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59"/>
  </p:notesMasterIdLst>
  <p:handoutMasterIdLst>
    <p:handoutMasterId r:id="rId60"/>
  </p:handoutMasterIdLst>
  <p:sldIdLst>
    <p:sldId id="276" r:id="rId2"/>
    <p:sldId id="280" r:id="rId3"/>
    <p:sldId id="418" r:id="rId4"/>
    <p:sldId id="410" r:id="rId5"/>
    <p:sldId id="411" r:id="rId6"/>
    <p:sldId id="412" r:id="rId7"/>
    <p:sldId id="413" r:id="rId8"/>
    <p:sldId id="414" r:id="rId9"/>
    <p:sldId id="415" r:id="rId10"/>
    <p:sldId id="417" r:id="rId11"/>
    <p:sldId id="419" r:id="rId12"/>
    <p:sldId id="422" r:id="rId13"/>
    <p:sldId id="388" r:id="rId14"/>
    <p:sldId id="293" r:id="rId15"/>
    <p:sldId id="424" r:id="rId16"/>
    <p:sldId id="294" r:id="rId17"/>
    <p:sldId id="297" r:id="rId18"/>
    <p:sldId id="298" r:id="rId19"/>
    <p:sldId id="299" r:id="rId20"/>
    <p:sldId id="300" r:id="rId21"/>
    <p:sldId id="322" r:id="rId22"/>
    <p:sldId id="311" r:id="rId23"/>
    <p:sldId id="301" r:id="rId24"/>
    <p:sldId id="310" r:id="rId25"/>
    <p:sldId id="315" r:id="rId26"/>
    <p:sldId id="314" r:id="rId27"/>
    <p:sldId id="318" r:id="rId28"/>
    <p:sldId id="319" r:id="rId29"/>
    <p:sldId id="321" r:id="rId30"/>
    <p:sldId id="320" r:id="rId31"/>
    <p:sldId id="323" r:id="rId32"/>
    <p:sldId id="312" r:id="rId33"/>
    <p:sldId id="324" r:id="rId34"/>
    <p:sldId id="325" r:id="rId35"/>
    <p:sldId id="326" r:id="rId36"/>
    <p:sldId id="327" r:id="rId37"/>
    <p:sldId id="329" r:id="rId38"/>
    <p:sldId id="328" r:id="rId39"/>
    <p:sldId id="330" r:id="rId40"/>
    <p:sldId id="331" r:id="rId41"/>
    <p:sldId id="332" r:id="rId42"/>
    <p:sldId id="333" r:id="rId43"/>
    <p:sldId id="317" r:id="rId44"/>
    <p:sldId id="306" r:id="rId45"/>
    <p:sldId id="307" r:id="rId46"/>
    <p:sldId id="336" r:id="rId47"/>
    <p:sldId id="337" r:id="rId48"/>
    <p:sldId id="302" r:id="rId49"/>
    <p:sldId id="305" r:id="rId50"/>
    <p:sldId id="304" r:id="rId51"/>
    <p:sldId id="303" r:id="rId52"/>
    <p:sldId id="401" r:id="rId53"/>
    <p:sldId id="404" r:id="rId54"/>
    <p:sldId id="403" r:id="rId55"/>
    <p:sldId id="423" r:id="rId56"/>
    <p:sldId id="421" r:id="rId57"/>
    <p:sldId id="274" r:id="rId58"/>
  </p:sldIdLst>
  <p:sldSz cx="9144000" cy="6858000" type="screen4x3"/>
  <p:notesSz cx="6797675" cy="9874250"/>
  <p:custDataLst>
    <p:tags r:id="rId61"/>
  </p:custDataLst>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62" autoAdjust="0"/>
    <p:restoredTop sz="96671" autoAdjust="0"/>
  </p:normalViewPr>
  <p:slideViewPr>
    <p:cSldViewPr>
      <p:cViewPr>
        <p:scale>
          <a:sx n="60" d="100"/>
          <a:sy n="60" d="100"/>
        </p:scale>
        <p:origin x="-1384" y="-148"/>
      </p:cViewPr>
      <p:guideLst>
        <p:guide orient="horz" pos="2160"/>
        <p:guide pos="2880"/>
      </p:guideLst>
    </p:cSldViewPr>
  </p:slideViewPr>
  <p:notesTextViewPr>
    <p:cViewPr>
      <p:scale>
        <a:sx n="100" d="100"/>
        <a:sy n="100" d="100"/>
      </p:scale>
      <p:origin x="0" y="0"/>
    </p:cViewPr>
  </p:notesTextViewPr>
  <p:sorterViewPr>
    <p:cViewPr>
      <p:scale>
        <a:sx n="92" d="100"/>
        <a:sy n="92" d="100"/>
      </p:scale>
      <p:origin x="0" y="1137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4B8EDF-84EF-48E2-85E0-1304B7EF707C}" type="doc">
      <dgm:prSet loTypeId="urn:microsoft.com/office/officeart/2005/8/layout/orgChart1" loCatId="hierarchy" qsTypeId="urn:microsoft.com/office/officeart/2005/8/quickstyle/simple1" qsCatId="simple" csTypeId="urn:microsoft.com/office/officeart/2005/8/colors/accent1_2" csCatId="accent1"/>
      <dgm:spPr/>
    </dgm:pt>
    <dgm:pt modelId="{BF7BC5C0-06F3-4461-B1B2-6CCEA82961E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cs typeface="Arial" charset="0"/>
            </a:rPr>
            <a:t>JABATAN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cs typeface="Arial" charset="0"/>
            </a:rPr>
            <a:t>FUNGSIONAL</a:t>
          </a:r>
        </a:p>
      </dgm:t>
    </dgm:pt>
    <dgm:pt modelId="{6F4FE651-8F0B-423E-B8C6-9D77AC8F9408}" type="parTrans" cxnId="{D45EAB65-6777-496A-BE46-CA6915098C8E}">
      <dgm:prSet/>
      <dgm:spPr/>
      <dgm:t>
        <a:bodyPr/>
        <a:lstStyle/>
        <a:p>
          <a:endParaRPr lang="id-ID"/>
        </a:p>
      </dgm:t>
    </dgm:pt>
    <dgm:pt modelId="{71710B49-F855-4E49-9790-8821EA122292}" type="sibTrans" cxnId="{D45EAB65-6777-496A-BE46-CA6915098C8E}">
      <dgm:prSet/>
      <dgm:spPr/>
      <dgm:t>
        <a:bodyPr/>
        <a:lstStyle/>
        <a:p>
          <a:endParaRPr lang="id-ID"/>
        </a:p>
      </dgm:t>
    </dgm:pt>
    <dgm:pt modelId="{0FE5A098-5A03-48FC-8A49-9947452FD20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cs typeface="Arial" charset="0"/>
            </a:rPr>
            <a:t>JABATAN FUNGSIONAL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cs typeface="Arial" charset="0"/>
            </a:rPr>
            <a:t>AHLI</a:t>
          </a:r>
        </a:p>
      </dgm:t>
    </dgm:pt>
    <dgm:pt modelId="{0C732474-A48E-4FB1-B411-C9B38416C5E1}" type="parTrans" cxnId="{11FF1FE1-8FE4-476E-9A5C-91558F8F6730}">
      <dgm:prSet/>
      <dgm:spPr/>
      <dgm:t>
        <a:bodyPr/>
        <a:lstStyle/>
        <a:p>
          <a:endParaRPr lang="id-ID"/>
        </a:p>
      </dgm:t>
    </dgm:pt>
    <dgm:pt modelId="{5F5A3AF3-AD06-4555-BE3C-2BB62C0E3F0F}" type="sibTrans" cxnId="{11FF1FE1-8FE4-476E-9A5C-91558F8F6730}">
      <dgm:prSet/>
      <dgm:spPr/>
      <dgm:t>
        <a:bodyPr/>
        <a:lstStyle/>
        <a:p>
          <a:endParaRPr lang="id-ID"/>
        </a:p>
      </dgm:t>
    </dgm:pt>
    <dgm:pt modelId="{2C28EFC2-1FF0-4484-8195-0D4A64FEE93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cs typeface="Arial" charset="0"/>
            </a:rPr>
            <a:t>JABATAN FUNGSIONAL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cs typeface="Arial" charset="0"/>
            </a:rPr>
            <a:t>TERAMPIL</a:t>
          </a:r>
        </a:p>
      </dgm:t>
    </dgm:pt>
    <dgm:pt modelId="{44F66557-96F4-4811-9CE3-1D7441C8BD54}" type="parTrans" cxnId="{DC7FBB62-1775-4391-964E-D3BEB4228E66}">
      <dgm:prSet/>
      <dgm:spPr/>
      <dgm:t>
        <a:bodyPr/>
        <a:lstStyle/>
        <a:p>
          <a:endParaRPr lang="id-ID"/>
        </a:p>
      </dgm:t>
    </dgm:pt>
    <dgm:pt modelId="{787A5455-2D5C-41E3-A8D6-9E3BFE9CDF34}" type="sibTrans" cxnId="{DC7FBB62-1775-4391-964E-D3BEB4228E66}">
      <dgm:prSet/>
      <dgm:spPr/>
      <dgm:t>
        <a:bodyPr/>
        <a:lstStyle/>
        <a:p>
          <a:endParaRPr lang="id-ID"/>
        </a:p>
      </dgm:t>
    </dgm:pt>
    <dgm:pt modelId="{2B91CE0D-83F8-4DF2-AA76-026FEFB6DCFE}" type="pres">
      <dgm:prSet presAssocID="{4D4B8EDF-84EF-48E2-85E0-1304B7EF707C}" presName="hierChild1" presStyleCnt="0">
        <dgm:presLayoutVars>
          <dgm:orgChart val="1"/>
          <dgm:chPref val="1"/>
          <dgm:dir/>
          <dgm:animOne val="branch"/>
          <dgm:animLvl val="lvl"/>
          <dgm:resizeHandles/>
        </dgm:presLayoutVars>
      </dgm:prSet>
      <dgm:spPr/>
    </dgm:pt>
    <dgm:pt modelId="{1EFC6F7D-8D19-4826-BB7E-6DC77C71E36A}" type="pres">
      <dgm:prSet presAssocID="{BF7BC5C0-06F3-4461-B1B2-6CCEA82961E0}" presName="hierRoot1" presStyleCnt="0">
        <dgm:presLayoutVars>
          <dgm:hierBranch/>
        </dgm:presLayoutVars>
      </dgm:prSet>
      <dgm:spPr/>
    </dgm:pt>
    <dgm:pt modelId="{E1BAAF0D-AC19-4E46-9544-97C75AA289AE}" type="pres">
      <dgm:prSet presAssocID="{BF7BC5C0-06F3-4461-B1B2-6CCEA82961E0}" presName="rootComposite1" presStyleCnt="0"/>
      <dgm:spPr/>
    </dgm:pt>
    <dgm:pt modelId="{4907361D-FE3A-4B29-9690-73B00E5B576F}" type="pres">
      <dgm:prSet presAssocID="{BF7BC5C0-06F3-4461-B1B2-6CCEA82961E0}" presName="rootText1" presStyleLbl="node0" presStyleIdx="0" presStyleCnt="1">
        <dgm:presLayoutVars>
          <dgm:chPref val="3"/>
        </dgm:presLayoutVars>
      </dgm:prSet>
      <dgm:spPr/>
      <dgm:t>
        <a:bodyPr/>
        <a:lstStyle/>
        <a:p>
          <a:endParaRPr lang="id-ID"/>
        </a:p>
      </dgm:t>
    </dgm:pt>
    <dgm:pt modelId="{BBD6D668-35C7-4FBE-873E-806176EFD9C1}" type="pres">
      <dgm:prSet presAssocID="{BF7BC5C0-06F3-4461-B1B2-6CCEA82961E0}" presName="rootConnector1" presStyleLbl="node1" presStyleIdx="0" presStyleCnt="0"/>
      <dgm:spPr/>
      <dgm:t>
        <a:bodyPr/>
        <a:lstStyle/>
        <a:p>
          <a:endParaRPr lang="id-ID"/>
        </a:p>
      </dgm:t>
    </dgm:pt>
    <dgm:pt modelId="{FBD3B9DC-1970-4229-BAB5-44815F087FAB}" type="pres">
      <dgm:prSet presAssocID="{BF7BC5C0-06F3-4461-B1B2-6CCEA82961E0}" presName="hierChild2" presStyleCnt="0"/>
      <dgm:spPr/>
    </dgm:pt>
    <dgm:pt modelId="{D41A29C1-CC62-49A5-9E97-9C7547BE2159}" type="pres">
      <dgm:prSet presAssocID="{0C732474-A48E-4FB1-B411-C9B38416C5E1}" presName="Name35" presStyleLbl="parChTrans1D2" presStyleIdx="0" presStyleCnt="2"/>
      <dgm:spPr/>
      <dgm:t>
        <a:bodyPr/>
        <a:lstStyle/>
        <a:p>
          <a:endParaRPr lang="id-ID"/>
        </a:p>
      </dgm:t>
    </dgm:pt>
    <dgm:pt modelId="{6D6CF8E9-6108-4594-BF3C-256C08448D68}" type="pres">
      <dgm:prSet presAssocID="{0FE5A098-5A03-48FC-8A49-9947452FD202}" presName="hierRoot2" presStyleCnt="0">
        <dgm:presLayoutVars>
          <dgm:hierBranch/>
        </dgm:presLayoutVars>
      </dgm:prSet>
      <dgm:spPr/>
    </dgm:pt>
    <dgm:pt modelId="{0A1F74E1-AF4A-4635-A265-35A11B38A9A0}" type="pres">
      <dgm:prSet presAssocID="{0FE5A098-5A03-48FC-8A49-9947452FD202}" presName="rootComposite" presStyleCnt="0"/>
      <dgm:spPr/>
    </dgm:pt>
    <dgm:pt modelId="{4DF05BC2-A346-4F09-A68B-BB903EE1A38A}" type="pres">
      <dgm:prSet presAssocID="{0FE5A098-5A03-48FC-8A49-9947452FD202}" presName="rootText" presStyleLbl="node2" presStyleIdx="0" presStyleCnt="2">
        <dgm:presLayoutVars>
          <dgm:chPref val="3"/>
        </dgm:presLayoutVars>
      </dgm:prSet>
      <dgm:spPr/>
      <dgm:t>
        <a:bodyPr/>
        <a:lstStyle/>
        <a:p>
          <a:endParaRPr lang="id-ID"/>
        </a:p>
      </dgm:t>
    </dgm:pt>
    <dgm:pt modelId="{C7974136-29E9-4CE3-AC23-F560A609E27B}" type="pres">
      <dgm:prSet presAssocID="{0FE5A098-5A03-48FC-8A49-9947452FD202}" presName="rootConnector" presStyleLbl="node2" presStyleIdx="0" presStyleCnt="2"/>
      <dgm:spPr/>
      <dgm:t>
        <a:bodyPr/>
        <a:lstStyle/>
        <a:p>
          <a:endParaRPr lang="id-ID"/>
        </a:p>
      </dgm:t>
    </dgm:pt>
    <dgm:pt modelId="{8421FAE8-681B-48AA-A29B-23EA0768B490}" type="pres">
      <dgm:prSet presAssocID="{0FE5A098-5A03-48FC-8A49-9947452FD202}" presName="hierChild4" presStyleCnt="0"/>
      <dgm:spPr/>
    </dgm:pt>
    <dgm:pt modelId="{765293D5-D662-4A72-B27B-526AC8F4DB1C}" type="pres">
      <dgm:prSet presAssocID="{0FE5A098-5A03-48FC-8A49-9947452FD202}" presName="hierChild5" presStyleCnt="0"/>
      <dgm:spPr/>
    </dgm:pt>
    <dgm:pt modelId="{96A283E6-9B8E-471A-BA11-FF7DE7553E0A}" type="pres">
      <dgm:prSet presAssocID="{44F66557-96F4-4811-9CE3-1D7441C8BD54}" presName="Name35" presStyleLbl="parChTrans1D2" presStyleIdx="1" presStyleCnt="2"/>
      <dgm:spPr/>
      <dgm:t>
        <a:bodyPr/>
        <a:lstStyle/>
        <a:p>
          <a:endParaRPr lang="id-ID"/>
        </a:p>
      </dgm:t>
    </dgm:pt>
    <dgm:pt modelId="{9BA35B02-25B8-432C-A3C8-3619A5BEDA75}" type="pres">
      <dgm:prSet presAssocID="{2C28EFC2-1FF0-4484-8195-0D4A64FEE936}" presName="hierRoot2" presStyleCnt="0">
        <dgm:presLayoutVars>
          <dgm:hierBranch/>
        </dgm:presLayoutVars>
      </dgm:prSet>
      <dgm:spPr/>
    </dgm:pt>
    <dgm:pt modelId="{66B6CBD2-7DB7-438B-B8FC-0FE40C92F503}" type="pres">
      <dgm:prSet presAssocID="{2C28EFC2-1FF0-4484-8195-0D4A64FEE936}" presName="rootComposite" presStyleCnt="0"/>
      <dgm:spPr/>
    </dgm:pt>
    <dgm:pt modelId="{F60ED9D8-3F8B-48A8-9CBC-5EFAD24EF175}" type="pres">
      <dgm:prSet presAssocID="{2C28EFC2-1FF0-4484-8195-0D4A64FEE936}" presName="rootText" presStyleLbl="node2" presStyleIdx="1" presStyleCnt="2">
        <dgm:presLayoutVars>
          <dgm:chPref val="3"/>
        </dgm:presLayoutVars>
      </dgm:prSet>
      <dgm:spPr/>
      <dgm:t>
        <a:bodyPr/>
        <a:lstStyle/>
        <a:p>
          <a:endParaRPr lang="id-ID"/>
        </a:p>
      </dgm:t>
    </dgm:pt>
    <dgm:pt modelId="{BCEB3404-A7D1-4969-8428-70BAD9570395}" type="pres">
      <dgm:prSet presAssocID="{2C28EFC2-1FF0-4484-8195-0D4A64FEE936}" presName="rootConnector" presStyleLbl="node2" presStyleIdx="1" presStyleCnt="2"/>
      <dgm:spPr/>
      <dgm:t>
        <a:bodyPr/>
        <a:lstStyle/>
        <a:p>
          <a:endParaRPr lang="id-ID"/>
        </a:p>
      </dgm:t>
    </dgm:pt>
    <dgm:pt modelId="{C829374E-CEBB-4AD0-808D-183D277B4D0E}" type="pres">
      <dgm:prSet presAssocID="{2C28EFC2-1FF0-4484-8195-0D4A64FEE936}" presName="hierChild4" presStyleCnt="0"/>
      <dgm:spPr/>
    </dgm:pt>
    <dgm:pt modelId="{7B6C5614-F500-4D58-8AB6-4D2523206630}" type="pres">
      <dgm:prSet presAssocID="{2C28EFC2-1FF0-4484-8195-0D4A64FEE936}" presName="hierChild5" presStyleCnt="0"/>
      <dgm:spPr/>
    </dgm:pt>
    <dgm:pt modelId="{C5737E7D-F2B4-4FD7-A362-4B9117A5E40C}" type="pres">
      <dgm:prSet presAssocID="{BF7BC5C0-06F3-4461-B1B2-6CCEA82961E0}" presName="hierChild3" presStyleCnt="0"/>
      <dgm:spPr/>
    </dgm:pt>
  </dgm:ptLst>
  <dgm:cxnLst>
    <dgm:cxn modelId="{08C48FF4-5C92-449F-9E69-84096261FD0E}" type="presOf" srcId="{BF7BC5C0-06F3-4461-B1B2-6CCEA82961E0}" destId="{4907361D-FE3A-4B29-9690-73B00E5B576F}" srcOrd="0" destOrd="0" presId="urn:microsoft.com/office/officeart/2005/8/layout/orgChart1"/>
    <dgm:cxn modelId="{3C801DDB-762B-43E3-944E-323B9F0BC21B}" type="presOf" srcId="{44F66557-96F4-4811-9CE3-1D7441C8BD54}" destId="{96A283E6-9B8E-471A-BA11-FF7DE7553E0A}" srcOrd="0" destOrd="0" presId="urn:microsoft.com/office/officeart/2005/8/layout/orgChart1"/>
    <dgm:cxn modelId="{92EBEE77-2D8C-4320-B629-0A20355A5A48}" type="presOf" srcId="{2C28EFC2-1FF0-4484-8195-0D4A64FEE936}" destId="{F60ED9D8-3F8B-48A8-9CBC-5EFAD24EF175}" srcOrd="0" destOrd="0" presId="urn:microsoft.com/office/officeart/2005/8/layout/orgChart1"/>
    <dgm:cxn modelId="{D45EAB65-6777-496A-BE46-CA6915098C8E}" srcId="{4D4B8EDF-84EF-48E2-85E0-1304B7EF707C}" destId="{BF7BC5C0-06F3-4461-B1B2-6CCEA82961E0}" srcOrd="0" destOrd="0" parTransId="{6F4FE651-8F0B-423E-B8C6-9D77AC8F9408}" sibTransId="{71710B49-F855-4E49-9790-8821EA122292}"/>
    <dgm:cxn modelId="{15125045-7C92-4A24-9923-8911B7BE0B55}" type="presOf" srcId="{BF7BC5C0-06F3-4461-B1B2-6CCEA82961E0}" destId="{BBD6D668-35C7-4FBE-873E-806176EFD9C1}" srcOrd="1" destOrd="0" presId="urn:microsoft.com/office/officeart/2005/8/layout/orgChart1"/>
    <dgm:cxn modelId="{85D975C0-6108-4FD8-9C80-CB47A272A94B}" type="presOf" srcId="{0FE5A098-5A03-48FC-8A49-9947452FD202}" destId="{4DF05BC2-A346-4F09-A68B-BB903EE1A38A}" srcOrd="0" destOrd="0" presId="urn:microsoft.com/office/officeart/2005/8/layout/orgChart1"/>
    <dgm:cxn modelId="{2D5889F1-0A1C-4F16-BD80-EFE5AB7A53A2}" type="presOf" srcId="{4D4B8EDF-84EF-48E2-85E0-1304B7EF707C}" destId="{2B91CE0D-83F8-4DF2-AA76-026FEFB6DCFE}" srcOrd="0" destOrd="0" presId="urn:microsoft.com/office/officeart/2005/8/layout/orgChart1"/>
    <dgm:cxn modelId="{6734E2B5-29AF-4BD6-8CE0-94BB83EB7CE2}" type="presOf" srcId="{0C732474-A48E-4FB1-B411-C9B38416C5E1}" destId="{D41A29C1-CC62-49A5-9E97-9C7547BE2159}" srcOrd="0" destOrd="0" presId="urn:microsoft.com/office/officeart/2005/8/layout/orgChart1"/>
    <dgm:cxn modelId="{5FE2938D-E74A-4703-87E8-F221EDA49607}" type="presOf" srcId="{2C28EFC2-1FF0-4484-8195-0D4A64FEE936}" destId="{BCEB3404-A7D1-4969-8428-70BAD9570395}" srcOrd="1" destOrd="0" presId="urn:microsoft.com/office/officeart/2005/8/layout/orgChart1"/>
    <dgm:cxn modelId="{DC7FBB62-1775-4391-964E-D3BEB4228E66}" srcId="{BF7BC5C0-06F3-4461-B1B2-6CCEA82961E0}" destId="{2C28EFC2-1FF0-4484-8195-0D4A64FEE936}" srcOrd="1" destOrd="0" parTransId="{44F66557-96F4-4811-9CE3-1D7441C8BD54}" sibTransId="{787A5455-2D5C-41E3-A8D6-9E3BFE9CDF34}"/>
    <dgm:cxn modelId="{11FF1FE1-8FE4-476E-9A5C-91558F8F6730}" srcId="{BF7BC5C0-06F3-4461-B1B2-6CCEA82961E0}" destId="{0FE5A098-5A03-48FC-8A49-9947452FD202}" srcOrd="0" destOrd="0" parTransId="{0C732474-A48E-4FB1-B411-C9B38416C5E1}" sibTransId="{5F5A3AF3-AD06-4555-BE3C-2BB62C0E3F0F}"/>
    <dgm:cxn modelId="{4AC809F1-52F8-42CE-9889-314348079613}" type="presOf" srcId="{0FE5A098-5A03-48FC-8A49-9947452FD202}" destId="{C7974136-29E9-4CE3-AC23-F560A609E27B}" srcOrd="1" destOrd="0" presId="urn:microsoft.com/office/officeart/2005/8/layout/orgChart1"/>
    <dgm:cxn modelId="{0DEACD75-2D0D-4CC3-8EE5-5B0722B8F8C9}" type="presParOf" srcId="{2B91CE0D-83F8-4DF2-AA76-026FEFB6DCFE}" destId="{1EFC6F7D-8D19-4826-BB7E-6DC77C71E36A}" srcOrd="0" destOrd="0" presId="urn:microsoft.com/office/officeart/2005/8/layout/orgChart1"/>
    <dgm:cxn modelId="{06526BB9-D59C-4B37-AC0A-BB362BD4CEB2}" type="presParOf" srcId="{1EFC6F7D-8D19-4826-BB7E-6DC77C71E36A}" destId="{E1BAAF0D-AC19-4E46-9544-97C75AA289AE}" srcOrd="0" destOrd="0" presId="urn:microsoft.com/office/officeart/2005/8/layout/orgChart1"/>
    <dgm:cxn modelId="{D54E665B-A693-4062-BB59-A270CF3328A2}" type="presParOf" srcId="{E1BAAF0D-AC19-4E46-9544-97C75AA289AE}" destId="{4907361D-FE3A-4B29-9690-73B00E5B576F}" srcOrd="0" destOrd="0" presId="urn:microsoft.com/office/officeart/2005/8/layout/orgChart1"/>
    <dgm:cxn modelId="{862A5359-62CC-4ACC-93C5-0E5FB9D02B71}" type="presParOf" srcId="{E1BAAF0D-AC19-4E46-9544-97C75AA289AE}" destId="{BBD6D668-35C7-4FBE-873E-806176EFD9C1}" srcOrd="1" destOrd="0" presId="urn:microsoft.com/office/officeart/2005/8/layout/orgChart1"/>
    <dgm:cxn modelId="{F850C197-174D-4E56-BA38-9C0378757262}" type="presParOf" srcId="{1EFC6F7D-8D19-4826-BB7E-6DC77C71E36A}" destId="{FBD3B9DC-1970-4229-BAB5-44815F087FAB}" srcOrd="1" destOrd="0" presId="urn:microsoft.com/office/officeart/2005/8/layout/orgChart1"/>
    <dgm:cxn modelId="{0801194D-8909-4CBD-BF6D-76E8FB304431}" type="presParOf" srcId="{FBD3B9DC-1970-4229-BAB5-44815F087FAB}" destId="{D41A29C1-CC62-49A5-9E97-9C7547BE2159}" srcOrd="0" destOrd="0" presId="urn:microsoft.com/office/officeart/2005/8/layout/orgChart1"/>
    <dgm:cxn modelId="{3D44E674-9790-450A-9698-8F5F8495C563}" type="presParOf" srcId="{FBD3B9DC-1970-4229-BAB5-44815F087FAB}" destId="{6D6CF8E9-6108-4594-BF3C-256C08448D68}" srcOrd="1" destOrd="0" presId="urn:microsoft.com/office/officeart/2005/8/layout/orgChart1"/>
    <dgm:cxn modelId="{0AA8C63C-3914-418C-B315-9A05698FFF69}" type="presParOf" srcId="{6D6CF8E9-6108-4594-BF3C-256C08448D68}" destId="{0A1F74E1-AF4A-4635-A265-35A11B38A9A0}" srcOrd="0" destOrd="0" presId="urn:microsoft.com/office/officeart/2005/8/layout/orgChart1"/>
    <dgm:cxn modelId="{0E11AF80-FAE9-4016-A80E-9071A0397AF0}" type="presParOf" srcId="{0A1F74E1-AF4A-4635-A265-35A11B38A9A0}" destId="{4DF05BC2-A346-4F09-A68B-BB903EE1A38A}" srcOrd="0" destOrd="0" presId="urn:microsoft.com/office/officeart/2005/8/layout/orgChart1"/>
    <dgm:cxn modelId="{C82A434D-7F8A-4574-A032-3AE874FE5354}" type="presParOf" srcId="{0A1F74E1-AF4A-4635-A265-35A11B38A9A0}" destId="{C7974136-29E9-4CE3-AC23-F560A609E27B}" srcOrd="1" destOrd="0" presId="urn:microsoft.com/office/officeart/2005/8/layout/orgChart1"/>
    <dgm:cxn modelId="{9BCD9DA9-6C4F-4555-A022-F4215497ECD4}" type="presParOf" srcId="{6D6CF8E9-6108-4594-BF3C-256C08448D68}" destId="{8421FAE8-681B-48AA-A29B-23EA0768B490}" srcOrd="1" destOrd="0" presId="urn:microsoft.com/office/officeart/2005/8/layout/orgChart1"/>
    <dgm:cxn modelId="{CE47D651-69D2-4783-B10B-66A6B196C5C4}" type="presParOf" srcId="{6D6CF8E9-6108-4594-BF3C-256C08448D68}" destId="{765293D5-D662-4A72-B27B-526AC8F4DB1C}" srcOrd="2" destOrd="0" presId="urn:microsoft.com/office/officeart/2005/8/layout/orgChart1"/>
    <dgm:cxn modelId="{198097BE-EF84-48A4-8343-FE13CE61F151}" type="presParOf" srcId="{FBD3B9DC-1970-4229-BAB5-44815F087FAB}" destId="{96A283E6-9B8E-471A-BA11-FF7DE7553E0A}" srcOrd="2" destOrd="0" presId="urn:microsoft.com/office/officeart/2005/8/layout/orgChart1"/>
    <dgm:cxn modelId="{8BB2611F-2946-47D9-96A9-D3521B358C4C}" type="presParOf" srcId="{FBD3B9DC-1970-4229-BAB5-44815F087FAB}" destId="{9BA35B02-25B8-432C-A3C8-3619A5BEDA75}" srcOrd="3" destOrd="0" presId="urn:microsoft.com/office/officeart/2005/8/layout/orgChart1"/>
    <dgm:cxn modelId="{F4388412-AF3F-4B5A-A9ED-0253E0BD3A10}" type="presParOf" srcId="{9BA35B02-25B8-432C-A3C8-3619A5BEDA75}" destId="{66B6CBD2-7DB7-438B-B8FC-0FE40C92F503}" srcOrd="0" destOrd="0" presId="urn:microsoft.com/office/officeart/2005/8/layout/orgChart1"/>
    <dgm:cxn modelId="{C879ED10-A242-4B93-BA09-370A9453976C}" type="presParOf" srcId="{66B6CBD2-7DB7-438B-B8FC-0FE40C92F503}" destId="{F60ED9D8-3F8B-48A8-9CBC-5EFAD24EF175}" srcOrd="0" destOrd="0" presId="urn:microsoft.com/office/officeart/2005/8/layout/orgChart1"/>
    <dgm:cxn modelId="{3130078B-F962-432A-9422-9AB3AE781188}" type="presParOf" srcId="{66B6CBD2-7DB7-438B-B8FC-0FE40C92F503}" destId="{BCEB3404-A7D1-4969-8428-70BAD9570395}" srcOrd="1" destOrd="0" presId="urn:microsoft.com/office/officeart/2005/8/layout/orgChart1"/>
    <dgm:cxn modelId="{4DD37566-ABB5-4BE6-9CC5-6DF7C49B3EE9}" type="presParOf" srcId="{9BA35B02-25B8-432C-A3C8-3619A5BEDA75}" destId="{C829374E-CEBB-4AD0-808D-183D277B4D0E}" srcOrd="1" destOrd="0" presId="urn:microsoft.com/office/officeart/2005/8/layout/orgChart1"/>
    <dgm:cxn modelId="{CB48B040-B183-4527-8A31-B453122AAF90}" type="presParOf" srcId="{9BA35B02-25B8-432C-A3C8-3619A5BEDA75}" destId="{7B6C5614-F500-4D58-8AB6-4D2523206630}" srcOrd="2" destOrd="0" presId="urn:microsoft.com/office/officeart/2005/8/layout/orgChart1"/>
    <dgm:cxn modelId="{35176956-F14A-41C0-9FEB-B83E3AD9B938}" type="presParOf" srcId="{1EFC6F7D-8D19-4826-BB7E-6DC77C71E36A}" destId="{C5737E7D-F2B4-4FD7-A362-4B9117A5E40C}" srcOrd="2" destOrd="0" presId="urn:microsoft.com/office/officeart/2005/8/layout/orgChart1"/>
  </dgm:cxnLst>
  <dgm:bg/>
  <dgm:whole/>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955" cy="493059"/>
          </a:xfrm>
          <a:prstGeom prst="rect">
            <a:avLst/>
          </a:prstGeom>
        </p:spPr>
        <p:txBody>
          <a:bodyPr vert="horz" lIns="91428" tIns="45714" rIns="91428" bIns="45714" rtlCol="0"/>
          <a:lstStyle>
            <a:lvl1pPr algn="l">
              <a:defRPr sz="1200"/>
            </a:lvl1pPr>
          </a:lstStyle>
          <a:p>
            <a:endParaRPr lang="en-US"/>
          </a:p>
        </p:txBody>
      </p:sp>
      <p:sp>
        <p:nvSpPr>
          <p:cNvPr id="3" name="Date Placeholder 2"/>
          <p:cNvSpPr>
            <a:spLocks noGrp="1"/>
          </p:cNvSpPr>
          <p:nvPr>
            <p:ph type="dt" sz="quarter" idx="1"/>
          </p:nvPr>
        </p:nvSpPr>
        <p:spPr>
          <a:xfrm>
            <a:off x="3850245" y="2"/>
            <a:ext cx="2945955" cy="493059"/>
          </a:xfrm>
          <a:prstGeom prst="rect">
            <a:avLst/>
          </a:prstGeom>
        </p:spPr>
        <p:txBody>
          <a:bodyPr vert="horz" lIns="91428" tIns="45714" rIns="91428" bIns="45714" rtlCol="0"/>
          <a:lstStyle>
            <a:lvl1pPr algn="r">
              <a:defRPr sz="1200"/>
            </a:lvl1pPr>
          </a:lstStyle>
          <a:p>
            <a:fld id="{D3220003-3608-4D5E-AD66-9C9421F84438}" type="datetimeFigureOut">
              <a:rPr lang="en-US" smtClean="0"/>
              <a:pPr/>
              <a:t>9/11/2014</a:t>
            </a:fld>
            <a:endParaRPr lang="en-US"/>
          </a:p>
        </p:txBody>
      </p:sp>
      <p:sp>
        <p:nvSpPr>
          <p:cNvPr id="4" name="Footer Placeholder 3"/>
          <p:cNvSpPr>
            <a:spLocks noGrp="1"/>
          </p:cNvSpPr>
          <p:nvPr>
            <p:ph type="ftr" sz="quarter" idx="2"/>
          </p:nvPr>
        </p:nvSpPr>
        <p:spPr>
          <a:xfrm>
            <a:off x="0" y="9379560"/>
            <a:ext cx="2945955" cy="493059"/>
          </a:xfrm>
          <a:prstGeom prst="rect">
            <a:avLst/>
          </a:prstGeom>
        </p:spPr>
        <p:txBody>
          <a:bodyPr vert="horz" lIns="91428" tIns="45714" rIns="91428"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850245" y="9379560"/>
            <a:ext cx="2945955" cy="493059"/>
          </a:xfrm>
          <a:prstGeom prst="rect">
            <a:avLst/>
          </a:prstGeom>
        </p:spPr>
        <p:txBody>
          <a:bodyPr vert="horz" lIns="91428" tIns="45714" rIns="91428" bIns="45714" rtlCol="0" anchor="b"/>
          <a:lstStyle>
            <a:lvl1pPr algn="r">
              <a:defRPr sz="1200"/>
            </a:lvl1pPr>
          </a:lstStyle>
          <a:p>
            <a:fld id="{3376B557-299E-409F-BD79-A840993D40C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6648" tIns="48325" rIns="96648" bIns="48325" rtlCol="0"/>
          <a:lstStyle>
            <a:lvl1pPr algn="l">
              <a:defRPr sz="1300"/>
            </a:lvl1pPr>
          </a:lstStyle>
          <a:p>
            <a:endParaRPr lang="id-ID"/>
          </a:p>
        </p:txBody>
      </p:sp>
      <p:sp>
        <p:nvSpPr>
          <p:cNvPr id="3" name="Date Placeholder 2"/>
          <p:cNvSpPr>
            <a:spLocks noGrp="1"/>
          </p:cNvSpPr>
          <p:nvPr>
            <p:ph type="dt" idx="1"/>
          </p:nvPr>
        </p:nvSpPr>
        <p:spPr>
          <a:xfrm>
            <a:off x="3850443" y="0"/>
            <a:ext cx="2945659" cy="493713"/>
          </a:xfrm>
          <a:prstGeom prst="rect">
            <a:avLst/>
          </a:prstGeom>
        </p:spPr>
        <p:txBody>
          <a:bodyPr vert="horz" lIns="96648" tIns="48325" rIns="96648" bIns="48325" rtlCol="0"/>
          <a:lstStyle>
            <a:lvl1pPr algn="r">
              <a:defRPr sz="1300"/>
            </a:lvl1pPr>
          </a:lstStyle>
          <a:p>
            <a:fld id="{3B26A28A-B4D6-48F8-A5FE-13B76FC907A1}" type="datetimeFigureOut">
              <a:rPr lang="id-ID" smtClean="0"/>
              <a:pPr/>
              <a:t>11/09/2014</a:t>
            </a:fld>
            <a:endParaRPr lang="id-ID"/>
          </a:p>
        </p:txBody>
      </p:sp>
      <p:sp>
        <p:nvSpPr>
          <p:cNvPr id="4" name="Slide Image Placeholder 3"/>
          <p:cNvSpPr>
            <a:spLocks noGrp="1" noRot="1" noChangeAspect="1"/>
          </p:cNvSpPr>
          <p:nvPr>
            <p:ph type="sldImg" idx="2"/>
          </p:nvPr>
        </p:nvSpPr>
        <p:spPr>
          <a:xfrm>
            <a:off x="931863" y="741363"/>
            <a:ext cx="4935537" cy="3702050"/>
          </a:xfrm>
          <a:prstGeom prst="rect">
            <a:avLst/>
          </a:prstGeom>
          <a:noFill/>
          <a:ln w="12700">
            <a:solidFill>
              <a:prstClr val="black"/>
            </a:solidFill>
          </a:ln>
        </p:spPr>
        <p:txBody>
          <a:bodyPr vert="horz" lIns="96648" tIns="48325" rIns="96648" bIns="48325" rtlCol="0" anchor="ctr"/>
          <a:lstStyle/>
          <a:p>
            <a:endParaRPr lang="id-ID"/>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6648" tIns="48325" rIns="96648" bIns="483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9378825"/>
            <a:ext cx="2945659" cy="493713"/>
          </a:xfrm>
          <a:prstGeom prst="rect">
            <a:avLst/>
          </a:prstGeom>
        </p:spPr>
        <p:txBody>
          <a:bodyPr vert="horz" lIns="96648" tIns="48325" rIns="96648" bIns="48325" rtlCol="0" anchor="b"/>
          <a:lstStyle>
            <a:lvl1pPr algn="l">
              <a:defRPr sz="1300"/>
            </a:lvl1pPr>
          </a:lstStyle>
          <a:p>
            <a:endParaRPr lang="id-ID"/>
          </a:p>
        </p:txBody>
      </p:sp>
      <p:sp>
        <p:nvSpPr>
          <p:cNvPr id="7" name="Slide Number Placeholder 6"/>
          <p:cNvSpPr>
            <a:spLocks noGrp="1"/>
          </p:cNvSpPr>
          <p:nvPr>
            <p:ph type="sldNum" sz="quarter" idx="5"/>
          </p:nvPr>
        </p:nvSpPr>
        <p:spPr>
          <a:xfrm>
            <a:off x="3850443" y="9378825"/>
            <a:ext cx="2945659" cy="493713"/>
          </a:xfrm>
          <a:prstGeom prst="rect">
            <a:avLst/>
          </a:prstGeom>
        </p:spPr>
        <p:txBody>
          <a:bodyPr vert="horz" lIns="96648" tIns="48325" rIns="96648" bIns="48325" rtlCol="0" anchor="b"/>
          <a:lstStyle>
            <a:lvl1pPr algn="r">
              <a:defRPr sz="1300"/>
            </a:lvl1pPr>
          </a:lstStyle>
          <a:p>
            <a:fld id="{A1852F02-DD81-4158-BC00-65F8C4CE0C58}"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id-ID"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2E78B065-CADC-46C5-80CF-945CAC6CAEA9}" type="datetimeFigureOut">
              <a:rPr lang="id-ID" smtClean="0"/>
              <a:pPr/>
              <a:t>11/09/2014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EB10EF4-9A33-4DFD-A29D-5EDF371EF71D}"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E78B065-CADC-46C5-80CF-945CAC6CAEA9}" type="datetimeFigureOut">
              <a:rPr lang="id-ID" smtClean="0"/>
              <a:pPr/>
              <a:t>11/09/2014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EB10EF4-9A33-4DFD-A29D-5EDF371EF71D}"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E78B065-CADC-46C5-80CF-945CAC6CAEA9}" type="datetimeFigureOut">
              <a:rPr lang="id-ID" smtClean="0"/>
              <a:pPr/>
              <a:t>11/09/2014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EB10EF4-9A33-4DFD-A29D-5EDF371EF71D}" type="slidenum">
              <a:rPr lang="id-ID" smtClean="0"/>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id-ID"/>
          </a:p>
        </p:txBody>
      </p:sp>
      <p:sp>
        <p:nvSpPr>
          <p:cNvPr id="3" name="SmartArt Placeholder 2"/>
          <p:cNvSpPr>
            <a:spLocks noGrp="1"/>
          </p:cNvSpPr>
          <p:nvPr>
            <p:ph type="dgm" idx="1"/>
          </p:nvPr>
        </p:nvSpPr>
        <p:spPr>
          <a:xfrm>
            <a:off x="457200" y="1600201"/>
            <a:ext cx="8229600" cy="4525963"/>
          </a:xfrm>
        </p:spPr>
        <p:txBody>
          <a:bodyPr/>
          <a:lstStyle/>
          <a:p>
            <a:pPr lvl="0"/>
            <a:endParaRPr lang="id-ID" noProof="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90DADA3-2483-4CD2-83BD-5E5C28F5AF52}"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E78B065-CADC-46C5-80CF-945CAC6CAEA9}" type="datetimeFigureOut">
              <a:rPr lang="id-ID" smtClean="0"/>
              <a:pPr/>
              <a:t>11/09/2014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EB10EF4-9A33-4DFD-A29D-5EDF371EF71D}"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78B065-CADC-46C5-80CF-945CAC6CAEA9}" type="datetimeFigureOut">
              <a:rPr lang="id-ID" smtClean="0"/>
              <a:pPr/>
              <a:t>11/09/2014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EB10EF4-9A33-4DFD-A29D-5EDF371EF71D}"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2E78B065-CADC-46C5-80CF-945CAC6CAEA9}" type="datetimeFigureOut">
              <a:rPr lang="id-ID" smtClean="0"/>
              <a:pPr/>
              <a:t>11/09/2014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EB10EF4-9A33-4DFD-A29D-5EDF371EF71D}"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2E78B065-CADC-46C5-80CF-945CAC6CAEA9}" type="datetimeFigureOut">
              <a:rPr lang="id-ID" smtClean="0"/>
              <a:pPr/>
              <a:t>11/09/2014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FEB10EF4-9A33-4DFD-A29D-5EDF371EF71D}"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2E78B065-CADC-46C5-80CF-945CAC6CAEA9}" type="datetimeFigureOut">
              <a:rPr lang="id-ID" smtClean="0"/>
              <a:pPr/>
              <a:t>11/09/2014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FEB10EF4-9A33-4DFD-A29D-5EDF371EF71D}"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8B065-CADC-46C5-80CF-945CAC6CAEA9}" type="datetimeFigureOut">
              <a:rPr lang="id-ID" smtClean="0"/>
              <a:pPr/>
              <a:t>11/09/2014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FEB10EF4-9A33-4DFD-A29D-5EDF371EF71D}"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78B065-CADC-46C5-80CF-945CAC6CAEA9}" type="datetimeFigureOut">
              <a:rPr lang="id-ID" smtClean="0"/>
              <a:pPr/>
              <a:t>11/09/2014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EB10EF4-9A33-4DFD-A29D-5EDF371EF71D}"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78B065-CADC-46C5-80CF-945CAC6CAEA9}" type="datetimeFigureOut">
              <a:rPr lang="id-ID" smtClean="0"/>
              <a:pPr/>
              <a:t>11/09/2014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EB10EF4-9A33-4DFD-A29D-5EDF371EF71D}"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8B065-CADC-46C5-80CF-945CAC6CAEA9}" type="datetimeFigureOut">
              <a:rPr lang="id-ID" smtClean="0"/>
              <a:pPr/>
              <a:t>11/09/2014</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B10EF4-9A33-4DFD-A29D-5EDF371EF71D}"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l="-18000" r="-18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0" y="4929198"/>
            <a:ext cx="9144000" cy="1000132"/>
          </a:xfrm>
          <a:prstGeom prst="rect">
            <a:avLst/>
          </a:prstGeom>
          <a:noFill/>
          <a:ln>
            <a:noFill/>
          </a:ln>
          <a:effectLst>
            <a:glow rad="228600">
              <a:schemeClr val="accent4">
                <a:satMod val="175000"/>
                <a:alpha val="40000"/>
              </a:schemeClr>
            </a:glow>
          </a:effectLst>
        </p:spPr>
        <p:style>
          <a:lnRef idx="2">
            <a:schemeClr val="accent2"/>
          </a:lnRef>
          <a:fillRef idx="1">
            <a:schemeClr val="lt1"/>
          </a:fillRef>
          <a:effectRef idx="0">
            <a:schemeClr val="accent2"/>
          </a:effectRef>
          <a:fontRef idx="minor">
            <a:schemeClr val="dk1"/>
          </a:fontRef>
        </p:style>
        <p:txBody>
          <a:bodyPr anchor="ctr">
            <a:noAutofit/>
          </a:bodyPr>
          <a:lstStyle/>
          <a:p>
            <a:pPr algn="ctr">
              <a:defRPr/>
            </a:pPr>
            <a:endParaRPr lang="id-ID" sz="2000" b="1" dirty="0" smtClean="0">
              <a:solidFill>
                <a:schemeClr val="tx1"/>
              </a:solidFill>
              <a:effectLst>
                <a:outerShdw blurRad="38100" dist="38100" dir="2700000" algn="tl">
                  <a:srgbClr val="000000">
                    <a:alpha val="43137"/>
                  </a:srgbClr>
                </a:outerShdw>
              </a:effectLst>
              <a:latin typeface="ConcursoItalian BTN Wide" pitchFamily="34" charset="0"/>
            </a:endParaRPr>
          </a:p>
          <a:p>
            <a:pPr algn="ctr">
              <a:defRPr/>
            </a:pPr>
            <a:r>
              <a:rPr lang="id-ID" sz="2000" b="1" dirty="0" smtClean="0">
                <a:solidFill>
                  <a:schemeClr val="tx1"/>
                </a:solidFill>
                <a:effectLst>
                  <a:outerShdw blurRad="38100" dist="38100" dir="2700000" algn="tl">
                    <a:srgbClr val="000000">
                      <a:alpha val="43137"/>
                    </a:srgbClr>
                  </a:outerShdw>
                </a:effectLst>
                <a:latin typeface="ConcursoItalian BTN Wide" pitchFamily="34" charset="0"/>
              </a:rPr>
              <a:t>Direktorat Jenderal Perikanan Tangkap</a:t>
            </a:r>
            <a:endParaRPr lang="en-US" sz="2000" b="1" dirty="0" smtClean="0">
              <a:solidFill>
                <a:schemeClr val="tx1"/>
              </a:solidFill>
              <a:effectLst>
                <a:outerShdw blurRad="38100" dist="38100" dir="2700000" algn="tl">
                  <a:srgbClr val="000000">
                    <a:alpha val="43137"/>
                  </a:srgbClr>
                </a:outerShdw>
              </a:effectLst>
              <a:latin typeface="ConcursoItalian BTN Wide" pitchFamily="34" charset="0"/>
            </a:endParaRPr>
          </a:p>
          <a:p>
            <a:pPr algn="ctr">
              <a:defRPr/>
            </a:pPr>
            <a:r>
              <a:rPr lang="en-US" sz="2000" b="1" dirty="0" smtClean="0">
                <a:solidFill>
                  <a:schemeClr val="tx1"/>
                </a:solidFill>
                <a:effectLst>
                  <a:outerShdw blurRad="38100" dist="38100" dir="2700000" algn="tl">
                    <a:srgbClr val="000000">
                      <a:alpha val="43137"/>
                    </a:srgbClr>
                  </a:outerShdw>
                </a:effectLst>
                <a:latin typeface="ConcursoItalian BTN Wide" pitchFamily="34" charset="0"/>
              </a:rPr>
              <a:t>2014</a:t>
            </a:r>
            <a:endParaRPr lang="id-ID" sz="2000" b="1" dirty="0">
              <a:solidFill>
                <a:schemeClr val="tx1"/>
              </a:solidFill>
              <a:effectLst>
                <a:outerShdw blurRad="38100" dist="38100" dir="2700000" algn="tl">
                  <a:srgbClr val="000000">
                    <a:alpha val="43137"/>
                  </a:srgbClr>
                </a:outerShdw>
              </a:effectLst>
              <a:latin typeface="ConcursoItalian BTN Wide" pitchFamily="34" charset="0"/>
            </a:endParaRPr>
          </a:p>
        </p:txBody>
      </p:sp>
      <p:sp>
        <p:nvSpPr>
          <p:cNvPr id="3" name="Rectangle 2"/>
          <p:cNvSpPr/>
          <p:nvPr/>
        </p:nvSpPr>
        <p:spPr>
          <a:xfrm>
            <a:off x="357158" y="428604"/>
            <a:ext cx="8429684" cy="2123658"/>
          </a:xfrm>
          <a:prstGeom prst="rect">
            <a:avLst/>
          </a:prstGeom>
        </p:spPr>
        <p:txBody>
          <a:bodyPr wrap="square">
            <a:spAutoFit/>
          </a:bodyPr>
          <a:lstStyle/>
          <a:p>
            <a:pPr algn="ctr">
              <a:defRPr/>
            </a:pPr>
            <a:r>
              <a:rPr lang="fi-FI" sz="4400" b="1" dirty="0" smtClean="0">
                <a:solidFill>
                  <a:schemeClr val="bg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Pola pembinaan jabatan fungsional pengawas perikanan bidang penangkapan ikan pusat dan daerah</a:t>
            </a:r>
          </a:p>
        </p:txBody>
      </p:sp>
      <p:sp>
        <p:nvSpPr>
          <p:cNvPr id="6" name="Rectangle 5"/>
          <p:cNvSpPr/>
          <p:nvPr/>
        </p:nvSpPr>
        <p:spPr>
          <a:xfrm>
            <a:off x="0" y="4114861"/>
            <a:ext cx="9144000" cy="400110"/>
          </a:xfrm>
          <a:prstGeom prst="rect">
            <a:avLst/>
          </a:prstGeom>
        </p:spPr>
        <p:txBody>
          <a:bodyPr wrap="square" tIns="91440" rIns="91440" bIns="0">
            <a:spAutoFit/>
          </a:bodyPr>
          <a:lstStyle/>
          <a:p>
            <a:pPr algn="ctr">
              <a:defRPr/>
            </a:pPr>
            <a:r>
              <a:rPr lang="en-US" sz="2000" b="1" dirty="0" err="1" smtClean="0">
                <a:effectLst>
                  <a:outerShdw blurRad="38100" dist="38100" dir="2700000" algn="tl">
                    <a:srgbClr val="000000">
                      <a:alpha val="43137"/>
                    </a:srgbClr>
                  </a:outerShdw>
                </a:effectLst>
                <a:latin typeface="ConcursoItalian BTN Wide" pitchFamily="34" charset="0"/>
              </a:rPr>
              <a:t>Disampaikan</a:t>
            </a:r>
            <a:r>
              <a:rPr lang="en-US" sz="2000" b="1" dirty="0" smtClean="0">
                <a:effectLst>
                  <a:outerShdw blurRad="38100" dist="38100" dir="2700000" algn="tl">
                    <a:srgbClr val="000000">
                      <a:alpha val="43137"/>
                    </a:srgbClr>
                  </a:outerShdw>
                </a:effectLst>
                <a:latin typeface="ConcursoItalian BTN Wide" pitchFamily="34" charset="0"/>
              </a:rPr>
              <a:t> </a:t>
            </a:r>
            <a:r>
              <a:rPr lang="en-US" sz="2000" b="1" dirty="0" err="1" smtClean="0">
                <a:effectLst>
                  <a:outerShdw blurRad="38100" dist="38100" dir="2700000" algn="tl">
                    <a:srgbClr val="000000">
                      <a:alpha val="43137"/>
                    </a:srgbClr>
                  </a:outerShdw>
                </a:effectLst>
                <a:latin typeface="ConcursoItalian BTN Wide" pitchFamily="34" charset="0"/>
              </a:rPr>
              <a:t>pada</a:t>
            </a:r>
            <a:r>
              <a:rPr lang="en-US" sz="2000" b="1" dirty="0" smtClean="0">
                <a:effectLst>
                  <a:outerShdw blurRad="38100" dist="38100" dir="2700000" algn="tl">
                    <a:srgbClr val="000000">
                      <a:alpha val="43137"/>
                    </a:srgbClr>
                  </a:outerShdw>
                </a:effectLst>
                <a:latin typeface="ConcursoItalian BTN Wide" pitchFamily="34" charset="0"/>
              </a:rPr>
              <a:t> </a:t>
            </a:r>
            <a:r>
              <a:rPr lang="en-US" sz="2000" b="1" dirty="0" err="1" smtClean="0">
                <a:effectLst>
                  <a:outerShdw blurRad="38100" dist="38100" dir="2700000" algn="tl">
                    <a:srgbClr val="000000">
                      <a:alpha val="43137"/>
                    </a:srgbClr>
                  </a:outerShdw>
                </a:effectLst>
                <a:latin typeface="ConcursoItalian BTN Wide" pitchFamily="34" charset="0"/>
              </a:rPr>
              <a:t>acara</a:t>
            </a:r>
            <a:r>
              <a:rPr lang="en-US" sz="2000" b="1" dirty="0" smtClean="0">
                <a:effectLst>
                  <a:outerShdw blurRad="38100" dist="38100" dir="2700000" algn="tl">
                    <a:srgbClr val="000000">
                      <a:alpha val="43137"/>
                    </a:srgbClr>
                  </a:outerShdw>
                </a:effectLst>
                <a:latin typeface="ConcursoItalian BTN Wide" pitchFamily="34" charset="0"/>
              </a:rPr>
              <a:t>  </a:t>
            </a:r>
            <a:r>
              <a:rPr lang="en-US" sz="2000" b="1" dirty="0" err="1" smtClean="0">
                <a:effectLst>
                  <a:outerShdw blurRad="38100" dist="38100" dir="2700000" algn="tl">
                    <a:srgbClr val="000000">
                      <a:alpha val="43137"/>
                    </a:srgbClr>
                  </a:outerShdw>
                </a:effectLst>
                <a:latin typeface="ConcursoItalian BTN Wide" pitchFamily="34" charset="0"/>
              </a:rPr>
              <a:t>harmonisasi</a:t>
            </a:r>
            <a:r>
              <a:rPr lang="en-US" sz="2000" b="1" dirty="0" smtClean="0">
                <a:effectLst>
                  <a:outerShdw blurRad="38100" dist="38100" dir="2700000" algn="tl">
                    <a:srgbClr val="000000">
                      <a:alpha val="43137"/>
                    </a:srgbClr>
                  </a:outerShdw>
                </a:effectLst>
                <a:latin typeface="ConcursoItalian BTN Wide" pitchFamily="34" charset="0"/>
              </a:rPr>
              <a:t> </a:t>
            </a:r>
            <a:r>
              <a:rPr lang="en-US" sz="2000" b="1" dirty="0" err="1" smtClean="0">
                <a:effectLst>
                  <a:outerShdw blurRad="38100" dist="38100" dir="2700000" algn="tl">
                    <a:srgbClr val="000000">
                      <a:alpha val="43137"/>
                    </a:srgbClr>
                  </a:outerShdw>
                </a:effectLst>
                <a:latin typeface="ConcursoItalian BTN Wide" pitchFamily="34" charset="0"/>
              </a:rPr>
              <a:t>pejabat</a:t>
            </a:r>
            <a:r>
              <a:rPr lang="en-US" sz="2000" b="1" dirty="0" smtClean="0">
                <a:effectLst>
                  <a:outerShdw blurRad="38100" dist="38100" dir="2700000" algn="tl">
                    <a:srgbClr val="000000">
                      <a:alpha val="43137"/>
                    </a:srgbClr>
                  </a:outerShdw>
                </a:effectLst>
                <a:latin typeface="ConcursoItalian BTN Wide" pitchFamily="34" charset="0"/>
              </a:rPr>
              <a:t> </a:t>
            </a:r>
            <a:r>
              <a:rPr lang="en-US" sz="2000" b="1" dirty="0" err="1" smtClean="0">
                <a:effectLst>
                  <a:outerShdw blurRad="38100" dist="38100" dir="2700000" algn="tl">
                    <a:srgbClr val="000000">
                      <a:alpha val="43137"/>
                    </a:srgbClr>
                  </a:outerShdw>
                </a:effectLst>
                <a:latin typeface="ConcursoItalian BTN Wide" pitchFamily="34" charset="0"/>
              </a:rPr>
              <a:t>fungsional</a:t>
            </a:r>
            <a:endParaRPr lang="id-ID" sz="2000" b="1" dirty="0" smtClean="0">
              <a:effectLst>
                <a:outerShdw blurRad="38100" dist="38100" dir="2700000" algn="tl">
                  <a:srgbClr val="000000">
                    <a:alpha val="43137"/>
                  </a:srgbClr>
                </a:outerShdw>
              </a:effectLst>
              <a:latin typeface="ConcursoItalian BTN Wide"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Rectangle 2"/>
          <p:cNvSpPr>
            <a:spLocks noGrp="1" noRot="1" noChangeArrowheads="1"/>
          </p:cNvSpPr>
          <p:nvPr>
            <p:ph type="title"/>
          </p:nvPr>
        </p:nvSpPr>
        <p:spPr>
          <a:noFill/>
        </p:spPr>
        <p:txBody>
          <a:bodyPr>
            <a:normAutofit/>
          </a:bodyPr>
          <a:lstStyle/>
          <a:p>
            <a:r>
              <a:rPr lang="sv-SE" sz="3600" smtClean="0">
                <a:effectLst/>
                <a:latin typeface="Tahoma" pitchFamily="34" charset="0"/>
              </a:rPr>
              <a:t>JENJANG JABATAN FUNGSIONAL</a:t>
            </a:r>
            <a:r>
              <a:rPr lang="en-US" sz="3600" smtClean="0">
                <a:effectLst/>
                <a:latin typeface="Tahoma" pitchFamily="34" charset="0"/>
              </a:rPr>
              <a:t> </a:t>
            </a:r>
          </a:p>
        </p:txBody>
      </p:sp>
      <p:graphicFrame>
        <p:nvGraphicFramePr>
          <p:cNvPr id="4" name="Diagram 3"/>
          <p:cNvGraphicFramePr/>
          <p:nvPr/>
        </p:nvGraphicFramePr>
        <p:xfrm>
          <a:off x="500034" y="1571612"/>
          <a:ext cx="8229600" cy="4535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71604" y="4214818"/>
            <a:ext cx="7157693" cy="107157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a:defRPr/>
            </a:pPr>
            <a:r>
              <a:rPr lang="en-US" sz="24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PERMEN PAN DAN RB </a:t>
            </a:r>
            <a:r>
              <a:rPr lang="en-US" sz="24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Nomor</a:t>
            </a:r>
            <a:r>
              <a:rPr lang="en-US" sz="24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1 </a:t>
            </a:r>
            <a:r>
              <a:rPr lang="en-US" sz="24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Tahun</a:t>
            </a:r>
            <a:r>
              <a:rPr lang="en-US" sz="24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2011 </a:t>
            </a:r>
          </a:p>
          <a:p>
            <a:pPr>
              <a:defRPr/>
            </a:pPr>
            <a:r>
              <a:rPr lang="en-US" sz="24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tentang</a:t>
            </a:r>
            <a:r>
              <a:rPr lang="en-US" sz="24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4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jabatan</a:t>
            </a:r>
            <a:r>
              <a:rPr lang="en-US" sz="24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4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fungsional</a:t>
            </a:r>
            <a:r>
              <a:rPr lang="en-US" sz="24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4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pengawas</a:t>
            </a:r>
            <a:r>
              <a:rPr lang="en-US" sz="24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4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perikanan</a:t>
            </a:r>
            <a:r>
              <a:rPr lang="en-US" sz="24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4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bidang</a:t>
            </a:r>
            <a:r>
              <a:rPr lang="en-US" sz="24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4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penangkapan</a:t>
            </a:r>
            <a:r>
              <a:rPr lang="en-US" sz="24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4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ikan</a:t>
            </a:r>
            <a:endParaRPr lang="en-US" sz="24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endParaRPr>
          </a:p>
        </p:txBody>
      </p:sp>
      <p:cxnSp>
        <p:nvCxnSpPr>
          <p:cNvPr id="3" name="Straight Connector 2"/>
          <p:cNvCxnSpPr/>
          <p:nvPr/>
        </p:nvCxnSpPr>
        <p:spPr>
          <a:xfrm>
            <a:off x="1357242" y="6000768"/>
            <a:ext cx="6715172" cy="1588"/>
          </a:xfrm>
          <a:prstGeom prst="line">
            <a:avLst/>
          </a:prstGeom>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5" name="TextBox 4"/>
          <p:cNvSpPr txBox="1"/>
          <p:nvPr/>
        </p:nvSpPr>
        <p:spPr>
          <a:xfrm>
            <a:off x="285720" y="3782518"/>
            <a:ext cx="1785950" cy="1862048"/>
          </a:xfrm>
          <a:prstGeom prst="rect">
            <a:avLst/>
          </a:prstGeom>
          <a:noFill/>
        </p:spPr>
        <p:txBody>
          <a:bodyPr wrap="square" rtlCol="0">
            <a:spAutoFit/>
          </a:bodyPr>
          <a:lstStyle/>
          <a:p>
            <a:r>
              <a:rPr lang="id-ID" sz="11500" b="1" dirty="0" smtClean="0">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2</a:t>
            </a:r>
            <a:r>
              <a:rPr lang="en-US" sz="11500" b="1" dirty="0" smtClean="0">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142852"/>
            <a:ext cx="8572560" cy="954107"/>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8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SEJARAH JABATAN FUNGSIONAL PENGAWAS PERIKANAN BIDANG PENANGKAPAN IKAN</a:t>
            </a:r>
          </a:p>
        </p:txBody>
      </p:sp>
      <p:sp>
        <p:nvSpPr>
          <p:cNvPr id="18" name="TextBox 17"/>
          <p:cNvSpPr txBox="1"/>
          <p:nvPr/>
        </p:nvSpPr>
        <p:spPr>
          <a:xfrm>
            <a:off x="71406" y="1366051"/>
            <a:ext cx="6000792"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smtClean="0"/>
              <a:t>PERMENPAN NO 35/KEP/M.PAN/5/2001</a:t>
            </a:r>
            <a:endParaRPr lang="en-US" sz="1200" dirty="0"/>
          </a:p>
        </p:txBody>
      </p:sp>
      <p:sp>
        <p:nvSpPr>
          <p:cNvPr id="22" name="TextBox 21"/>
          <p:cNvSpPr txBox="1"/>
          <p:nvPr/>
        </p:nvSpPr>
        <p:spPr>
          <a:xfrm>
            <a:off x="6143636" y="1366051"/>
            <a:ext cx="2857520"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smtClean="0"/>
              <a:t>PERMENPAN RB NO 01 TAHUN 2011</a:t>
            </a:r>
            <a:endParaRPr lang="en-US" sz="1200" dirty="0"/>
          </a:p>
        </p:txBody>
      </p:sp>
      <p:cxnSp>
        <p:nvCxnSpPr>
          <p:cNvPr id="24" name="Straight Arrow Connector 23"/>
          <p:cNvCxnSpPr/>
          <p:nvPr/>
        </p:nvCxnSpPr>
        <p:spPr>
          <a:xfrm>
            <a:off x="214282" y="1785926"/>
            <a:ext cx="8786874" cy="15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143668" y="2071678"/>
            <a:ext cx="2928926" cy="471490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26" name="TextBox 25"/>
          <p:cNvSpPr txBox="1"/>
          <p:nvPr/>
        </p:nvSpPr>
        <p:spPr>
          <a:xfrm>
            <a:off x="6286512" y="2114314"/>
            <a:ext cx="928694"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smtClean="0"/>
              <a:t>2011</a:t>
            </a:r>
            <a:endParaRPr lang="en-US" dirty="0"/>
          </a:p>
        </p:txBody>
      </p:sp>
      <p:sp>
        <p:nvSpPr>
          <p:cNvPr id="27" name="TextBox 26"/>
          <p:cNvSpPr txBox="1"/>
          <p:nvPr/>
        </p:nvSpPr>
        <p:spPr>
          <a:xfrm>
            <a:off x="7786710" y="2114314"/>
            <a:ext cx="928694"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smtClean="0"/>
              <a:t>2013</a:t>
            </a:r>
            <a:endParaRPr lang="en-US" dirty="0"/>
          </a:p>
        </p:txBody>
      </p:sp>
      <p:sp>
        <p:nvSpPr>
          <p:cNvPr id="28" name="TextBox 27"/>
          <p:cNvSpPr txBox="1"/>
          <p:nvPr/>
        </p:nvSpPr>
        <p:spPr>
          <a:xfrm>
            <a:off x="6215074" y="4714884"/>
            <a:ext cx="1357322" cy="73866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400" dirty="0" smtClean="0"/>
              <a:t>KELUAR PERMEN PAN DAN RB</a:t>
            </a:r>
            <a:endParaRPr lang="en-US" sz="1400" dirty="0"/>
          </a:p>
        </p:txBody>
      </p:sp>
      <p:sp>
        <p:nvSpPr>
          <p:cNvPr id="29" name="TextBox 28"/>
          <p:cNvSpPr txBox="1"/>
          <p:nvPr/>
        </p:nvSpPr>
        <p:spPr>
          <a:xfrm>
            <a:off x="7643834" y="4714884"/>
            <a:ext cx="1357322" cy="73866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400" dirty="0" smtClean="0"/>
              <a:t>MENGADAKAN PENILAIAN OLEH DJPT</a:t>
            </a:r>
            <a:endParaRPr lang="en-US" sz="1400" dirty="0"/>
          </a:p>
        </p:txBody>
      </p:sp>
      <p:sp>
        <p:nvSpPr>
          <p:cNvPr id="30" name="TextBox 29"/>
          <p:cNvSpPr txBox="1"/>
          <p:nvPr/>
        </p:nvSpPr>
        <p:spPr>
          <a:xfrm>
            <a:off x="6215074" y="5547856"/>
            <a:ext cx="1357322" cy="116955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400" dirty="0" smtClean="0"/>
              <a:t>DJPT MENJADI TIM PEMBINA PP BIDANG PENANGKAPAN IKAN</a:t>
            </a:r>
            <a:endParaRPr lang="en-US" sz="1400" dirty="0"/>
          </a:p>
        </p:txBody>
      </p:sp>
      <p:sp>
        <p:nvSpPr>
          <p:cNvPr id="31" name="Rectangle 30"/>
          <p:cNvSpPr/>
          <p:nvPr/>
        </p:nvSpPr>
        <p:spPr>
          <a:xfrm>
            <a:off x="142844" y="2071678"/>
            <a:ext cx="5929322" cy="4714908"/>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32" name="TextBox 31"/>
          <p:cNvSpPr txBox="1"/>
          <p:nvPr/>
        </p:nvSpPr>
        <p:spPr>
          <a:xfrm>
            <a:off x="214282" y="2114314"/>
            <a:ext cx="928694"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smtClean="0"/>
              <a:t>1999</a:t>
            </a:r>
            <a:endParaRPr lang="en-US" dirty="0"/>
          </a:p>
        </p:txBody>
      </p:sp>
      <p:sp>
        <p:nvSpPr>
          <p:cNvPr id="33" name="TextBox 32"/>
          <p:cNvSpPr txBox="1"/>
          <p:nvPr/>
        </p:nvSpPr>
        <p:spPr>
          <a:xfrm>
            <a:off x="3143240" y="2114314"/>
            <a:ext cx="928694"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smtClean="0"/>
              <a:t>2002</a:t>
            </a:r>
            <a:endParaRPr lang="en-US" dirty="0"/>
          </a:p>
        </p:txBody>
      </p:sp>
      <p:sp>
        <p:nvSpPr>
          <p:cNvPr id="34" name="TextBox 33"/>
          <p:cNvSpPr txBox="1"/>
          <p:nvPr/>
        </p:nvSpPr>
        <p:spPr>
          <a:xfrm>
            <a:off x="4714876" y="2114314"/>
            <a:ext cx="928694"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smtClean="0"/>
              <a:t>2009</a:t>
            </a:r>
            <a:endParaRPr lang="en-US" dirty="0"/>
          </a:p>
        </p:txBody>
      </p:sp>
      <p:sp>
        <p:nvSpPr>
          <p:cNvPr id="35" name="TextBox 34"/>
          <p:cNvSpPr txBox="1"/>
          <p:nvPr/>
        </p:nvSpPr>
        <p:spPr>
          <a:xfrm>
            <a:off x="214282" y="2602238"/>
            <a:ext cx="1214446" cy="30777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400" dirty="0" smtClean="0"/>
              <a:t>INPASSING</a:t>
            </a:r>
            <a:endParaRPr lang="en-US" sz="1400" dirty="0"/>
          </a:p>
        </p:txBody>
      </p:sp>
      <p:sp>
        <p:nvSpPr>
          <p:cNvPr id="36" name="TextBox 35"/>
          <p:cNvSpPr txBox="1"/>
          <p:nvPr/>
        </p:nvSpPr>
        <p:spPr>
          <a:xfrm>
            <a:off x="214282" y="2971570"/>
            <a:ext cx="1214446"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400" dirty="0" smtClean="0"/>
              <a:t>PEMBINA TEKNIS DJPT</a:t>
            </a:r>
            <a:endParaRPr lang="en-US" sz="1400" dirty="0"/>
          </a:p>
        </p:txBody>
      </p:sp>
      <p:sp>
        <p:nvSpPr>
          <p:cNvPr id="37" name="TextBox 36"/>
          <p:cNvSpPr txBox="1"/>
          <p:nvPr/>
        </p:nvSpPr>
        <p:spPr>
          <a:xfrm>
            <a:off x="2928926" y="2971570"/>
            <a:ext cx="1357322" cy="160043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400" dirty="0" smtClean="0"/>
              <a:t>PENGEMBANGAN ORGANISASI  PELIMPAHAN PP KE PSDKP SEBAGAI PEMBINA TEKNIS</a:t>
            </a:r>
            <a:endParaRPr lang="en-US" sz="1400" dirty="0"/>
          </a:p>
        </p:txBody>
      </p:sp>
      <p:sp>
        <p:nvSpPr>
          <p:cNvPr id="38" name="TextBox 37"/>
          <p:cNvSpPr txBox="1"/>
          <p:nvPr/>
        </p:nvSpPr>
        <p:spPr>
          <a:xfrm>
            <a:off x="4500562" y="4043140"/>
            <a:ext cx="1357322"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400" dirty="0" smtClean="0"/>
              <a:t>DIEVALUASI OLEH MENPAN</a:t>
            </a:r>
            <a:endParaRPr lang="en-US" sz="1400" dirty="0"/>
          </a:p>
        </p:txBody>
      </p:sp>
      <p:sp>
        <p:nvSpPr>
          <p:cNvPr id="39" name="TextBox 38"/>
          <p:cNvSpPr txBox="1"/>
          <p:nvPr/>
        </p:nvSpPr>
        <p:spPr>
          <a:xfrm>
            <a:off x="4500562" y="4691730"/>
            <a:ext cx="1357322" cy="73866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400" dirty="0" smtClean="0"/>
              <a:t>DJPT HARUS MENGADAKAN UJI PETIK PP</a:t>
            </a:r>
            <a:endParaRPr lang="en-US" sz="1400" dirty="0"/>
          </a:p>
        </p:txBody>
      </p:sp>
      <p:sp>
        <p:nvSpPr>
          <p:cNvPr id="40" name="TextBox 39"/>
          <p:cNvSpPr txBox="1"/>
          <p:nvPr/>
        </p:nvSpPr>
        <p:spPr>
          <a:xfrm>
            <a:off x="1571604" y="2114314"/>
            <a:ext cx="928694"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smtClean="0"/>
              <a:t>2001</a:t>
            </a:r>
            <a:endParaRPr lang="en-US" dirty="0"/>
          </a:p>
        </p:txBody>
      </p:sp>
      <p:sp>
        <p:nvSpPr>
          <p:cNvPr id="41" name="TextBox 40"/>
          <p:cNvSpPr txBox="1"/>
          <p:nvPr/>
        </p:nvSpPr>
        <p:spPr>
          <a:xfrm>
            <a:off x="1571604" y="2971570"/>
            <a:ext cx="1214446"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400" dirty="0" smtClean="0"/>
              <a:t>PEMBINA TEKNIS DJPT</a:t>
            </a:r>
            <a:endParaRPr lang="en-US" sz="1400" dirty="0"/>
          </a:p>
        </p:txBody>
      </p:sp>
      <p:sp>
        <p:nvSpPr>
          <p:cNvPr id="43" name="Oval 42"/>
          <p:cNvSpPr/>
          <p:nvPr/>
        </p:nvSpPr>
        <p:spPr>
          <a:xfrm>
            <a:off x="71438" y="1714488"/>
            <a:ext cx="214282" cy="214314"/>
          </a:xfrm>
          <a:prstGeom prst="ellipse">
            <a:avLst/>
          </a:prstGeom>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Autofit/>
          </a:bodyPr>
          <a:lstStyle/>
          <a:p>
            <a:r>
              <a:rPr lang="id-ID" sz="2800" b="1" dirty="0" smtClean="0">
                <a:effectLst>
                  <a:outerShdw blurRad="38100" dist="38100" dir="2700000" algn="tl">
                    <a:srgbClr val="000000">
                      <a:alpha val="43137"/>
                    </a:srgbClr>
                  </a:outerShdw>
                </a:effectLst>
              </a:rPr>
              <a:t>Jabatan Fungsional Pengawas Perikanan Bidang Penangkapan </a:t>
            </a:r>
            <a:r>
              <a:rPr lang="id-ID" sz="2400" b="1" dirty="0" smtClean="0">
                <a:effectLst>
                  <a:outerShdw blurRad="38100" dist="38100" dir="2700000" algn="tl">
                    <a:srgbClr val="000000">
                      <a:alpha val="43137"/>
                    </a:srgbClr>
                  </a:outerShdw>
                </a:effectLst>
              </a:rPr>
              <a:t>Ikan</a:t>
            </a:r>
            <a:endParaRPr lang="id-ID" sz="6000" b="1" dirty="0">
              <a:effectLst>
                <a:outerShdw blurRad="38100" dist="38100" dir="2700000" algn="tl">
                  <a:srgbClr val="000000">
                    <a:alpha val="43137"/>
                  </a:srgbClr>
                </a:outerShdw>
              </a:effectLst>
            </a:endParaRPr>
          </a:p>
        </p:txBody>
      </p:sp>
      <p:sp>
        <p:nvSpPr>
          <p:cNvPr id="4" name="TextBox 3"/>
          <p:cNvSpPr txBox="1"/>
          <p:nvPr/>
        </p:nvSpPr>
        <p:spPr>
          <a:xfrm>
            <a:off x="500034" y="1214422"/>
            <a:ext cx="821537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spcAft>
                <a:spcPts val="1200"/>
              </a:spcAft>
            </a:pPr>
            <a:r>
              <a:rPr lang="id-ID" dirty="0" smtClean="0"/>
              <a:t>Peraturan Menteri Negara Pendayagunaan Aparatur Negara dan Reformasi Birokrasi Nomor 1 tahun 2011 tentang Jabatan Fungsional Pengawas Perikanan dan Angka Kreditnya</a:t>
            </a:r>
            <a:endParaRPr lang="id-ID" dirty="0">
              <a:latin typeface="Tahoma" pitchFamily="34" charset="0"/>
              <a:ea typeface="Tahoma" pitchFamily="34" charset="0"/>
              <a:cs typeface="Tahoma" pitchFamily="34" charset="0"/>
            </a:endParaRPr>
          </a:p>
        </p:txBody>
      </p:sp>
      <p:sp>
        <p:nvSpPr>
          <p:cNvPr id="5" name="Down Arrow 4"/>
          <p:cNvSpPr/>
          <p:nvPr/>
        </p:nvSpPr>
        <p:spPr>
          <a:xfrm>
            <a:off x="3929058" y="2285992"/>
            <a:ext cx="1071570"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25" name="Rectangle 1"/>
          <p:cNvSpPr>
            <a:spLocks noChangeArrowheads="1"/>
          </p:cNvSpPr>
          <p:nvPr/>
        </p:nvSpPr>
        <p:spPr bwMode="auto">
          <a:xfrm>
            <a:off x="857224" y="2714620"/>
            <a:ext cx="742955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sv-SE"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Pengawas Perikanan bidang penangkapan ikan </a:t>
            </a:r>
            <a:r>
              <a:rPr kumimoji="0" lang="sv-SE"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adalah Pegawai Negeri Sipil (PNS) pada instansi pemerintah yang diberi tugas, tanggung jawab, wewenang dan hak secara penuh oleh pejabat yang berwenang untuk melaksanakan kegiatan pengawasan terhadap persiapan, pengawasan kapal perikanan, pengawasan pemanfaatan fasilitas pelabuhan perikanan, observer, </a:t>
            </a:r>
            <a:r>
              <a:rPr kumimoji="0" lang="sv-SE"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melaksanakan fungsi kesyahbandaran di pelabuhan perikanan</a:t>
            </a:r>
            <a:r>
              <a:rPr kumimoji="0" lang="sv-SE"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analisa, evaluasi dan rekomendasi.</a:t>
            </a:r>
            <a:endParaRPr kumimoji="0" lang="sv-SE"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43108" y="642912"/>
            <a:ext cx="6443313" cy="107157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algn="r">
              <a:defRPr/>
            </a:pPr>
            <a:r>
              <a:rPr lang="en-US" sz="4800" b="1" dirty="0" err="1" smtClean="0">
                <a:solidFill>
                  <a:schemeClr val="accent1">
                    <a:lumMod val="40000"/>
                    <a:lumOff val="60000"/>
                  </a:schemeClr>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Ketentuan</a:t>
            </a:r>
            <a:r>
              <a:rPr lang="en-US" sz="4800" b="1" dirty="0" smtClean="0">
                <a:solidFill>
                  <a:schemeClr val="accent1">
                    <a:lumMod val="40000"/>
                    <a:lumOff val="60000"/>
                  </a:schemeClr>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4800" b="1" dirty="0" err="1" smtClean="0">
                <a:solidFill>
                  <a:schemeClr val="accent1">
                    <a:lumMod val="40000"/>
                    <a:lumOff val="60000"/>
                  </a:schemeClr>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umum</a:t>
            </a:r>
            <a:endParaRPr lang="en-US" sz="4800" b="1" dirty="0" smtClean="0">
              <a:solidFill>
                <a:schemeClr val="accent1">
                  <a:lumMod val="40000"/>
                  <a:lumOff val="60000"/>
                </a:schemeClr>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endParaRPr>
          </a:p>
          <a:p>
            <a:pPr algn="r">
              <a:defRPr/>
            </a:pPr>
            <a:r>
              <a:rPr lang="en-US" sz="2000" b="1" dirty="0" smtClean="0">
                <a:effectLst>
                  <a:outerShdw blurRad="38100" dist="38100" dir="2700000" algn="tl">
                    <a:srgbClr val="000000">
                      <a:alpha val="43137"/>
                    </a:srgbClr>
                  </a:outerShdw>
                </a:effectLst>
                <a:latin typeface="ConcursoItalian BTN Wide" pitchFamily="34" charset="0"/>
              </a:rPr>
              <a:t>PERMEN PAN DAN RB </a:t>
            </a:r>
            <a:r>
              <a:rPr lang="en-US" sz="2000" b="1" dirty="0" err="1" smtClean="0">
                <a:effectLst>
                  <a:outerShdw blurRad="38100" dist="38100" dir="2700000" algn="tl">
                    <a:srgbClr val="000000">
                      <a:alpha val="43137"/>
                    </a:srgbClr>
                  </a:outerShdw>
                </a:effectLst>
                <a:latin typeface="ConcursoItalian BTN Wide" pitchFamily="34" charset="0"/>
              </a:rPr>
              <a:t>Nomor</a:t>
            </a:r>
            <a:r>
              <a:rPr lang="en-US" sz="2000" b="1" dirty="0" smtClean="0">
                <a:effectLst>
                  <a:outerShdw blurRad="38100" dist="38100" dir="2700000" algn="tl">
                    <a:srgbClr val="000000">
                      <a:alpha val="43137"/>
                    </a:srgbClr>
                  </a:outerShdw>
                </a:effectLst>
                <a:latin typeface="ConcursoItalian BTN Wide" pitchFamily="34" charset="0"/>
              </a:rPr>
              <a:t> 1 </a:t>
            </a:r>
            <a:r>
              <a:rPr lang="en-US" sz="2000" b="1" dirty="0" err="1" smtClean="0">
                <a:effectLst>
                  <a:outerShdw blurRad="38100" dist="38100" dir="2700000" algn="tl">
                    <a:srgbClr val="000000">
                      <a:alpha val="43137"/>
                    </a:srgbClr>
                  </a:outerShdw>
                </a:effectLst>
                <a:latin typeface="ConcursoItalian BTN Wide" pitchFamily="34" charset="0"/>
              </a:rPr>
              <a:t>Tahun</a:t>
            </a:r>
            <a:r>
              <a:rPr lang="en-US" sz="2000" b="1" dirty="0" smtClean="0">
                <a:effectLst>
                  <a:outerShdw blurRad="38100" dist="38100" dir="2700000" algn="tl">
                    <a:srgbClr val="000000">
                      <a:alpha val="43137"/>
                    </a:srgbClr>
                  </a:outerShdw>
                </a:effectLst>
                <a:latin typeface="ConcursoItalian BTN Wide" pitchFamily="34" charset="0"/>
              </a:rPr>
              <a:t> 2011</a:t>
            </a:r>
          </a:p>
          <a:p>
            <a:pPr algn="r">
              <a:defRPr/>
            </a:pPr>
            <a:endParaRPr lang="id-ID" sz="6000" b="1" dirty="0" smtClean="0">
              <a:solidFill>
                <a:schemeClr val="accent1">
                  <a:lumMod val="40000"/>
                  <a:lumOff val="60000"/>
                </a:schemeClr>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endParaRPr>
          </a:p>
        </p:txBody>
      </p:sp>
      <p:sp>
        <p:nvSpPr>
          <p:cNvPr id="5" name="Title 1"/>
          <p:cNvSpPr txBox="1">
            <a:spLocks/>
          </p:cNvSpPr>
          <p:nvPr/>
        </p:nvSpPr>
        <p:spPr>
          <a:xfrm>
            <a:off x="1142976" y="1785926"/>
            <a:ext cx="5572164" cy="571504"/>
          </a:xfrm>
          <a:prstGeom prst="rect">
            <a:avLst/>
          </a:prstGeom>
          <a:ln/>
        </p:spPr>
        <p:style>
          <a:lnRef idx="2">
            <a:schemeClr val="accent4"/>
          </a:lnRef>
          <a:fillRef idx="1">
            <a:schemeClr val="lt1"/>
          </a:fillRef>
          <a:effectRef idx="0">
            <a:schemeClr val="accent4"/>
          </a:effectRef>
          <a:fontRef idx="minor">
            <a:schemeClr val="dk1"/>
          </a:fontRef>
        </p:style>
        <p:txBody>
          <a:bodyPr anchor="ctr">
            <a:noAutofit/>
          </a:bodyPr>
          <a:lstStyle/>
          <a:p>
            <a:pPr marL="514350" indent="-514350">
              <a:defRPr/>
            </a:pPr>
            <a:r>
              <a:rPr lang="en-US" b="1" dirty="0" smtClean="0">
                <a:solidFill>
                  <a:schemeClr val="tx1"/>
                </a:solidFill>
                <a:effectLst>
                  <a:outerShdw blurRad="38100" dist="38100" dir="2700000" algn="tl">
                    <a:srgbClr val="000000">
                      <a:alpha val="43137"/>
                    </a:srgbClr>
                  </a:outerShdw>
                </a:effectLst>
                <a:latin typeface="Tekton Pro" pitchFamily="34" charset="0"/>
                <a:ea typeface="Tahoma" pitchFamily="34" charset="0"/>
                <a:cs typeface="Tahoma" pitchFamily="34" charset="0"/>
              </a:rPr>
              <a:t>JABATAN FUNGSIONAL PENGAWAS PERIKANAN</a:t>
            </a:r>
            <a:endParaRPr lang="id-ID" b="1" dirty="0" smtClean="0">
              <a:solidFill>
                <a:schemeClr val="tx1"/>
              </a:solidFill>
              <a:effectLst>
                <a:outerShdw blurRad="38100" dist="38100" dir="2700000" algn="tl">
                  <a:srgbClr val="000000">
                    <a:alpha val="43137"/>
                  </a:srgbClr>
                </a:outerShdw>
              </a:effectLst>
              <a:latin typeface="Tekton Pro" pitchFamily="34" charset="0"/>
              <a:ea typeface="Tahoma" pitchFamily="34" charset="0"/>
              <a:cs typeface="Tahoma" pitchFamily="34" charset="0"/>
            </a:endParaRPr>
          </a:p>
        </p:txBody>
      </p:sp>
      <p:cxnSp>
        <p:nvCxnSpPr>
          <p:cNvPr id="6" name="Straight Connector 5"/>
          <p:cNvCxnSpPr/>
          <p:nvPr/>
        </p:nvCxnSpPr>
        <p:spPr>
          <a:xfrm>
            <a:off x="571472" y="1498586"/>
            <a:ext cx="8286808" cy="1588"/>
          </a:xfrm>
          <a:prstGeom prst="line">
            <a:avLst/>
          </a:prstGeom>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7" name="Title 1"/>
          <p:cNvSpPr txBox="1">
            <a:spLocks/>
          </p:cNvSpPr>
          <p:nvPr/>
        </p:nvSpPr>
        <p:spPr>
          <a:xfrm>
            <a:off x="1142976" y="2357430"/>
            <a:ext cx="7715304" cy="928694"/>
          </a:xfrm>
          <a:prstGeom prst="rect">
            <a:avLst/>
          </a:prstGeom>
          <a:ln/>
        </p:spPr>
        <p:style>
          <a:lnRef idx="2">
            <a:schemeClr val="accent4"/>
          </a:lnRef>
          <a:fillRef idx="1">
            <a:schemeClr val="lt1"/>
          </a:fillRef>
          <a:effectRef idx="0">
            <a:schemeClr val="accent4"/>
          </a:effectRef>
          <a:fontRef idx="minor">
            <a:schemeClr val="dk1"/>
          </a:fontRef>
        </p:style>
        <p:txBody>
          <a:bodyPr anchor="ctr">
            <a:noAutofit/>
          </a:bodyPr>
          <a:lstStyle/>
          <a:p>
            <a:pPr>
              <a:defRPr/>
            </a:pPr>
            <a:r>
              <a:rPr lang="en-US" dirty="0" err="1" smtClean="0">
                <a:solidFill>
                  <a:schemeClr val="tx1"/>
                </a:solidFill>
                <a:latin typeface="Tahoma" pitchFamily="34" charset="0"/>
                <a:ea typeface="Tahoma" pitchFamily="34" charset="0"/>
                <a:cs typeface="Tahoma" pitchFamily="34" charset="0"/>
              </a:rPr>
              <a:t>Jabatan</a:t>
            </a:r>
            <a:r>
              <a:rPr lang="en-US" dirty="0" smtClean="0">
                <a:solidFill>
                  <a:schemeClr val="tx1"/>
                </a:solidFill>
                <a:latin typeface="Tahoma" pitchFamily="34" charset="0"/>
                <a:ea typeface="Tahoma" pitchFamily="34" charset="0"/>
                <a:cs typeface="Tahoma" pitchFamily="34" charset="0"/>
              </a:rPr>
              <a:t> yang </a:t>
            </a:r>
            <a:r>
              <a:rPr lang="en-US" dirty="0" err="1" smtClean="0">
                <a:solidFill>
                  <a:schemeClr val="tx1"/>
                </a:solidFill>
                <a:latin typeface="Tahoma" pitchFamily="34" charset="0"/>
                <a:ea typeface="Tahoma" pitchFamily="34" charset="0"/>
                <a:cs typeface="Tahoma" pitchFamily="34" charset="0"/>
              </a:rPr>
              <a:t>mempunyai</a:t>
            </a:r>
            <a:r>
              <a:rPr lang="en-US" dirty="0" smtClean="0">
                <a:solidFill>
                  <a:schemeClr val="tx1"/>
                </a:solidFill>
                <a:latin typeface="Tahoma" pitchFamily="34" charset="0"/>
                <a:ea typeface="Tahoma" pitchFamily="34" charset="0"/>
                <a:cs typeface="Tahoma" pitchFamily="34" charset="0"/>
              </a:rPr>
              <a:t> </a:t>
            </a:r>
            <a:r>
              <a:rPr lang="en-US" dirty="0" err="1" smtClean="0">
                <a:solidFill>
                  <a:schemeClr val="tx1"/>
                </a:solidFill>
                <a:latin typeface="Tahoma" pitchFamily="34" charset="0"/>
                <a:ea typeface="Tahoma" pitchFamily="34" charset="0"/>
                <a:cs typeface="Tahoma" pitchFamily="34" charset="0"/>
              </a:rPr>
              <a:t>ruang</a:t>
            </a:r>
            <a:r>
              <a:rPr lang="en-US" dirty="0" smtClean="0">
                <a:solidFill>
                  <a:schemeClr val="tx1"/>
                </a:solidFill>
                <a:latin typeface="Tahoma" pitchFamily="34" charset="0"/>
                <a:ea typeface="Tahoma" pitchFamily="34" charset="0"/>
                <a:cs typeface="Tahoma" pitchFamily="34" charset="0"/>
              </a:rPr>
              <a:t> </a:t>
            </a:r>
            <a:r>
              <a:rPr lang="en-US" dirty="0" err="1" smtClean="0">
                <a:solidFill>
                  <a:schemeClr val="tx1"/>
                </a:solidFill>
                <a:latin typeface="Tahoma" pitchFamily="34" charset="0"/>
                <a:ea typeface="Tahoma" pitchFamily="34" charset="0"/>
                <a:cs typeface="Tahoma" pitchFamily="34" charset="0"/>
              </a:rPr>
              <a:t>lingkup</a:t>
            </a:r>
            <a:r>
              <a:rPr lang="en-US" dirty="0" smtClean="0">
                <a:solidFill>
                  <a:schemeClr val="tx1"/>
                </a:solidFill>
                <a:latin typeface="Tahoma" pitchFamily="34" charset="0"/>
                <a:ea typeface="Tahoma" pitchFamily="34" charset="0"/>
                <a:cs typeface="Tahoma" pitchFamily="34" charset="0"/>
              </a:rPr>
              <a:t> </a:t>
            </a:r>
            <a:r>
              <a:rPr lang="en-US" dirty="0" err="1" smtClean="0">
                <a:solidFill>
                  <a:schemeClr val="tx1"/>
                </a:solidFill>
                <a:latin typeface="Tahoma" pitchFamily="34" charset="0"/>
                <a:ea typeface="Tahoma" pitchFamily="34" charset="0"/>
                <a:cs typeface="Tahoma" pitchFamily="34" charset="0"/>
              </a:rPr>
              <a:t>tugas</a:t>
            </a:r>
            <a:r>
              <a:rPr lang="en-US" dirty="0" smtClean="0">
                <a:solidFill>
                  <a:schemeClr val="tx1"/>
                </a:solidFill>
                <a:latin typeface="Tahoma" pitchFamily="34" charset="0"/>
                <a:ea typeface="Tahoma" pitchFamily="34" charset="0"/>
                <a:cs typeface="Tahoma" pitchFamily="34" charset="0"/>
              </a:rPr>
              <a:t>, </a:t>
            </a:r>
            <a:r>
              <a:rPr lang="en-US" dirty="0" err="1" smtClean="0">
                <a:solidFill>
                  <a:schemeClr val="tx1"/>
                </a:solidFill>
                <a:latin typeface="Tahoma" pitchFamily="34" charset="0"/>
                <a:ea typeface="Tahoma" pitchFamily="34" charset="0"/>
                <a:cs typeface="Tahoma" pitchFamily="34" charset="0"/>
              </a:rPr>
              <a:t>tanggungjawab</a:t>
            </a:r>
            <a:r>
              <a:rPr lang="en-US" dirty="0" smtClean="0">
                <a:solidFill>
                  <a:schemeClr val="tx1"/>
                </a:solidFill>
                <a:latin typeface="Tahoma" pitchFamily="34" charset="0"/>
                <a:ea typeface="Tahoma" pitchFamily="34" charset="0"/>
                <a:cs typeface="Tahoma" pitchFamily="34" charset="0"/>
              </a:rPr>
              <a:t> </a:t>
            </a:r>
            <a:r>
              <a:rPr lang="en-US" dirty="0" err="1" smtClean="0">
                <a:solidFill>
                  <a:schemeClr val="tx1"/>
                </a:solidFill>
                <a:latin typeface="Tahoma" pitchFamily="34" charset="0"/>
                <a:ea typeface="Tahoma" pitchFamily="34" charset="0"/>
                <a:cs typeface="Tahoma" pitchFamily="34" charset="0"/>
              </a:rPr>
              <a:t>dan</a:t>
            </a:r>
            <a:r>
              <a:rPr lang="en-US" dirty="0" smtClean="0">
                <a:solidFill>
                  <a:schemeClr val="tx1"/>
                </a:solidFill>
                <a:latin typeface="Tahoma" pitchFamily="34" charset="0"/>
                <a:ea typeface="Tahoma" pitchFamily="34" charset="0"/>
                <a:cs typeface="Tahoma" pitchFamily="34" charset="0"/>
              </a:rPr>
              <a:t> </a:t>
            </a:r>
            <a:r>
              <a:rPr lang="en-US" dirty="0" err="1" smtClean="0">
                <a:solidFill>
                  <a:schemeClr val="tx1"/>
                </a:solidFill>
                <a:latin typeface="Tahoma" pitchFamily="34" charset="0"/>
                <a:ea typeface="Tahoma" pitchFamily="34" charset="0"/>
                <a:cs typeface="Tahoma" pitchFamily="34" charset="0"/>
              </a:rPr>
              <a:t>wewenang</a:t>
            </a:r>
            <a:r>
              <a:rPr lang="en-US" dirty="0" smtClean="0">
                <a:solidFill>
                  <a:schemeClr val="tx1"/>
                </a:solidFill>
                <a:latin typeface="Tahoma" pitchFamily="34" charset="0"/>
                <a:ea typeface="Tahoma" pitchFamily="34" charset="0"/>
                <a:cs typeface="Tahoma" pitchFamily="34" charset="0"/>
              </a:rPr>
              <a:t> </a:t>
            </a:r>
            <a:r>
              <a:rPr lang="en-US" dirty="0" err="1" smtClean="0">
                <a:solidFill>
                  <a:schemeClr val="tx1"/>
                </a:solidFill>
                <a:latin typeface="Tahoma" pitchFamily="34" charset="0"/>
                <a:ea typeface="Tahoma" pitchFamily="34" charset="0"/>
                <a:cs typeface="Tahoma" pitchFamily="34" charset="0"/>
              </a:rPr>
              <a:t>untuk</a:t>
            </a:r>
            <a:r>
              <a:rPr lang="en-US" dirty="0" smtClean="0">
                <a:solidFill>
                  <a:schemeClr val="tx1"/>
                </a:solidFill>
                <a:latin typeface="Tahoma" pitchFamily="34" charset="0"/>
                <a:ea typeface="Tahoma" pitchFamily="34" charset="0"/>
                <a:cs typeface="Tahoma" pitchFamily="34" charset="0"/>
              </a:rPr>
              <a:t> </a:t>
            </a:r>
            <a:r>
              <a:rPr lang="en-US" dirty="0" err="1" smtClean="0">
                <a:solidFill>
                  <a:schemeClr val="tx1"/>
                </a:solidFill>
                <a:latin typeface="Tahoma" pitchFamily="34" charset="0"/>
                <a:ea typeface="Tahoma" pitchFamily="34" charset="0"/>
                <a:cs typeface="Tahoma" pitchFamily="34" charset="0"/>
              </a:rPr>
              <a:t>melakukan</a:t>
            </a:r>
            <a:r>
              <a:rPr lang="en-US" dirty="0" smtClean="0">
                <a:solidFill>
                  <a:schemeClr val="tx1"/>
                </a:solidFill>
                <a:latin typeface="Tahoma" pitchFamily="34" charset="0"/>
                <a:ea typeface="Tahoma" pitchFamily="34" charset="0"/>
                <a:cs typeface="Tahoma" pitchFamily="34" charset="0"/>
              </a:rPr>
              <a:t> </a:t>
            </a:r>
            <a:r>
              <a:rPr lang="en-US" dirty="0" err="1" smtClean="0">
                <a:solidFill>
                  <a:schemeClr val="tx1"/>
                </a:solidFill>
                <a:latin typeface="Tahoma" pitchFamily="34" charset="0"/>
                <a:ea typeface="Tahoma" pitchFamily="34" charset="0"/>
                <a:cs typeface="Tahoma" pitchFamily="34" charset="0"/>
              </a:rPr>
              <a:t>kegiatan</a:t>
            </a:r>
            <a:r>
              <a:rPr lang="en-US" dirty="0" smtClean="0">
                <a:solidFill>
                  <a:schemeClr val="tx1"/>
                </a:solidFill>
                <a:latin typeface="Tahoma" pitchFamily="34" charset="0"/>
                <a:ea typeface="Tahoma" pitchFamily="34" charset="0"/>
                <a:cs typeface="Tahoma" pitchFamily="34" charset="0"/>
              </a:rPr>
              <a:t> </a:t>
            </a:r>
            <a:r>
              <a:rPr lang="en-US" dirty="0" err="1" smtClean="0">
                <a:solidFill>
                  <a:schemeClr val="tx1"/>
                </a:solidFill>
                <a:latin typeface="Tahoma" pitchFamily="34" charset="0"/>
                <a:ea typeface="Tahoma" pitchFamily="34" charset="0"/>
                <a:cs typeface="Tahoma" pitchFamily="34" charset="0"/>
              </a:rPr>
              <a:t>pengawasan</a:t>
            </a:r>
            <a:r>
              <a:rPr lang="en-US" dirty="0" smtClean="0">
                <a:solidFill>
                  <a:schemeClr val="tx1"/>
                </a:solidFill>
                <a:latin typeface="Tahoma" pitchFamily="34" charset="0"/>
                <a:ea typeface="Tahoma" pitchFamily="34" charset="0"/>
                <a:cs typeface="Tahoma" pitchFamily="34" charset="0"/>
              </a:rPr>
              <a:t> </a:t>
            </a:r>
            <a:r>
              <a:rPr lang="en-US" dirty="0" err="1" smtClean="0">
                <a:solidFill>
                  <a:schemeClr val="tx1"/>
                </a:solidFill>
                <a:latin typeface="Tahoma" pitchFamily="34" charset="0"/>
                <a:ea typeface="Tahoma" pitchFamily="34" charset="0"/>
                <a:cs typeface="Tahoma" pitchFamily="34" charset="0"/>
              </a:rPr>
              <a:t>perikanan</a:t>
            </a:r>
            <a:r>
              <a:rPr lang="en-US" dirty="0" smtClean="0">
                <a:solidFill>
                  <a:schemeClr val="tx1"/>
                </a:solidFill>
                <a:latin typeface="Tahoma" pitchFamily="34" charset="0"/>
                <a:ea typeface="Tahoma" pitchFamily="34" charset="0"/>
                <a:cs typeface="Tahoma" pitchFamily="34" charset="0"/>
              </a:rPr>
              <a:t> yang </a:t>
            </a:r>
            <a:r>
              <a:rPr lang="en-US" dirty="0" err="1" smtClean="0">
                <a:solidFill>
                  <a:schemeClr val="tx1"/>
                </a:solidFill>
                <a:latin typeface="Tahoma" pitchFamily="34" charset="0"/>
                <a:ea typeface="Tahoma" pitchFamily="34" charset="0"/>
                <a:cs typeface="Tahoma" pitchFamily="34" charset="0"/>
              </a:rPr>
              <a:t>diduduki</a:t>
            </a:r>
            <a:r>
              <a:rPr lang="en-US" dirty="0" smtClean="0">
                <a:solidFill>
                  <a:schemeClr val="tx1"/>
                </a:solidFill>
                <a:latin typeface="Tahoma" pitchFamily="34" charset="0"/>
                <a:ea typeface="Tahoma" pitchFamily="34" charset="0"/>
                <a:cs typeface="Tahoma" pitchFamily="34" charset="0"/>
              </a:rPr>
              <a:t> </a:t>
            </a:r>
            <a:r>
              <a:rPr lang="en-US" dirty="0" err="1" smtClean="0">
                <a:solidFill>
                  <a:schemeClr val="tx1"/>
                </a:solidFill>
                <a:latin typeface="Tahoma" pitchFamily="34" charset="0"/>
                <a:ea typeface="Tahoma" pitchFamily="34" charset="0"/>
                <a:cs typeface="Tahoma" pitchFamily="34" charset="0"/>
              </a:rPr>
              <a:t>oleh</a:t>
            </a:r>
            <a:r>
              <a:rPr lang="en-US" dirty="0" smtClean="0">
                <a:solidFill>
                  <a:schemeClr val="tx1"/>
                </a:solidFill>
                <a:latin typeface="Tahoma" pitchFamily="34" charset="0"/>
                <a:ea typeface="Tahoma" pitchFamily="34" charset="0"/>
                <a:cs typeface="Tahoma" pitchFamily="34" charset="0"/>
              </a:rPr>
              <a:t> </a:t>
            </a:r>
            <a:r>
              <a:rPr lang="en-US" dirty="0" err="1" smtClean="0">
                <a:solidFill>
                  <a:schemeClr val="tx1"/>
                </a:solidFill>
                <a:latin typeface="Tahoma" pitchFamily="34" charset="0"/>
                <a:ea typeface="Tahoma" pitchFamily="34" charset="0"/>
                <a:cs typeface="Tahoma" pitchFamily="34" charset="0"/>
              </a:rPr>
              <a:t>seorang</a:t>
            </a:r>
            <a:r>
              <a:rPr lang="en-US" dirty="0" smtClean="0">
                <a:solidFill>
                  <a:schemeClr val="tx1"/>
                </a:solidFill>
                <a:latin typeface="Tahoma" pitchFamily="34" charset="0"/>
                <a:ea typeface="Tahoma" pitchFamily="34" charset="0"/>
                <a:cs typeface="Tahoma" pitchFamily="34" charset="0"/>
              </a:rPr>
              <a:t> PNS</a:t>
            </a:r>
            <a:endParaRPr lang="id-ID" dirty="0" smtClean="0">
              <a:solidFill>
                <a:schemeClr val="tx1"/>
              </a:solidFill>
              <a:latin typeface="Tahoma" pitchFamily="34" charset="0"/>
              <a:ea typeface="Tahoma" pitchFamily="34" charset="0"/>
              <a:cs typeface="Tahoma" pitchFamily="34" charset="0"/>
            </a:endParaRPr>
          </a:p>
        </p:txBody>
      </p:sp>
      <p:sp>
        <p:nvSpPr>
          <p:cNvPr id="8" name="Title 1"/>
          <p:cNvSpPr txBox="1">
            <a:spLocks/>
          </p:cNvSpPr>
          <p:nvPr/>
        </p:nvSpPr>
        <p:spPr>
          <a:xfrm>
            <a:off x="1142976" y="3786190"/>
            <a:ext cx="5500726" cy="357190"/>
          </a:xfrm>
          <a:prstGeom prst="rect">
            <a:avLst/>
          </a:prstGeom>
          <a:ln/>
        </p:spPr>
        <p:style>
          <a:lnRef idx="2">
            <a:schemeClr val="accent4"/>
          </a:lnRef>
          <a:fillRef idx="1">
            <a:schemeClr val="lt1"/>
          </a:fillRef>
          <a:effectRef idx="0">
            <a:schemeClr val="accent4"/>
          </a:effectRef>
          <a:fontRef idx="minor">
            <a:schemeClr val="dk1"/>
          </a:fontRef>
        </p:style>
        <p:txBody>
          <a:bodyPr anchor="ctr">
            <a:noAutofit/>
          </a:bodyPr>
          <a:lstStyle/>
          <a:p>
            <a:pPr marL="514350" indent="-514350">
              <a:defRPr/>
            </a:pPr>
            <a:r>
              <a:rPr lang="en-US" b="1" dirty="0" smtClean="0">
                <a:solidFill>
                  <a:schemeClr val="tx1"/>
                </a:solidFill>
                <a:effectLst>
                  <a:outerShdw blurRad="38100" dist="38100" dir="2700000" algn="tl">
                    <a:srgbClr val="000000">
                      <a:alpha val="43137"/>
                    </a:srgbClr>
                  </a:outerShdw>
                </a:effectLst>
                <a:latin typeface="Tekton Pro" pitchFamily="34" charset="0"/>
                <a:ea typeface="Tahoma" pitchFamily="34" charset="0"/>
                <a:cs typeface="Tahoma" pitchFamily="34" charset="0"/>
              </a:rPr>
              <a:t>PENGAWAS PERIKANAN</a:t>
            </a:r>
            <a:endParaRPr lang="id-ID" b="1" dirty="0" smtClean="0">
              <a:solidFill>
                <a:schemeClr val="tx1"/>
              </a:solidFill>
              <a:effectLst>
                <a:outerShdw blurRad="38100" dist="38100" dir="2700000" algn="tl">
                  <a:srgbClr val="000000">
                    <a:alpha val="43137"/>
                  </a:srgbClr>
                </a:outerShdw>
              </a:effectLst>
              <a:latin typeface="Tekton Pro" pitchFamily="34" charset="0"/>
              <a:ea typeface="Tahoma" pitchFamily="34" charset="0"/>
              <a:cs typeface="Tahoma" pitchFamily="34" charset="0"/>
            </a:endParaRPr>
          </a:p>
        </p:txBody>
      </p:sp>
      <p:sp>
        <p:nvSpPr>
          <p:cNvPr id="9" name="Title 1"/>
          <p:cNvSpPr txBox="1">
            <a:spLocks/>
          </p:cNvSpPr>
          <p:nvPr/>
        </p:nvSpPr>
        <p:spPr>
          <a:xfrm>
            <a:off x="1142976" y="4143380"/>
            <a:ext cx="7715304" cy="2357454"/>
          </a:xfrm>
          <a:prstGeom prst="rect">
            <a:avLst/>
          </a:prstGeom>
          <a:ln/>
        </p:spPr>
        <p:style>
          <a:lnRef idx="2">
            <a:schemeClr val="accent4"/>
          </a:lnRef>
          <a:fillRef idx="1">
            <a:schemeClr val="lt1"/>
          </a:fillRef>
          <a:effectRef idx="0">
            <a:schemeClr val="accent4"/>
          </a:effectRef>
          <a:fontRef idx="minor">
            <a:schemeClr val="dk1"/>
          </a:fontRef>
        </p:style>
        <p:txBody>
          <a:bodyPr anchor="ctr">
            <a:noAutofit/>
          </a:bodyPr>
          <a:lstStyle/>
          <a:p>
            <a:pPr marL="342900" indent="-342900">
              <a:buFont typeface="Arial" pitchFamily="34" charset="0"/>
              <a:buChar char="•"/>
              <a:defRPr/>
            </a:pPr>
            <a:r>
              <a:rPr lang="en-US" dirty="0" smtClean="0">
                <a:solidFill>
                  <a:schemeClr val="tx1"/>
                </a:solidFill>
                <a:latin typeface="Tahoma" pitchFamily="34" charset="0"/>
                <a:ea typeface="Tahoma" pitchFamily="34" charset="0"/>
                <a:cs typeface="Tahoma" pitchFamily="34" charset="0"/>
              </a:rPr>
              <a:t>PNS yang </a:t>
            </a:r>
            <a:r>
              <a:rPr lang="en-US" dirty="0" err="1" smtClean="0">
                <a:solidFill>
                  <a:schemeClr val="tx1"/>
                </a:solidFill>
                <a:latin typeface="Tahoma" pitchFamily="34" charset="0"/>
                <a:ea typeface="Tahoma" pitchFamily="34" charset="0"/>
                <a:cs typeface="Tahoma" pitchFamily="34" charset="0"/>
              </a:rPr>
              <a:t>diberikan</a:t>
            </a:r>
            <a:r>
              <a:rPr lang="en-US" dirty="0" smtClean="0">
                <a:solidFill>
                  <a:schemeClr val="tx1"/>
                </a:solidFill>
                <a:latin typeface="Tahoma" pitchFamily="34" charset="0"/>
                <a:ea typeface="Tahoma" pitchFamily="34" charset="0"/>
                <a:cs typeface="Tahoma" pitchFamily="34" charset="0"/>
              </a:rPr>
              <a:t> </a:t>
            </a:r>
            <a:r>
              <a:rPr lang="en-US" dirty="0" err="1" smtClean="0">
                <a:solidFill>
                  <a:schemeClr val="tx1"/>
                </a:solidFill>
                <a:latin typeface="Tahoma" pitchFamily="34" charset="0"/>
                <a:ea typeface="Tahoma" pitchFamily="34" charset="0"/>
                <a:cs typeface="Tahoma" pitchFamily="34" charset="0"/>
              </a:rPr>
              <a:t>tugas</a:t>
            </a:r>
            <a:r>
              <a:rPr lang="en-US" dirty="0" smtClean="0">
                <a:solidFill>
                  <a:schemeClr val="tx1"/>
                </a:solidFill>
                <a:latin typeface="Tahoma" pitchFamily="34" charset="0"/>
                <a:ea typeface="Tahoma" pitchFamily="34" charset="0"/>
                <a:cs typeface="Tahoma" pitchFamily="34" charset="0"/>
              </a:rPr>
              <a:t>, </a:t>
            </a:r>
            <a:r>
              <a:rPr lang="en-US" dirty="0" err="1" smtClean="0">
                <a:solidFill>
                  <a:schemeClr val="tx1"/>
                </a:solidFill>
                <a:latin typeface="Tahoma" pitchFamily="34" charset="0"/>
                <a:ea typeface="Tahoma" pitchFamily="34" charset="0"/>
                <a:cs typeface="Tahoma" pitchFamily="34" charset="0"/>
              </a:rPr>
              <a:t>tanggung</a:t>
            </a:r>
            <a:r>
              <a:rPr lang="en-US" dirty="0" smtClean="0">
                <a:solidFill>
                  <a:schemeClr val="tx1"/>
                </a:solidFill>
                <a:latin typeface="Tahoma" pitchFamily="34" charset="0"/>
                <a:ea typeface="Tahoma" pitchFamily="34" charset="0"/>
                <a:cs typeface="Tahoma" pitchFamily="34" charset="0"/>
              </a:rPr>
              <a:t> </a:t>
            </a:r>
            <a:r>
              <a:rPr lang="en-US" dirty="0" err="1" smtClean="0">
                <a:solidFill>
                  <a:schemeClr val="tx1"/>
                </a:solidFill>
                <a:latin typeface="Tahoma" pitchFamily="34" charset="0"/>
                <a:ea typeface="Tahoma" pitchFamily="34" charset="0"/>
                <a:cs typeface="Tahoma" pitchFamily="34" charset="0"/>
              </a:rPr>
              <a:t>jawab</a:t>
            </a:r>
            <a:r>
              <a:rPr lang="en-US" dirty="0" smtClean="0">
                <a:solidFill>
                  <a:schemeClr val="tx1"/>
                </a:solidFill>
                <a:latin typeface="Tahoma" pitchFamily="34" charset="0"/>
                <a:ea typeface="Tahoma" pitchFamily="34" charset="0"/>
                <a:cs typeface="Tahoma" pitchFamily="34" charset="0"/>
              </a:rPr>
              <a:t>, </a:t>
            </a:r>
            <a:r>
              <a:rPr lang="en-US" dirty="0" err="1" smtClean="0">
                <a:solidFill>
                  <a:schemeClr val="tx1"/>
                </a:solidFill>
                <a:latin typeface="Tahoma" pitchFamily="34" charset="0"/>
                <a:ea typeface="Tahoma" pitchFamily="34" charset="0"/>
                <a:cs typeface="Tahoma" pitchFamily="34" charset="0"/>
              </a:rPr>
              <a:t>wewenang</a:t>
            </a:r>
            <a:r>
              <a:rPr lang="en-US" dirty="0" smtClean="0">
                <a:solidFill>
                  <a:schemeClr val="tx1"/>
                </a:solidFill>
                <a:latin typeface="Tahoma" pitchFamily="34" charset="0"/>
                <a:ea typeface="Tahoma" pitchFamily="34" charset="0"/>
                <a:cs typeface="Tahoma" pitchFamily="34" charset="0"/>
              </a:rPr>
              <a:t> </a:t>
            </a:r>
            <a:r>
              <a:rPr lang="en-US" dirty="0" err="1" smtClean="0">
                <a:solidFill>
                  <a:schemeClr val="tx1"/>
                </a:solidFill>
                <a:latin typeface="Tahoma" pitchFamily="34" charset="0"/>
                <a:ea typeface="Tahoma" pitchFamily="34" charset="0"/>
                <a:cs typeface="Tahoma" pitchFamily="34" charset="0"/>
              </a:rPr>
              <a:t>dan</a:t>
            </a:r>
            <a:r>
              <a:rPr lang="en-US" dirty="0" smtClean="0">
                <a:solidFill>
                  <a:schemeClr val="tx1"/>
                </a:solidFill>
                <a:latin typeface="Tahoma" pitchFamily="34" charset="0"/>
                <a:ea typeface="Tahoma" pitchFamily="34" charset="0"/>
                <a:cs typeface="Tahoma" pitchFamily="34" charset="0"/>
              </a:rPr>
              <a:t> </a:t>
            </a:r>
            <a:r>
              <a:rPr lang="en-US" dirty="0" err="1" smtClean="0">
                <a:solidFill>
                  <a:schemeClr val="tx1"/>
                </a:solidFill>
                <a:latin typeface="Tahoma" pitchFamily="34" charset="0"/>
                <a:ea typeface="Tahoma" pitchFamily="34" charset="0"/>
                <a:cs typeface="Tahoma" pitchFamily="34" charset="0"/>
              </a:rPr>
              <a:t>hak</a:t>
            </a:r>
            <a:r>
              <a:rPr lang="en-US" dirty="0" smtClean="0">
                <a:solidFill>
                  <a:schemeClr val="tx1"/>
                </a:solidFill>
                <a:latin typeface="Tahoma" pitchFamily="34" charset="0"/>
                <a:ea typeface="Tahoma" pitchFamily="34" charset="0"/>
                <a:cs typeface="Tahoma" pitchFamily="34" charset="0"/>
              </a:rPr>
              <a:t> </a:t>
            </a:r>
            <a:r>
              <a:rPr lang="en-US" dirty="0" err="1" smtClean="0">
                <a:solidFill>
                  <a:schemeClr val="tx1"/>
                </a:solidFill>
                <a:latin typeface="Tahoma" pitchFamily="34" charset="0"/>
                <a:ea typeface="Tahoma" pitchFamily="34" charset="0"/>
                <a:cs typeface="Tahoma" pitchFamily="34" charset="0"/>
              </a:rPr>
              <a:t>secara</a:t>
            </a:r>
            <a:r>
              <a:rPr lang="en-US" dirty="0" smtClean="0">
                <a:solidFill>
                  <a:schemeClr val="tx1"/>
                </a:solidFill>
                <a:latin typeface="Tahoma" pitchFamily="34" charset="0"/>
                <a:ea typeface="Tahoma" pitchFamily="34" charset="0"/>
                <a:cs typeface="Tahoma" pitchFamily="34" charset="0"/>
              </a:rPr>
              <a:t> </a:t>
            </a:r>
            <a:r>
              <a:rPr lang="en-US" dirty="0" err="1" smtClean="0">
                <a:solidFill>
                  <a:schemeClr val="tx1"/>
                </a:solidFill>
                <a:latin typeface="Tahoma" pitchFamily="34" charset="0"/>
                <a:ea typeface="Tahoma" pitchFamily="34" charset="0"/>
                <a:cs typeface="Tahoma" pitchFamily="34" charset="0"/>
              </a:rPr>
              <a:t>penuh</a:t>
            </a:r>
            <a:r>
              <a:rPr lang="en-US" dirty="0" smtClean="0">
                <a:solidFill>
                  <a:schemeClr val="tx1"/>
                </a:solidFill>
                <a:latin typeface="Tahoma" pitchFamily="34" charset="0"/>
                <a:ea typeface="Tahoma" pitchFamily="34" charset="0"/>
                <a:cs typeface="Tahoma" pitchFamily="34" charset="0"/>
              </a:rPr>
              <a:t> </a:t>
            </a:r>
            <a:r>
              <a:rPr lang="en-US" dirty="0" err="1" smtClean="0">
                <a:solidFill>
                  <a:schemeClr val="tx1"/>
                </a:solidFill>
                <a:latin typeface="Tahoma" pitchFamily="34" charset="0"/>
                <a:ea typeface="Tahoma" pitchFamily="34" charset="0"/>
                <a:cs typeface="Tahoma" pitchFamily="34" charset="0"/>
              </a:rPr>
              <a:t>oleh</a:t>
            </a:r>
            <a:r>
              <a:rPr lang="en-US" dirty="0" smtClean="0">
                <a:solidFill>
                  <a:schemeClr val="tx1"/>
                </a:solidFill>
                <a:latin typeface="Tahoma" pitchFamily="34" charset="0"/>
                <a:ea typeface="Tahoma" pitchFamily="34" charset="0"/>
                <a:cs typeface="Tahoma" pitchFamily="34" charset="0"/>
              </a:rPr>
              <a:t> </a:t>
            </a:r>
            <a:r>
              <a:rPr lang="en-US" dirty="0" err="1" smtClean="0">
                <a:solidFill>
                  <a:schemeClr val="tx1"/>
                </a:solidFill>
                <a:latin typeface="Tahoma" pitchFamily="34" charset="0"/>
                <a:ea typeface="Tahoma" pitchFamily="34" charset="0"/>
                <a:cs typeface="Tahoma" pitchFamily="34" charset="0"/>
              </a:rPr>
              <a:t>pejabat</a:t>
            </a:r>
            <a:r>
              <a:rPr lang="en-US" dirty="0" smtClean="0">
                <a:solidFill>
                  <a:schemeClr val="tx1"/>
                </a:solidFill>
                <a:latin typeface="Tahoma" pitchFamily="34" charset="0"/>
                <a:ea typeface="Tahoma" pitchFamily="34" charset="0"/>
                <a:cs typeface="Tahoma" pitchFamily="34" charset="0"/>
              </a:rPr>
              <a:t> yang </a:t>
            </a:r>
            <a:r>
              <a:rPr lang="en-US" dirty="0" err="1" smtClean="0">
                <a:solidFill>
                  <a:schemeClr val="tx1"/>
                </a:solidFill>
                <a:latin typeface="Tahoma" pitchFamily="34" charset="0"/>
                <a:ea typeface="Tahoma" pitchFamily="34" charset="0"/>
                <a:cs typeface="Tahoma" pitchFamily="34" charset="0"/>
              </a:rPr>
              <a:t>berwenang</a:t>
            </a:r>
            <a:r>
              <a:rPr lang="en-US" dirty="0" smtClean="0">
                <a:solidFill>
                  <a:schemeClr val="tx1"/>
                </a:solidFill>
                <a:latin typeface="Tahoma" pitchFamily="34" charset="0"/>
                <a:ea typeface="Tahoma" pitchFamily="34" charset="0"/>
                <a:cs typeface="Tahoma" pitchFamily="34" charset="0"/>
              </a:rPr>
              <a:t> </a:t>
            </a:r>
            <a:r>
              <a:rPr lang="en-US" dirty="0" err="1" smtClean="0">
                <a:solidFill>
                  <a:schemeClr val="tx1"/>
                </a:solidFill>
                <a:latin typeface="Tahoma" pitchFamily="34" charset="0"/>
                <a:ea typeface="Tahoma" pitchFamily="34" charset="0"/>
                <a:cs typeface="Tahoma" pitchFamily="34" charset="0"/>
              </a:rPr>
              <a:t>untuk</a:t>
            </a:r>
            <a:r>
              <a:rPr lang="en-US" dirty="0" smtClean="0">
                <a:solidFill>
                  <a:schemeClr val="tx1"/>
                </a:solidFill>
                <a:latin typeface="Tahoma" pitchFamily="34" charset="0"/>
                <a:ea typeface="Tahoma" pitchFamily="34" charset="0"/>
                <a:cs typeface="Tahoma" pitchFamily="34" charset="0"/>
              </a:rPr>
              <a:t> </a:t>
            </a:r>
            <a:r>
              <a:rPr lang="en-US" dirty="0" err="1" smtClean="0">
                <a:solidFill>
                  <a:schemeClr val="tx1"/>
                </a:solidFill>
                <a:latin typeface="Tahoma" pitchFamily="34" charset="0"/>
                <a:ea typeface="Tahoma" pitchFamily="34" charset="0"/>
                <a:cs typeface="Tahoma" pitchFamily="34" charset="0"/>
              </a:rPr>
              <a:t>melakukan</a:t>
            </a:r>
            <a:r>
              <a:rPr lang="en-US" dirty="0" smtClean="0">
                <a:solidFill>
                  <a:schemeClr val="tx1"/>
                </a:solidFill>
                <a:latin typeface="Tahoma" pitchFamily="34" charset="0"/>
                <a:ea typeface="Tahoma" pitchFamily="34" charset="0"/>
                <a:cs typeface="Tahoma" pitchFamily="34" charset="0"/>
              </a:rPr>
              <a:t> </a:t>
            </a:r>
            <a:r>
              <a:rPr lang="en-US" dirty="0" err="1" smtClean="0">
                <a:solidFill>
                  <a:schemeClr val="tx1"/>
                </a:solidFill>
                <a:latin typeface="Tahoma" pitchFamily="34" charset="0"/>
                <a:ea typeface="Tahoma" pitchFamily="34" charset="0"/>
                <a:cs typeface="Tahoma" pitchFamily="34" charset="0"/>
              </a:rPr>
              <a:t>pengawasan</a:t>
            </a:r>
            <a:r>
              <a:rPr lang="en-US" dirty="0" smtClean="0">
                <a:solidFill>
                  <a:schemeClr val="tx1"/>
                </a:solidFill>
                <a:latin typeface="Tahoma" pitchFamily="34" charset="0"/>
                <a:ea typeface="Tahoma" pitchFamily="34" charset="0"/>
                <a:cs typeface="Tahoma" pitchFamily="34" charset="0"/>
              </a:rPr>
              <a:t> </a:t>
            </a:r>
            <a:r>
              <a:rPr lang="en-US" dirty="0" err="1" smtClean="0">
                <a:solidFill>
                  <a:schemeClr val="tx1"/>
                </a:solidFill>
                <a:latin typeface="Tahoma" pitchFamily="34" charset="0"/>
                <a:ea typeface="Tahoma" pitchFamily="34" charset="0"/>
                <a:cs typeface="Tahoma" pitchFamily="34" charset="0"/>
              </a:rPr>
              <a:t>perikanan</a:t>
            </a:r>
            <a:endParaRPr lang="en-US" dirty="0" smtClean="0">
              <a:solidFill>
                <a:schemeClr val="tx1"/>
              </a:solidFill>
              <a:latin typeface="Tahoma" pitchFamily="34" charset="0"/>
              <a:ea typeface="Tahoma" pitchFamily="34" charset="0"/>
              <a:cs typeface="Tahoma" pitchFamily="34" charset="0"/>
            </a:endParaRPr>
          </a:p>
          <a:p>
            <a:pPr marL="342900" indent="-342900">
              <a:defRPr/>
            </a:pPr>
            <a:endParaRPr lang="en-US" dirty="0" smtClean="0">
              <a:solidFill>
                <a:schemeClr val="tx1"/>
              </a:solidFill>
              <a:latin typeface="Tahoma" pitchFamily="34" charset="0"/>
              <a:ea typeface="Tahoma" pitchFamily="34" charset="0"/>
              <a:cs typeface="Tahoma" pitchFamily="34" charset="0"/>
            </a:endParaRPr>
          </a:p>
          <a:p>
            <a:pPr marL="342900" indent="-342900">
              <a:buFont typeface="Arial" pitchFamily="34" charset="0"/>
              <a:buChar char="•"/>
              <a:defRPr/>
            </a:pPr>
            <a:r>
              <a:rPr lang="en-US" dirty="0" err="1" smtClean="0">
                <a:solidFill>
                  <a:schemeClr val="tx1"/>
                </a:solidFill>
                <a:latin typeface="Tahoma" pitchFamily="34" charset="0"/>
                <a:ea typeface="Tahoma" pitchFamily="34" charset="0"/>
                <a:cs typeface="Tahoma" pitchFamily="34" charset="0"/>
              </a:rPr>
              <a:t>Kegiatan</a:t>
            </a:r>
            <a:r>
              <a:rPr lang="en-US" dirty="0" smtClean="0">
                <a:solidFill>
                  <a:schemeClr val="tx1"/>
                </a:solidFill>
                <a:latin typeface="Tahoma" pitchFamily="34" charset="0"/>
                <a:ea typeface="Tahoma" pitchFamily="34" charset="0"/>
                <a:cs typeface="Tahoma" pitchFamily="34" charset="0"/>
              </a:rPr>
              <a:t> </a:t>
            </a:r>
            <a:r>
              <a:rPr lang="en-US" dirty="0" err="1" smtClean="0">
                <a:solidFill>
                  <a:schemeClr val="tx1"/>
                </a:solidFill>
                <a:latin typeface="Tahoma" pitchFamily="34" charset="0"/>
                <a:ea typeface="Tahoma" pitchFamily="34" charset="0"/>
                <a:cs typeface="Tahoma" pitchFamily="34" charset="0"/>
              </a:rPr>
              <a:t>pengawasan</a:t>
            </a:r>
            <a:r>
              <a:rPr lang="en-US" dirty="0" smtClean="0">
                <a:solidFill>
                  <a:schemeClr val="tx1"/>
                </a:solidFill>
                <a:latin typeface="Tahoma" pitchFamily="34" charset="0"/>
                <a:ea typeface="Tahoma" pitchFamily="34" charset="0"/>
                <a:cs typeface="Tahoma" pitchFamily="34" charset="0"/>
              </a:rPr>
              <a:t> yang </a:t>
            </a:r>
            <a:r>
              <a:rPr lang="en-US" dirty="0" err="1" smtClean="0">
                <a:solidFill>
                  <a:schemeClr val="tx1"/>
                </a:solidFill>
                <a:latin typeface="Tahoma" pitchFamily="34" charset="0"/>
                <a:ea typeface="Tahoma" pitchFamily="34" charset="0"/>
                <a:cs typeface="Tahoma" pitchFamily="34" charset="0"/>
              </a:rPr>
              <a:t>bersifat</a:t>
            </a:r>
            <a:r>
              <a:rPr lang="en-US" dirty="0" smtClean="0">
                <a:solidFill>
                  <a:schemeClr val="tx1"/>
                </a:solidFill>
                <a:latin typeface="Tahoma" pitchFamily="34" charset="0"/>
                <a:ea typeface="Tahoma" pitchFamily="34" charset="0"/>
                <a:cs typeface="Tahoma" pitchFamily="34" charset="0"/>
              </a:rPr>
              <a:t> </a:t>
            </a:r>
            <a:r>
              <a:rPr lang="en-US" dirty="0" err="1" smtClean="0">
                <a:solidFill>
                  <a:schemeClr val="tx1"/>
                </a:solidFill>
                <a:latin typeface="Tahoma" pitchFamily="34" charset="0"/>
                <a:ea typeface="Tahoma" pitchFamily="34" charset="0"/>
                <a:cs typeface="Tahoma" pitchFamily="34" charset="0"/>
              </a:rPr>
              <a:t>teknis</a:t>
            </a:r>
            <a:r>
              <a:rPr lang="en-US" dirty="0" smtClean="0">
                <a:solidFill>
                  <a:schemeClr val="tx1"/>
                </a:solidFill>
                <a:latin typeface="Tahoma" pitchFamily="34" charset="0"/>
                <a:ea typeface="Tahoma" pitchFamily="34" charset="0"/>
                <a:cs typeface="Tahoma" pitchFamily="34" charset="0"/>
              </a:rPr>
              <a:t> </a:t>
            </a:r>
            <a:r>
              <a:rPr lang="en-US" dirty="0" err="1" smtClean="0">
                <a:solidFill>
                  <a:schemeClr val="tx1"/>
                </a:solidFill>
                <a:latin typeface="Tahoma" pitchFamily="34" charset="0"/>
                <a:ea typeface="Tahoma" pitchFamily="34" charset="0"/>
                <a:cs typeface="Tahoma" pitchFamily="34" charset="0"/>
              </a:rPr>
              <a:t>biologis</a:t>
            </a:r>
            <a:r>
              <a:rPr lang="en-US" dirty="0" smtClean="0">
                <a:solidFill>
                  <a:schemeClr val="tx1"/>
                </a:solidFill>
                <a:latin typeface="Tahoma" pitchFamily="34" charset="0"/>
                <a:ea typeface="Tahoma" pitchFamily="34" charset="0"/>
                <a:cs typeface="Tahoma" pitchFamily="34" charset="0"/>
              </a:rPr>
              <a:t> </a:t>
            </a:r>
            <a:r>
              <a:rPr lang="en-US" dirty="0" err="1" smtClean="0">
                <a:solidFill>
                  <a:schemeClr val="tx1"/>
                </a:solidFill>
                <a:latin typeface="Tahoma" pitchFamily="34" charset="0"/>
                <a:ea typeface="Tahoma" pitchFamily="34" charset="0"/>
                <a:cs typeface="Tahoma" pitchFamily="34" charset="0"/>
              </a:rPr>
              <a:t>terhadap</a:t>
            </a:r>
            <a:r>
              <a:rPr lang="en-US" dirty="0" smtClean="0">
                <a:solidFill>
                  <a:schemeClr val="tx1"/>
                </a:solidFill>
                <a:latin typeface="Tahoma" pitchFamily="34" charset="0"/>
                <a:ea typeface="Tahoma" pitchFamily="34" charset="0"/>
                <a:cs typeface="Tahoma" pitchFamily="34" charset="0"/>
              </a:rPr>
              <a:t> </a:t>
            </a:r>
            <a:r>
              <a:rPr lang="en-US" dirty="0" err="1" smtClean="0">
                <a:solidFill>
                  <a:schemeClr val="tx1"/>
                </a:solidFill>
                <a:latin typeface="Tahoma" pitchFamily="34" charset="0"/>
                <a:ea typeface="Tahoma" pitchFamily="34" charset="0"/>
                <a:cs typeface="Tahoma" pitchFamily="34" charset="0"/>
              </a:rPr>
              <a:t>kegiatan</a:t>
            </a:r>
            <a:r>
              <a:rPr lang="en-US" dirty="0" smtClean="0">
                <a:solidFill>
                  <a:schemeClr val="tx1"/>
                </a:solidFill>
                <a:latin typeface="Tahoma" pitchFamily="34" charset="0"/>
                <a:ea typeface="Tahoma" pitchFamily="34" charset="0"/>
                <a:cs typeface="Tahoma" pitchFamily="34" charset="0"/>
              </a:rPr>
              <a:t> </a:t>
            </a:r>
            <a:r>
              <a:rPr lang="en-US" dirty="0" err="1" smtClean="0">
                <a:solidFill>
                  <a:schemeClr val="tx1"/>
                </a:solidFill>
                <a:latin typeface="Tahoma" pitchFamily="34" charset="0"/>
                <a:ea typeface="Tahoma" pitchFamily="34" charset="0"/>
                <a:cs typeface="Tahoma" pitchFamily="34" charset="0"/>
              </a:rPr>
              <a:t>pembudidayaan</a:t>
            </a:r>
            <a:r>
              <a:rPr lang="en-US" dirty="0" smtClean="0">
                <a:solidFill>
                  <a:schemeClr val="tx1"/>
                </a:solidFill>
                <a:latin typeface="Tahoma" pitchFamily="34" charset="0"/>
                <a:ea typeface="Tahoma" pitchFamily="34" charset="0"/>
                <a:cs typeface="Tahoma" pitchFamily="34" charset="0"/>
              </a:rPr>
              <a:t>, </a:t>
            </a:r>
            <a:r>
              <a:rPr lang="en-US" dirty="0" err="1" smtClean="0">
                <a:solidFill>
                  <a:schemeClr val="tx1"/>
                </a:solidFill>
                <a:latin typeface="Tahoma" pitchFamily="34" charset="0"/>
                <a:ea typeface="Tahoma" pitchFamily="34" charset="0"/>
                <a:cs typeface="Tahoma" pitchFamily="34" charset="0"/>
              </a:rPr>
              <a:t>penangkapan</a:t>
            </a:r>
            <a:r>
              <a:rPr lang="en-US" dirty="0" smtClean="0">
                <a:solidFill>
                  <a:schemeClr val="tx1"/>
                </a:solidFill>
                <a:latin typeface="Tahoma" pitchFamily="34" charset="0"/>
                <a:ea typeface="Tahoma" pitchFamily="34" charset="0"/>
                <a:cs typeface="Tahoma" pitchFamily="34" charset="0"/>
              </a:rPr>
              <a:t> </a:t>
            </a:r>
            <a:r>
              <a:rPr lang="en-US" dirty="0" err="1" smtClean="0">
                <a:solidFill>
                  <a:schemeClr val="tx1"/>
                </a:solidFill>
                <a:latin typeface="Tahoma" pitchFamily="34" charset="0"/>
                <a:ea typeface="Tahoma" pitchFamily="34" charset="0"/>
                <a:cs typeface="Tahoma" pitchFamily="34" charset="0"/>
              </a:rPr>
              <a:t>dan</a:t>
            </a:r>
            <a:r>
              <a:rPr lang="en-US" dirty="0" smtClean="0">
                <a:solidFill>
                  <a:schemeClr val="tx1"/>
                </a:solidFill>
                <a:latin typeface="Tahoma" pitchFamily="34" charset="0"/>
                <a:ea typeface="Tahoma" pitchFamily="34" charset="0"/>
                <a:cs typeface="Tahoma" pitchFamily="34" charset="0"/>
              </a:rPr>
              <a:t> </a:t>
            </a:r>
            <a:r>
              <a:rPr lang="en-US" dirty="0" err="1" smtClean="0">
                <a:solidFill>
                  <a:schemeClr val="tx1"/>
                </a:solidFill>
                <a:latin typeface="Tahoma" pitchFamily="34" charset="0"/>
                <a:ea typeface="Tahoma" pitchFamily="34" charset="0"/>
                <a:cs typeface="Tahoma" pitchFamily="34" charset="0"/>
              </a:rPr>
              <a:t>pengolahan</a:t>
            </a:r>
            <a:r>
              <a:rPr lang="en-US" dirty="0" smtClean="0">
                <a:solidFill>
                  <a:schemeClr val="tx1"/>
                </a:solidFill>
                <a:latin typeface="Tahoma" pitchFamily="34" charset="0"/>
                <a:ea typeface="Tahoma" pitchFamily="34" charset="0"/>
                <a:cs typeface="Tahoma" pitchFamily="34" charset="0"/>
              </a:rPr>
              <a:t> </a:t>
            </a:r>
            <a:r>
              <a:rPr lang="en-US" dirty="0" err="1" smtClean="0">
                <a:solidFill>
                  <a:schemeClr val="tx1"/>
                </a:solidFill>
                <a:latin typeface="Tahoma" pitchFamily="34" charset="0"/>
                <a:ea typeface="Tahoma" pitchFamily="34" charset="0"/>
                <a:cs typeface="Tahoma" pitchFamily="34" charset="0"/>
              </a:rPr>
              <a:t>mutu</a:t>
            </a:r>
            <a:r>
              <a:rPr lang="en-US" dirty="0" smtClean="0">
                <a:solidFill>
                  <a:schemeClr val="tx1"/>
                </a:solidFill>
                <a:latin typeface="Tahoma" pitchFamily="34" charset="0"/>
                <a:ea typeface="Tahoma" pitchFamily="34" charset="0"/>
                <a:cs typeface="Tahoma" pitchFamily="34" charset="0"/>
              </a:rPr>
              <a:t> </a:t>
            </a:r>
            <a:r>
              <a:rPr lang="en-US" dirty="0" err="1" smtClean="0">
                <a:solidFill>
                  <a:schemeClr val="tx1"/>
                </a:solidFill>
                <a:latin typeface="Tahoma" pitchFamily="34" charset="0"/>
                <a:ea typeface="Tahoma" pitchFamily="34" charset="0"/>
                <a:cs typeface="Tahoma" pitchFamily="34" charset="0"/>
              </a:rPr>
              <a:t>hasil</a:t>
            </a:r>
            <a:r>
              <a:rPr lang="en-US" dirty="0" smtClean="0">
                <a:solidFill>
                  <a:schemeClr val="tx1"/>
                </a:solidFill>
                <a:latin typeface="Tahoma" pitchFamily="34" charset="0"/>
                <a:ea typeface="Tahoma" pitchFamily="34" charset="0"/>
                <a:cs typeface="Tahoma" pitchFamily="34" charset="0"/>
              </a:rPr>
              <a:t> </a:t>
            </a:r>
            <a:r>
              <a:rPr lang="en-US" dirty="0" err="1" smtClean="0">
                <a:solidFill>
                  <a:schemeClr val="tx1"/>
                </a:solidFill>
                <a:latin typeface="Tahoma" pitchFamily="34" charset="0"/>
                <a:ea typeface="Tahoma" pitchFamily="34" charset="0"/>
                <a:cs typeface="Tahoma" pitchFamily="34" charset="0"/>
              </a:rPr>
              <a:t>perikanan</a:t>
            </a:r>
            <a:r>
              <a:rPr lang="en-US" dirty="0" smtClean="0">
                <a:solidFill>
                  <a:schemeClr val="tx1"/>
                </a:solidFill>
                <a:latin typeface="Tahoma" pitchFamily="34" charset="0"/>
                <a:ea typeface="Tahoma" pitchFamily="34" charset="0"/>
                <a:cs typeface="Tahoma" pitchFamily="34" charset="0"/>
              </a:rPr>
              <a:t> agar </a:t>
            </a:r>
            <a:r>
              <a:rPr lang="en-US" dirty="0" err="1" smtClean="0">
                <a:solidFill>
                  <a:schemeClr val="tx1"/>
                </a:solidFill>
                <a:latin typeface="Tahoma" pitchFamily="34" charset="0"/>
                <a:ea typeface="Tahoma" pitchFamily="34" charset="0"/>
                <a:cs typeface="Tahoma" pitchFamily="34" charset="0"/>
              </a:rPr>
              <a:t>konsisten</a:t>
            </a:r>
            <a:r>
              <a:rPr lang="en-US" dirty="0" smtClean="0">
                <a:solidFill>
                  <a:schemeClr val="tx1"/>
                </a:solidFill>
                <a:latin typeface="Tahoma" pitchFamily="34" charset="0"/>
                <a:ea typeface="Tahoma" pitchFamily="34" charset="0"/>
                <a:cs typeface="Tahoma" pitchFamily="34" charset="0"/>
              </a:rPr>
              <a:t> </a:t>
            </a:r>
            <a:r>
              <a:rPr lang="en-US" dirty="0" err="1" smtClean="0">
                <a:solidFill>
                  <a:schemeClr val="tx1"/>
                </a:solidFill>
                <a:latin typeface="Tahoma" pitchFamily="34" charset="0"/>
                <a:ea typeface="Tahoma" pitchFamily="34" charset="0"/>
                <a:cs typeface="Tahoma" pitchFamily="34" charset="0"/>
              </a:rPr>
              <a:t>dalam</a:t>
            </a:r>
            <a:r>
              <a:rPr lang="en-US" dirty="0" smtClean="0">
                <a:solidFill>
                  <a:schemeClr val="tx1"/>
                </a:solidFill>
                <a:latin typeface="Tahoma" pitchFamily="34" charset="0"/>
                <a:ea typeface="Tahoma" pitchFamily="34" charset="0"/>
                <a:cs typeface="Tahoma" pitchFamily="34" charset="0"/>
              </a:rPr>
              <a:t> </a:t>
            </a:r>
            <a:r>
              <a:rPr lang="en-US" dirty="0" err="1" smtClean="0">
                <a:solidFill>
                  <a:schemeClr val="tx1"/>
                </a:solidFill>
                <a:latin typeface="Tahoma" pitchFamily="34" charset="0"/>
                <a:ea typeface="Tahoma" pitchFamily="34" charset="0"/>
                <a:cs typeface="Tahoma" pitchFamily="34" charset="0"/>
              </a:rPr>
              <a:t>penerapan</a:t>
            </a:r>
            <a:r>
              <a:rPr lang="en-US" dirty="0" smtClean="0">
                <a:solidFill>
                  <a:schemeClr val="tx1"/>
                </a:solidFill>
                <a:latin typeface="Tahoma" pitchFamily="34" charset="0"/>
                <a:ea typeface="Tahoma" pitchFamily="34" charset="0"/>
                <a:cs typeface="Tahoma" pitchFamily="34" charset="0"/>
              </a:rPr>
              <a:t> </a:t>
            </a:r>
            <a:r>
              <a:rPr lang="en-US" dirty="0" err="1" smtClean="0">
                <a:solidFill>
                  <a:schemeClr val="tx1"/>
                </a:solidFill>
                <a:latin typeface="Tahoma" pitchFamily="34" charset="0"/>
                <a:ea typeface="Tahoma" pitchFamily="34" charset="0"/>
                <a:cs typeface="Tahoma" pitchFamily="34" charset="0"/>
              </a:rPr>
              <a:t>standar</a:t>
            </a:r>
            <a:r>
              <a:rPr lang="en-US" dirty="0" smtClean="0">
                <a:solidFill>
                  <a:schemeClr val="tx1"/>
                </a:solidFill>
                <a:latin typeface="Tahoma" pitchFamily="34" charset="0"/>
                <a:ea typeface="Tahoma" pitchFamily="34" charset="0"/>
                <a:cs typeface="Tahoma" pitchFamily="34" charset="0"/>
              </a:rPr>
              <a:t> </a:t>
            </a:r>
            <a:r>
              <a:rPr lang="en-US" dirty="0" err="1" smtClean="0">
                <a:solidFill>
                  <a:schemeClr val="tx1"/>
                </a:solidFill>
                <a:latin typeface="Tahoma" pitchFamily="34" charset="0"/>
                <a:ea typeface="Tahoma" pitchFamily="34" charset="0"/>
                <a:cs typeface="Tahoma" pitchFamily="34" charset="0"/>
              </a:rPr>
              <a:t>teknologi</a:t>
            </a:r>
            <a:r>
              <a:rPr lang="en-US" dirty="0" smtClean="0">
                <a:solidFill>
                  <a:schemeClr val="tx1"/>
                </a:solidFill>
                <a:latin typeface="Tahoma" pitchFamily="34" charset="0"/>
                <a:ea typeface="Tahoma" pitchFamily="34" charset="0"/>
                <a:cs typeface="Tahoma" pitchFamily="34" charset="0"/>
              </a:rPr>
              <a:t> </a:t>
            </a:r>
            <a:r>
              <a:rPr lang="en-US" dirty="0" err="1" smtClean="0">
                <a:solidFill>
                  <a:schemeClr val="tx1"/>
                </a:solidFill>
                <a:latin typeface="Tahoma" pitchFamily="34" charset="0"/>
                <a:ea typeface="Tahoma" pitchFamily="34" charset="0"/>
                <a:cs typeface="Tahoma" pitchFamily="34" charset="0"/>
              </a:rPr>
              <a:t>dan</a:t>
            </a:r>
            <a:r>
              <a:rPr lang="en-US" dirty="0" smtClean="0">
                <a:solidFill>
                  <a:schemeClr val="tx1"/>
                </a:solidFill>
                <a:latin typeface="Tahoma" pitchFamily="34" charset="0"/>
                <a:ea typeface="Tahoma" pitchFamily="34" charset="0"/>
                <a:cs typeface="Tahoma" pitchFamily="34" charset="0"/>
              </a:rPr>
              <a:t> </a:t>
            </a:r>
            <a:r>
              <a:rPr lang="en-US" dirty="0" err="1" smtClean="0">
                <a:solidFill>
                  <a:schemeClr val="tx1"/>
                </a:solidFill>
                <a:latin typeface="Tahoma" pitchFamily="34" charset="0"/>
                <a:ea typeface="Tahoma" pitchFamily="34" charset="0"/>
                <a:cs typeface="Tahoma" pitchFamily="34" charset="0"/>
              </a:rPr>
              <a:t>praturan</a:t>
            </a:r>
            <a:r>
              <a:rPr lang="en-US" dirty="0" smtClean="0">
                <a:solidFill>
                  <a:schemeClr val="tx1"/>
                </a:solidFill>
                <a:latin typeface="Tahoma" pitchFamily="34" charset="0"/>
                <a:ea typeface="Tahoma" pitchFamily="34" charset="0"/>
                <a:cs typeface="Tahoma" pitchFamily="34" charset="0"/>
              </a:rPr>
              <a:t> </a:t>
            </a:r>
            <a:r>
              <a:rPr lang="en-US" dirty="0" err="1" smtClean="0">
                <a:solidFill>
                  <a:schemeClr val="tx1"/>
                </a:solidFill>
                <a:latin typeface="Tahoma" pitchFamily="34" charset="0"/>
                <a:ea typeface="Tahoma" pitchFamily="34" charset="0"/>
                <a:cs typeface="Tahoma" pitchFamily="34" charset="0"/>
              </a:rPr>
              <a:t>terkait</a:t>
            </a:r>
            <a:endParaRPr lang="en-US" dirty="0" smtClean="0">
              <a:solidFill>
                <a:schemeClr val="tx1"/>
              </a:solidFill>
              <a:latin typeface="Tahoma" pitchFamily="34" charset="0"/>
              <a:ea typeface="Tahoma" pitchFamily="34" charset="0"/>
              <a:cs typeface="Tahoma" pitchFamily="34" charset="0"/>
            </a:endParaRPr>
          </a:p>
        </p:txBody>
      </p:sp>
      <p:sp>
        <p:nvSpPr>
          <p:cNvPr id="10" name="Right Arrow 9"/>
          <p:cNvSpPr/>
          <p:nvPr/>
        </p:nvSpPr>
        <p:spPr>
          <a:xfrm>
            <a:off x="500034" y="1928802"/>
            <a:ext cx="428628" cy="135732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ight Arrow 10"/>
          <p:cNvSpPr/>
          <p:nvPr/>
        </p:nvSpPr>
        <p:spPr>
          <a:xfrm>
            <a:off x="500034" y="4071942"/>
            <a:ext cx="428628" cy="135732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9304" y="142875"/>
            <a:ext cx="3357196" cy="571500"/>
          </a:xfrm>
          <a:solidFill>
            <a:schemeClr val="accent5">
              <a:lumMod val="60000"/>
              <a:lumOff val="40000"/>
            </a:schemeClr>
          </a:solidFill>
          <a:ln>
            <a:solidFill>
              <a:schemeClr val="accent1"/>
            </a:solidFill>
          </a:ln>
        </p:spPr>
        <p:txBody>
          <a:bodyPr>
            <a:noAutofit/>
          </a:bodyPr>
          <a:lstStyle/>
          <a:p>
            <a:pPr>
              <a:defRPr/>
            </a:pPr>
            <a:r>
              <a:rPr lang="en-US" sz="1800" dirty="0" smtClean="0"/>
              <a:t>PENGAWAS PERIKANAN </a:t>
            </a:r>
            <a:br>
              <a:rPr lang="en-US" sz="1800" dirty="0" smtClean="0"/>
            </a:br>
            <a:r>
              <a:rPr lang="en-US" sz="1800" dirty="0" smtClean="0"/>
              <a:t>BIDANG PENANGKAPAN IKAN</a:t>
            </a:r>
            <a:endParaRPr lang="en-US" sz="2000" dirty="0"/>
          </a:p>
        </p:txBody>
      </p:sp>
      <p:sp>
        <p:nvSpPr>
          <p:cNvPr id="4" name="Title 1"/>
          <p:cNvSpPr txBox="1">
            <a:spLocks/>
          </p:cNvSpPr>
          <p:nvPr/>
        </p:nvSpPr>
        <p:spPr>
          <a:xfrm>
            <a:off x="1399443" y="1000125"/>
            <a:ext cx="6428642" cy="642938"/>
          </a:xfrm>
          <a:prstGeom prst="rect">
            <a:avLst/>
          </a:prstGeom>
          <a:solidFill>
            <a:srgbClr val="00B0F0"/>
          </a:solidFill>
          <a:ln>
            <a:solidFill>
              <a:schemeClr val="accent1"/>
            </a:solidFill>
          </a:ln>
        </p:spPr>
        <p:txBody>
          <a:bodyPr anchor="ctr"/>
          <a:lstStyle/>
          <a:p>
            <a:pPr algn="ctr" fontAlgn="auto">
              <a:spcAft>
                <a:spcPts val="0"/>
              </a:spcAft>
              <a:defRPr/>
            </a:pPr>
            <a:r>
              <a:rPr lang="en-US" sz="1400" dirty="0">
                <a:latin typeface="+mj-lt"/>
                <a:ea typeface="+mj-ea"/>
                <a:cs typeface="+mj-cs"/>
              </a:rPr>
              <a:t>TUJUAN </a:t>
            </a:r>
          </a:p>
          <a:p>
            <a:pPr algn="ctr" fontAlgn="auto">
              <a:spcAft>
                <a:spcPts val="0"/>
              </a:spcAft>
              <a:defRPr/>
            </a:pPr>
            <a:r>
              <a:rPr lang="en-US" sz="1400" dirty="0">
                <a:latin typeface="+mj-lt"/>
                <a:ea typeface="+mj-ea"/>
                <a:cs typeface="+mj-cs"/>
              </a:rPr>
              <a:t>MENJAMIN KEBERLANGSUNGAN PEMANFAATAN SUMBERDAYA IKA</a:t>
            </a:r>
            <a:r>
              <a:rPr lang="id-ID" sz="1400" dirty="0">
                <a:latin typeface="+mj-lt"/>
                <a:ea typeface="+mj-ea"/>
                <a:cs typeface="+mj-cs"/>
              </a:rPr>
              <a:t>N</a:t>
            </a:r>
            <a:r>
              <a:rPr lang="en-US" sz="1400" dirty="0">
                <a:latin typeface="+mj-lt"/>
                <a:ea typeface="+mj-ea"/>
                <a:cs typeface="+mj-cs"/>
              </a:rPr>
              <a:t> DENGAN MENGENDALIKAN UNSUR-UNSUR KEGIATAN PERIKANAN TANGKAP</a:t>
            </a:r>
            <a:endParaRPr lang="en-US" sz="1600" dirty="0">
              <a:latin typeface="+mj-lt"/>
              <a:ea typeface="+mj-ea"/>
              <a:cs typeface="+mj-cs"/>
            </a:endParaRPr>
          </a:p>
        </p:txBody>
      </p:sp>
      <p:cxnSp>
        <p:nvCxnSpPr>
          <p:cNvPr id="14" name="Elbow Connector 13"/>
          <p:cNvCxnSpPr>
            <a:stCxn id="8" idx="2"/>
            <a:endCxn id="10" idx="2"/>
          </p:cNvCxnSpPr>
          <p:nvPr/>
        </p:nvCxnSpPr>
        <p:spPr>
          <a:xfrm rot="16200000" flipH="1">
            <a:off x="6056252" y="3984565"/>
            <a:ext cx="214313" cy="3103685"/>
          </a:xfrm>
          <a:prstGeom prst="bentConnector3">
            <a:avLst>
              <a:gd name="adj1" fmla="val 206666"/>
            </a:avLst>
          </a:prstGeom>
          <a:ln w="38100">
            <a:headEnd type="arrow" w="lg" len="lg"/>
            <a:tailEnd type="arrow" w="lg" len="lg"/>
          </a:ln>
        </p:spPr>
        <p:style>
          <a:lnRef idx="1">
            <a:schemeClr val="accent1"/>
          </a:lnRef>
          <a:fillRef idx="0">
            <a:schemeClr val="accent1"/>
          </a:fillRef>
          <a:effectRef idx="0">
            <a:schemeClr val="accent1"/>
          </a:effectRef>
          <a:fontRef idx="minor">
            <a:schemeClr val="tx1"/>
          </a:fontRef>
        </p:style>
      </p:cxnSp>
      <p:grpSp>
        <p:nvGrpSpPr>
          <p:cNvPr id="3" name="Group 20"/>
          <p:cNvGrpSpPr>
            <a:grpSpLocks/>
          </p:cNvGrpSpPr>
          <p:nvPr/>
        </p:nvGrpSpPr>
        <p:grpSpPr bwMode="auto">
          <a:xfrm>
            <a:off x="357554" y="2071689"/>
            <a:ext cx="8572500" cy="4643437"/>
            <a:chOff x="357158" y="2071679"/>
            <a:chExt cx="8572560" cy="4643469"/>
          </a:xfrm>
        </p:grpSpPr>
        <p:sp>
          <p:nvSpPr>
            <p:cNvPr id="5" name="Title 1"/>
            <p:cNvSpPr txBox="1">
              <a:spLocks/>
            </p:cNvSpPr>
            <p:nvPr/>
          </p:nvSpPr>
          <p:spPr>
            <a:xfrm>
              <a:off x="357158" y="2071679"/>
              <a:ext cx="2357821" cy="571504"/>
            </a:xfrm>
            <a:prstGeom prst="rect">
              <a:avLst/>
            </a:prstGeom>
            <a:solidFill>
              <a:schemeClr val="accent1">
                <a:lumMod val="20000"/>
                <a:lumOff val="80000"/>
              </a:schemeClr>
            </a:solidFill>
            <a:ln>
              <a:solidFill>
                <a:schemeClr val="accent1"/>
              </a:solidFill>
            </a:ln>
          </p:spPr>
          <p:txBody>
            <a:bodyPr anchor="ctr"/>
            <a:lstStyle/>
            <a:p>
              <a:pPr algn="ctr" fontAlgn="auto">
                <a:spcAft>
                  <a:spcPts val="0"/>
                </a:spcAft>
                <a:defRPr/>
              </a:pPr>
              <a:r>
                <a:rPr lang="en-US" sz="1400" dirty="0">
                  <a:latin typeface="+mj-lt"/>
                  <a:ea typeface="+mj-ea"/>
                  <a:cs typeface="+mj-cs"/>
                </a:rPr>
                <a:t>PENGENDALIAN DOKUMEN PERIJINAN</a:t>
              </a:r>
            </a:p>
          </p:txBody>
        </p:sp>
        <p:sp>
          <p:nvSpPr>
            <p:cNvPr id="6" name="Title 1"/>
            <p:cNvSpPr txBox="1">
              <a:spLocks/>
            </p:cNvSpPr>
            <p:nvPr/>
          </p:nvSpPr>
          <p:spPr>
            <a:xfrm>
              <a:off x="430428" y="3000372"/>
              <a:ext cx="2214212" cy="2500330"/>
            </a:xfrm>
            <a:prstGeom prst="rect">
              <a:avLst/>
            </a:prstGeom>
            <a:solidFill>
              <a:schemeClr val="accent1">
                <a:lumMod val="20000"/>
                <a:lumOff val="80000"/>
              </a:schemeClr>
            </a:solidFill>
            <a:ln>
              <a:solidFill>
                <a:schemeClr val="accent1"/>
              </a:solidFill>
            </a:ln>
          </p:spPr>
          <p:txBody>
            <a:bodyPr/>
            <a:lstStyle/>
            <a:p>
              <a:pPr marL="519113" indent="-342900" fontAlgn="auto">
                <a:spcAft>
                  <a:spcPts val="0"/>
                </a:spcAft>
                <a:buFontTx/>
                <a:buAutoNum type="arabicPeriod"/>
                <a:defRPr/>
              </a:pPr>
              <a:r>
                <a:rPr lang="en-US" sz="1400" dirty="0" err="1">
                  <a:latin typeface="+mj-lt"/>
                  <a:ea typeface="+mj-ea"/>
                  <a:cs typeface="+mj-cs"/>
                </a:rPr>
                <a:t>Dokumen</a:t>
              </a:r>
              <a:r>
                <a:rPr lang="en-US" sz="1400" dirty="0">
                  <a:latin typeface="+mj-lt"/>
                  <a:ea typeface="+mj-ea"/>
                  <a:cs typeface="+mj-cs"/>
                </a:rPr>
                <a:t> </a:t>
              </a:r>
              <a:r>
                <a:rPr lang="en-US" sz="1400" dirty="0" err="1">
                  <a:latin typeface="+mj-lt"/>
                  <a:ea typeface="+mj-ea"/>
                  <a:cs typeface="+mj-cs"/>
                </a:rPr>
                <a:t>ijin</a:t>
              </a:r>
              <a:r>
                <a:rPr lang="en-US" sz="1400" dirty="0">
                  <a:latin typeface="+mj-lt"/>
                  <a:ea typeface="+mj-ea"/>
                  <a:cs typeface="+mj-cs"/>
                </a:rPr>
                <a:t> </a:t>
              </a:r>
              <a:r>
                <a:rPr lang="en-US" sz="1400" dirty="0" err="1">
                  <a:latin typeface="+mj-lt"/>
                  <a:ea typeface="+mj-ea"/>
                  <a:cs typeface="+mj-cs"/>
                </a:rPr>
                <a:t>penangkapan</a:t>
              </a:r>
              <a:endParaRPr lang="en-US" sz="1400" dirty="0">
                <a:latin typeface="+mj-lt"/>
                <a:ea typeface="+mj-ea"/>
                <a:cs typeface="+mj-cs"/>
              </a:endParaRPr>
            </a:p>
            <a:p>
              <a:pPr marL="519113" indent="-342900" fontAlgn="auto">
                <a:spcAft>
                  <a:spcPts val="0"/>
                </a:spcAft>
                <a:buFontTx/>
                <a:buAutoNum type="arabicPeriod"/>
                <a:defRPr/>
              </a:pPr>
              <a:r>
                <a:rPr lang="en-US" sz="1400" dirty="0" err="1">
                  <a:latin typeface="+mj-lt"/>
                  <a:ea typeface="+mj-ea"/>
                  <a:cs typeface="+mj-cs"/>
                </a:rPr>
                <a:t>Dokumen</a:t>
              </a:r>
              <a:r>
                <a:rPr lang="en-US" sz="1400" dirty="0">
                  <a:latin typeface="+mj-lt"/>
                  <a:ea typeface="+mj-ea"/>
                  <a:cs typeface="+mj-cs"/>
                </a:rPr>
                <a:t> </a:t>
              </a:r>
              <a:r>
                <a:rPr lang="en-US" sz="1400" dirty="0" err="1">
                  <a:latin typeface="+mj-lt"/>
                  <a:ea typeface="+mj-ea"/>
                  <a:cs typeface="+mj-cs"/>
                </a:rPr>
                <a:t>Kapal</a:t>
              </a:r>
              <a:r>
                <a:rPr lang="en-US" sz="1400" dirty="0">
                  <a:latin typeface="+mj-lt"/>
                  <a:ea typeface="+mj-ea"/>
                  <a:cs typeface="+mj-cs"/>
                </a:rPr>
                <a:t> </a:t>
              </a:r>
              <a:r>
                <a:rPr lang="en-US" sz="1400" dirty="0" err="1">
                  <a:latin typeface="+mj-lt"/>
                  <a:ea typeface="+mj-ea"/>
                  <a:cs typeface="+mj-cs"/>
                </a:rPr>
                <a:t>dan</a:t>
              </a:r>
              <a:r>
                <a:rPr lang="en-US" sz="1400" dirty="0">
                  <a:latin typeface="+mj-lt"/>
                  <a:ea typeface="+mj-ea"/>
                  <a:cs typeface="+mj-cs"/>
                </a:rPr>
                <a:t> </a:t>
              </a:r>
              <a:r>
                <a:rPr lang="en-US" sz="1400" dirty="0" err="1">
                  <a:latin typeface="+mj-lt"/>
                  <a:ea typeface="+mj-ea"/>
                  <a:cs typeface="+mj-cs"/>
                </a:rPr>
                <a:t>Mesin</a:t>
              </a:r>
              <a:endParaRPr lang="en-US" sz="1400" dirty="0">
                <a:latin typeface="+mj-lt"/>
                <a:ea typeface="+mj-ea"/>
                <a:cs typeface="+mj-cs"/>
              </a:endParaRPr>
            </a:p>
            <a:p>
              <a:pPr marL="519113" indent="-342900" fontAlgn="auto">
                <a:spcAft>
                  <a:spcPts val="0"/>
                </a:spcAft>
                <a:buFontTx/>
                <a:buAutoNum type="arabicPeriod"/>
                <a:defRPr/>
              </a:pPr>
              <a:r>
                <a:rPr lang="en-US" sz="1400" dirty="0" err="1">
                  <a:latin typeface="+mj-lt"/>
                  <a:ea typeface="+mj-ea"/>
                  <a:cs typeface="+mj-cs"/>
                </a:rPr>
                <a:t>Dokumen</a:t>
              </a:r>
              <a:r>
                <a:rPr lang="en-US" sz="1400" dirty="0">
                  <a:latin typeface="+mj-lt"/>
                  <a:ea typeface="+mj-ea"/>
                  <a:cs typeface="+mj-cs"/>
                </a:rPr>
                <a:t> </a:t>
              </a:r>
              <a:r>
                <a:rPr lang="en-US" sz="1400" dirty="0" err="1">
                  <a:latin typeface="+mj-lt"/>
                  <a:ea typeface="+mj-ea"/>
                  <a:cs typeface="+mj-cs"/>
                </a:rPr>
                <a:t>Alat</a:t>
              </a:r>
              <a:r>
                <a:rPr lang="en-US" sz="1400" dirty="0">
                  <a:latin typeface="+mj-lt"/>
                  <a:ea typeface="+mj-ea"/>
                  <a:cs typeface="+mj-cs"/>
                </a:rPr>
                <a:t> </a:t>
              </a:r>
              <a:r>
                <a:rPr lang="en-US" sz="1400" dirty="0" err="1">
                  <a:latin typeface="+mj-lt"/>
                  <a:ea typeface="+mj-ea"/>
                  <a:cs typeface="+mj-cs"/>
                </a:rPr>
                <a:t>Tangkap</a:t>
              </a:r>
              <a:endParaRPr lang="en-US" sz="1400" dirty="0">
                <a:latin typeface="+mj-lt"/>
                <a:ea typeface="+mj-ea"/>
                <a:cs typeface="+mj-cs"/>
              </a:endParaRPr>
            </a:p>
            <a:p>
              <a:pPr marL="519113" indent="-342900" fontAlgn="auto">
                <a:spcAft>
                  <a:spcPts val="0"/>
                </a:spcAft>
                <a:buFontTx/>
                <a:buAutoNum type="arabicPeriod"/>
                <a:defRPr/>
              </a:pPr>
              <a:r>
                <a:rPr lang="en-US" sz="1400" dirty="0">
                  <a:latin typeface="+mj-lt"/>
                  <a:ea typeface="+mj-ea"/>
                  <a:cs typeface="+mj-cs"/>
                </a:rPr>
                <a:t>SIB, GHP, Catch Doc, Trade Doc)</a:t>
              </a:r>
            </a:p>
            <a:p>
              <a:pPr marL="519113" indent="-342900" fontAlgn="auto">
                <a:spcAft>
                  <a:spcPts val="0"/>
                </a:spcAft>
                <a:defRPr/>
              </a:pPr>
              <a:endParaRPr lang="en-US" sz="1400" dirty="0">
                <a:latin typeface="+mj-lt"/>
                <a:ea typeface="+mj-ea"/>
                <a:cs typeface="+mj-cs"/>
              </a:endParaRPr>
            </a:p>
            <a:p>
              <a:pPr marL="176213" fontAlgn="auto">
                <a:spcAft>
                  <a:spcPts val="0"/>
                </a:spcAft>
                <a:defRPr/>
              </a:pPr>
              <a:r>
                <a:rPr lang="en-US" sz="1400" dirty="0" err="1">
                  <a:latin typeface="+mj-lt"/>
                  <a:ea typeface="+mj-ea"/>
                  <a:cs typeface="+mj-cs"/>
                </a:rPr>
                <a:t>Keabsahan</a:t>
              </a:r>
              <a:r>
                <a:rPr lang="en-US" sz="1400" dirty="0">
                  <a:latin typeface="+mj-lt"/>
                  <a:ea typeface="+mj-ea"/>
                  <a:cs typeface="+mj-cs"/>
                </a:rPr>
                <a:t>  </a:t>
              </a:r>
              <a:r>
                <a:rPr lang="en-US" sz="1400" dirty="0" err="1">
                  <a:latin typeface="+mj-lt"/>
                  <a:ea typeface="+mj-ea"/>
                  <a:cs typeface="+mj-cs"/>
                </a:rPr>
                <a:t>Dokumen</a:t>
              </a:r>
              <a:r>
                <a:rPr lang="en-US" sz="1400" dirty="0">
                  <a:latin typeface="+mj-lt"/>
                  <a:ea typeface="+mj-ea"/>
                  <a:cs typeface="+mj-cs"/>
                </a:rPr>
                <a:t> &amp; </a:t>
              </a:r>
              <a:r>
                <a:rPr lang="en-US" sz="1400" dirty="0" err="1">
                  <a:latin typeface="+mj-lt"/>
                  <a:ea typeface="+mj-ea"/>
                  <a:cs typeface="+mj-cs"/>
                </a:rPr>
                <a:t>masa</a:t>
              </a:r>
              <a:r>
                <a:rPr lang="en-US" sz="1400" dirty="0">
                  <a:latin typeface="+mj-lt"/>
                  <a:ea typeface="+mj-ea"/>
                  <a:cs typeface="+mj-cs"/>
                </a:rPr>
                <a:t> </a:t>
              </a:r>
              <a:r>
                <a:rPr lang="en-US" sz="1400" dirty="0" err="1">
                  <a:latin typeface="+mj-lt"/>
                  <a:ea typeface="+mj-ea"/>
                  <a:cs typeface="+mj-cs"/>
                </a:rPr>
                <a:t>berlaku</a:t>
              </a:r>
              <a:r>
                <a:rPr lang="en-US" sz="1400" dirty="0">
                  <a:latin typeface="+mj-lt"/>
                  <a:ea typeface="+mj-ea"/>
                  <a:cs typeface="+mj-cs"/>
                </a:rPr>
                <a:t> </a:t>
              </a:r>
              <a:r>
                <a:rPr lang="en-US" sz="1400" dirty="0" err="1">
                  <a:latin typeface="+mj-lt"/>
                  <a:ea typeface="+mj-ea"/>
                  <a:cs typeface="+mj-cs"/>
                </a:rPr>
                <a:t>Perijinan</a:t>
              </a:r>
              <a:endParaRPr lang="en-US" sz="1400" dirty="0">
                <a:latin typeface="+mj-lt"/>
                <a:ea typeface="+mj-ea"/>
                <a:cs typeface="+mj-cs"/>
              </a:endParaRPr>
            </a:p>
          </p:txBody>
        </p:sp>
        <p:sp>
          <p:nvSpPr>
            <p:cNvPr id="7" name="Title 1"/>
            <p:cNvSpPr txBox="1">
              <a:spLocks/>
            </p:cNvSpPr>
            <p:nvPr/>
          </p:nvSpPr>
          <p:spPr>
            <a:xfrm>
              <a:off x="3428626" y="2071679"/>
              <a:ext cx="2357821" cy="500065"/>
            </a:xfrm>
            <a:prstGeom prst="rect">
              <a:avLst/>
            </a:prstGeom>
            <a:solidFill>
              <a:schemeClr val="accent1">
                <a:lumMod val="20000"/>
                <a:lumOff val="80000"/>
              </a:schemeClr>
            </a:solidFill>
            <a:ln>
              <a:solidFill>
                <a:schemeClr val="accent1"/>
              </a:solidFill>
            </a:ln>
          </p:spPr>
          <p:txBody>
            <a:bodyPr anchor="ctr"/>
            <a:lstStyle/>
            <a:p>
              <a:pPr algn="ctr" fontAlgn="auto">
                <a:spcAft>
                  <a:spcPts val="0"/>
                </a:spcAft>
                <a:defRPr/>
              </a:pPr>
              <a:r>
                <a:rPr lang="en-US" sz="1400" dirty="0">
                  <a:latin typeface="+mj-lt"/>
                  <a:ea typeface="+mj-ea"/>
                  <a:cs typeface="+mj-cs"/>
                </a:rPr>
                <a:t>SPESIFIKASI SARANA </a:t>
              </a:r>
            </a:p>
          </p:txBody>
        </p:sp>
        <p:sp>
          <p:nvSpPr>
            <p:cNvPr id="8" name="Title 1"/>
            <p:cNvSpPr txBox="1">
              <a:spLocks/>
            </p:cNvSpPr>
            <p:nvPr/>
          </p:nvSpPr>
          <p:spPr>
            <a:xfrm>
              <a:off x="3433022" y="3000372"/>
              <a:ext cx="2357820" cy="2428892"/>
            </a:xfrm>
            <a:prstGeom prst="rect">
              <a:avLst/>
            </a:prstGeom>
            <a:solidFill>
              <a:schemeClr val="accent1">
                <a:lumMod val="20000"/>
                <a:lumOff val="80000"/>
              </a:schemeClr>
            </a:solidFill>
            <a:ln>
              <a:solidFill>
                <a:schemeClr val="accent1"/>
              </a:solidFill>
            </a:ln>
          </p:spPr>
          <p:txBody>
            <a:bodyPr/>
            <a:lstStyle/>
            <a:p>
              <a:pPr marL="519113" indent="-342900" fontAlgn="auto">
                <a:spcAft>
                  <a:spcPts val="0"/>
                </a:spcAft>
                <a:buFontTx/>
                <a:buAutoNum type="arabicPeriod"/>
                <a:defRPr/>
              </a:pPr>
              <a:r>
                <a:rPr lang="en-US" sz="1400" dirty="0" err="1">
                  <a:latin typeface="+mj-lt"/>
                  <a:ea typeface="+mj-ea"/>
                  <a:cs typeface="+mj-cs"/>
                </a:rPr>
                <a:t>Spesifikasi</a:t>
              </a:r>
              <a:r>
                <a:rPr lang="en-US" sz="1400" dirty="0">
                  <a:latin typeface="+mj-lt"/>
                  <a:ea typeface="+mj-ea"/>
                  <a:cs typeface="+mj-cs"/>
                </a:rPr>
                <a:t> </a:t>
              </a:r>
              <a:r>
                <a:rPr lang="en-US" sz="1400" dirty="0" err="1">
                  <a:latin typeface="+mj-lt"/>
                  <a:ea typeface="+mj-ea"/>
                  <a:cs typeface="+mj-cs"/>
                </a:rPr>
                <a:t>Kapal</a:t>
              </a:r>
              <a:endParaRPr lang="en-US" sz="1400" dirty="0">
                <a:latin typeface="+mj-lt"/>
                <a:ea typeface="+mj-ea"/>
                <a:cs typeface="+mj-cs"/>
              </a:endParaRPr>
            </a:p>
            <a:p>
              <a:pPr marL="519113" indent="-342900" fontAlgn="auto">
                <a:spcAft>
                  <a:spcPts val="0"/>
                </a:spcAft>
                <a:buFontTx/>
                <a:buAutoNum type="arabicPeriod"/>
                <a:defRPr/>
              </a:pPr>
              <a:r>
                <a:rPr lang="en-US" sz="1400" dirty="0" err="1">
                  <a:latin typeface="+mj-lt"/>
                  <a:ea typeface="+mj-ea"/>
                  <a:cs typeface="+mj-cs"/>
                </a:rPr>
                <a:t>Spesifikasi</a:t>
              </a:r>
              <a:r>
                <a:rPr lang="en-US" sz="1400" dirty="0">
                  <a:latin typeface="+mj-lt"/>
                  <a:ea typeface="+mj-ea"/>
                  <a:cs typeface="+mj-cs"/>
                </a:rPr>
                <a:t> </a:t>
              </a:r>
              <a:r>
                <a:rPr lang="en-US" sz="1400" dirty="0" err="1">
                  <a:latin typeface="+mj-lt"/>
                  <a:ea typeface="+mj-ea"/>
                  <a:cs typeface="+mj-cs"/>
                </a:rPr>
                <a:t>Mesin</a:t>
              </a:r>
              <a:endParaRPr lang="en-US" sz="1400" dirty="0">
                <a:latin typeface="+mj-lt"/>
                <a:ea typeface="+mj-ea"/>
                <a:cs typeface="+mj-cs"/>
              </a:endParaRPr>
            </a:p>
            <a:p>
              <a:pPr marL="519113" indent="-342900" fontAlgn="auto">
                <a:spcAft>
                  <a:spcPts val="0"/>
                </a:spcAft>
                <a:buFontTx/>
                <a:buAutoNum type="arabicPeriod"/>
                <a:defRPr/>
              </a:pPr>
              <a:r>
                <a:rPr lang="en-US" sz="1400" dirty="0" err="1">
                  <a:latin typeface="+mj-lt"/>
                  <a:ea typeface="+mj-ea"/>
                  <a:cs typeface="+mj-cs"/>
                </a:rPr>
                <a:t>Spesifikasi</a:t>
              </a:r>
              <a:r>
                <a:rPr lang="en-US" sz="1400" dirty="0">
                  <a:latin typeface="+mj-lt"/>
                  <a:ea typeface="+mj-ea"/>
                  <a:cs typeface="+mj-cs"/>
                </a:rPr>
                <a:t> </a:t>
              </a:r>
              <a:r>
                <a:rPr lang="en-US" sz="1400" dirty="0" err="1">
                  <a:latin typeface="+mj-lt"/>
                  <a:ea typeface="+mj-ea"/>
                  <a:cs typeface="+mj-cs"/>
                </a:rPr>
                <a:t>Alat</a:t>
              </a:r>
              <a:r>
                <a:rPr lang="en-US" sz="1400" dirty="0">
                  <a:latin typeface="+mj-lt"/>
                  <a:ea typeface="+mj-ea"/>
                  <a:cs typeface="+mj-cs"/>
                </a:rPr>
                <a:t> </a:t>
              </a:r>
              <a:r>
                <a:rPr lang="en-US" sz="1400" dirty="0" err="1">
                  <a:latin typeface="+mj-lt"/>
                  <a:ea typeface="+mj-ea"/>
                  <a:cs typeface="+mj-cs"/>
                </a:rPr>
                <a:t>Tangkap</a:t>
              </a:r>
              <a:endParaRPr lang="en-US" sz="1400" dirty="0">
                <a:latin typeface="+mj-lt"/>
                <a:ea typeface="+mj-ea"/>
                <a:cs typeface="+mj-cs"/>
              </a:endParaRPr>
            </a:p>
            <a:p>
              <a:pPr marL="519113" indent="-342900" fontAlgn="auto">
                <a:spcAft>
                  <a:spcPts val="0"/>
                </a:spcAft>
                <a:buFontTx/>
                <a:buAutoNum type="arabicPeriod"/>
                <a:defRPr/>
              </a:pPr>
              <a:r>
                <a:rPr lang="en-US" sz="1400" dirty="0" err="1">
                  <a:latin typeface="+mj-lt"/>
                  <a:ea typeface="+mj-ea"/>
                  <a:cs typeface="+mj-cs"/>
                </a:rPr>
                <a:t>Spesifikasi</a:t>
              </a:r>
              <a:r>
                <a:rPr lang="en-US" sz="1400" dirty="0">
                  <a:latin typeface="+mj-lt"/>
                  <a:ea typeface="+mj-ea"/>
                  <a:cs typeface="+mj-cs"/>
                </a:rPr>
                <a:t> </a:t>
              </a:r>
              <a:r>
                <a:rPr lang="en-US" sz="1400" dirty="0" err="1">
                  <a:latin typeface="+mj-lt"/>
                  <a:ea typeface="+mj-ea"/>
                  <a:cs typeface="+mj-cs"/>
                </a:rPr>
                <a:t>Alat</a:t>
              </a:r>
              <a:r>
                <a:rPr lang="en-US" sz="1400" dirty="0">
                  <a:latin typeface="+mj-lt"/>
                  <a:ea typeface="+mj-ea"/>
                  <a:cs typeface="+mj-cs"/>
                </a:rPr>
                <a:t> Bantu  &amp; </a:t>
              </a:r>
              <a:r>
                <a:rPr lang="en-US" sz="1400" dirty="0" err="1">
                  <a:latin typeface="+mj-lt"/>
                  <a:ea typeface="+mj-ea"/>
                  <a:cs typeface="+mj-cs"/>
                </a:rPr>
                <a:t>Rumpon</a:t>
              </a:r>
              <a:endParaRPr lang="en-US" sz="1400" dirty="0">
                <a:latin typeface="+mj-lt"/>
                <a:ea typeface="+mj-ea"/>
                <a:cs typeface="+mj-cs"/>
              </a:endParaRPr>
            </a:p>
            <a:p>
              <a:pPr marL="519113" indent="-342900" fontAlgn="auto">
                <a:spcAft>
                  <a:spcPts val="0"/>
                </a:spcAft>
                <a:buFontTx/>
                <a:buAutoNum type="arabicPeriod"/>
                <a:defRPr/>
              </a:pPr>
              <a:r>
                <a:rPr lang="en-US" sz="1400" dirty="0" err="1">
                  <a:latin typeface="+mj-lt"/>
                  <a:ea typeface="+mj-ea"/>
                  <a:cs typeface="+mj-cs"/>
                </a:rPr>
                <a:t>Prasarana</a:t>
              </a:r>
              <a:r>
                <a:rPr lang="en-US" sz="1400" dirty="0">
                  <a:latin typeface="+mj-lt"/>
                  <a:ea typeface="+mj-ea"/>
                  <a:cs typeface="+mj-cs"/>
                </a:rPr>
                <a:t> </a:t>
              </a:r>
              <a:r>
                <a:rPr lang="en-US" sz="1400" dirty="0" err="1">
                  <a:latin typeface="+mj-lt"/>
                  <a:ea typeface="+mj-ea"/>
                  <a:cs typeface="+mj-cs"/>
                </a:rPr>
                <a:t>Pelabuhan</a:t>
              </a:r>
              <a:r>
                <a:rPr lang="en-US" sz="1400" dirty="0">
                  <a:latin typeface="+mj-lt"/>
                  <a:ea typeface="+mj-ea"/>
                  <a:cs typeface="+mj-cs"/>
                </a:rPr>
                <a:t> &amp; </a:t>
              </a:r>
              <a:r>
                <a:rPr lang="en-US" sz="1400" dirty="0" err="1">
                  <a:latin typeface="+mj-lt"/>
                  <a:ea typeface="+mj-ea"/>
                  <a:cs typeface="+mj-cs"/>
                </a:rPr>
                <a:t>Sentra</a:t>
              </a:r>
              <a:r>
                <a:rPr lang="en-US" sz="1400" dirty="0">
                  <a:latin typeface="+mj-lt"/>
                  <a:ea typeface="+mj-ea"/>
                  <a:cs typeface="+mj-cs"/>
                </a:rPr>
                <a:t> </a:t>
              </a:r>
              <a:r>
                <a:rPr lang="en-US" sz="1400" dirty="0" err="1">
                  <a:latin typeface="+mj-lt"/>
                  <a:ea typeface="+mj-ea"/>
                  <a:cs typeface="+mj-cs"/>
                </a:rPr>
                <a:t>Nelayan</a:t>
              </a:r>
              <a:endParaRPr lang="en-US" sz="1400" dirty="0">
                <a:latin typeface="+mj-lt"/>
                <a:ea typeface="+mj-ea"/>
                <a:cs typeface="+mj-cs"/>
              </a:endParaRPr>
            </a:p>
            <a:p>
              <a:pPr marL="519113" indent="-342900" fontAlgn="auto">
                <a:spcAft>
                  <a:spcPts val="0"/>
                </a:spcAft>
                <a:buFontTx/>
                <a:buAutoNum type="arabicPeriod"/>
                <a:defRPr/>
              </a:pPr>
              <a:endParaRPr lang="en-US" sz="1400" dirty="0">
                <a:latin typeface="+mj-lt"/>
                <a:ea typeface="+mj-ea"/>
                <a:cs typeface="+mj-cs"/>
              </a:endParaRPr>
            </a:p>
            <a:p>
              <a:pPr marL="176213" fontAlgn="auto">
                <a:spcAft>
                  <a:spcPts val="0"/>
                </a:spcAft>
                <a:defRPr/>
              </a:pPr>
              <a:r>
                <a:rPr lang="en-US" sz="1400" dirty="0" err="1">
                  <a:latin typeface="+mj-lt"/>
                  <a:ea typeface="+mj-ea"/>
                  <a:cs typeface="+mj-cs"/>
                </a:rPr>
                <a:t>Kesesuaian</a:t>
              </a:r>
              <a:r>
                <a:rPr lang="en-US" sz="1400" dirty="0">
                  <a:latin typeface="+mj-lt"/>
                  <a:ea typeface="+mj-ea"/>
                  <a:cs typeface="+mj-cs"/>
                </a:rPr>
                <a:t> </a:t>
              </a:r>
              <a:r>
                <a:rPr lang="en-US" sz="1400" dirty="0" err="1">
                  <a:latin typeface="+mj-lt"/>
                  <a:ea typeface="+mj-ea"/>
                  <a:cs typeface="+mj-cs"/>
                </a:rPr>
                <a:t>desain</a:t>
              </a:r>
              <a:r>
                <a:rPr lang="en-US" sz="1400" dirty="0">
                  <a:latin typeface="+mj-lt"/>
                  <a:ea typeface="+mj-ea"/>
                  <a:cs typeface="+mj-cs"/>
                </a:rPr>
                <a:t> </a:t>
              </a:r>
              <a:r>
                <a:rPr lang="en-US" sz="1400" dirty="0" err="1">
                  <a:latin typeface="+mj-lt"/>
                  <a:ea typeface="+mj-ea"/>
                  <a:cs typeface="+mj-cs"/>
                </a:rPr>
                <a:t>dengan</a:t>
              </a:r>
              <a:r>
                <a:rPr lang="en-US" sz="1400" dirty="0">
                  <a:latin typeface="+mj-lt"/>
                  <a:ea typeface="+mj-ea"/>
                  <a:cs typeface="+mj-cs"/>
                </a:rPr>
                <a:t> </a:t>
              </a:r>
              <a:r>
                <a:rPr lang="en-US" sz="1400" dirty="0" err="1">
                  <a:latin typeface="+mj-lt"/>
                  <a:ea typeface="+mj-ea"/>
                  <a:cs typeface="+mj-cs"/>
                </a:rPr>
                <a:t>fisik</a:t>
              </a:r>
              <a:r>
                <a:rPr lang="en-US" sz="1400" dirty="0">
                  <a:latin typeface="+mj-lt"/>
                  <a:ea typeface="+mj-ea"/>
                  <a:cs typeface="+mj-cs"/>
                </a:rPr>
                <a:t>  </a:t>
              </a:r>
              <a:r>
                <a:rPr lang="en-US" sz="1400" dirty="0" err="1">
                  <a:latin typeface="+mj-lt"/>
                  <a:ea typeface="+mj-ea"/>
                  <a:cs typeface="+mj-cs"/>
                </a:rPr>
                <a:t>sarana</a:t>
              </a:r>
              <a:r>
                <a:rPr lang="en-US" sz="1400" dirty="0">
                  <a:latin typeface="+mj-lt"/>
                  <a:ea typeface="+mj-ea"/>
                  <a:cs typeface="+mj-cs"/>
                </a:rPr>
                <a:t>, </a:t>
              </a:r>
            </a:p>
          </p:txBody>
        </p:sp>
        <p:sp>
          <p:nvSpPr>
            <p:cNvPr id="9" name="Title 1"/>
            <p:cNvSpPr txBox="1">
              <a:spLocks/>
            </p:cNvSpPr>
            <p:nvPr/>
          </p:nvSpPr>
          <p:spPr>
            <a:xfrm>
              <a:off x="6574829" y="2071679"/>
              <a:ext cx="2286016" cy="571504"/>
            </a:xfrm>
            <a:prstGeom prst="rect">
              <a:avLst/>
            </a:prstGeom>
            <a:solidFill>
              <a:schemeClr val="accent1">
                <a:lumMod val="20000"/>
                <a:lumOff val="80000"/>
              </a:schemeClr>
            </a:solidFill>
            <a:ln>
              <a:solidFill>
                <a:schemeClr val="accent1"/>
              </a:solidFill>
            </a:ln>
          </p:spPr>
          <p:txBody>
            <a:bodyPr anchor="ctr"/>
            <a:lstStyle/>
            <a:p>
              <a:pPr algn="ctr" fontAlgn="auto">
                <a:spcAft>
                  <a:spcPts val="0"/>
                </a:spcAft>
                <a:defRPr/>
              </a:pPr>
              <a:r>
                <a:rPr lang="en-US" sz="1400" dirty="0">
                  <a:latin typeface="+mj-lt"/>
                  <a:ea typeface="+mj-ea"/>
                  <a:cs typeface="+mj-cs"/>
                </a:rPr>
                <a:t>HASIL PENANGKAPAN IKAN</a:t>
              </a:r>
            </a:p>
          </p:txBody>
        </p:sp>
        <p:sp>
          <p:nvSpPr>
            <p:cNvPr id="10" name="Title 1"/>
            <p:cNvSpPr txBox="1">
              <a:spLocks/>
            </p:cNvSpPr>
            <p:nvPr/>
          </p:nvSpPr>
          <p:spPr>
            <a:xfrm>
              <a:off x="6501559" y="3000372"/>
              <a:ext cx="2428159" cy="2643206"/>
            </a:xfrm>
            <a:prstGeom prst="rect">
              <a:avLst/>
            </a:prstGeom>
            <a:solidFill>
              <a:schemeClr val="accent1">
                <a:lumMod val="20000"/>
                <a:lumOff val="80000"/>
              </a:schemeClr>
            </a:solidFill>
            <a:ln>
              <a:solidFill>
                <a:schemeClr val="accent1"/>
              </a:solidFill>
            </a:ln>
          </p:spPr>
          <p:txBody>
            <a:bodyPr/>
            <a:lstStyle/>
            <a:p>
              <a:pPr marL="519113" indent="-342900" fontAlgn="auto">
                <a:spcAft>
                  <a:spcPts val="0"/>
                </a:spcAft>
                <a:buFontTx/>
                <a:buAutoNum type="arabicPeriod"/>
                <a:defRPr/>
              </a:pPr>
              <a:r>
                <a:rPr lang="en-US" sz="1400" dirty="0" err="1">
                  <a:latin typeface="+mj-lt"/>
                  <a:ea typeface="+mj-ea"/>
                  <a:cs typeface="+mj-cs"/>
                </a:rPr>
                <a:t>Jenis</a:t>
              </a:r>
              <a:r>
                <a:rPr lang="en-US" sz="1400" dirty="0">
                  <a:latin typeface="+mj-lt"/>
                  <a:ea typeface="+mj-ea"/>
                  <a:cs typeface="+mj-cs"/>
                </a:rPr>
                <a:t> </a:t>
              </a:r>
              <a:r>
                <a:rPr lang="en-US" sz="1400" dirty="0" err="1">
                  <a:latin typeface="+mj-lt"/>
                  <a:ea typeface="+mj-ea"/>
                  <a:cs typeface="+mj-cs"/>
                </a:rPr>
                <a:t>dan</a:t>
              </a:r>
              <a:r>
                <a:rPr lang="en-US" sz="1400" dirty="0">
                  <a:latin typeface="+mj-lt"/>
                  <a:ea typeface="+mj-ea"/>
                  <a:cs typeface="+mj-cs"/>
                </a:rPr>
                <a:t> </a:t>
              </a:r>
              <a:r>
                <a:rPr lang="en-US" sz="1400" dirty="0" err="1">
                  <a:latin typeface="+mj-lt"/>
                  <a:ea typeface="+mj-ea"/>
                  <a:cs typeface="+mj-cs"/>
                </a:rPr>
                <a:t>ukuran</a:t>
              </a:r>
              <a:r>
                <a:rPr lang="en-US" sz="1400" dirty="0">
                  <a:latin typeface="+mj-lt"/>
                  <a:ea typeface="+mj-ea"/>
                  <a:cs typeface="+mj-cs"/>
                </a:rPr>
                <a:t> </a:t>
              </a:r>
              <a:r>
                <a:rPr lang="en-US" sz="1400" dirty="0" err="1">
                  <a:latin typeface="+mj-lt"/>
                  <a:ea typeface="+mj-ea"/>
                  <a:cs typeface="+mj-cs"/>
                </a:rPr>
                <a:t>ikan</a:t>
              </a:r>
              <a:endParaRPr lang="en-US" sz="1400" dirty="0">
                <a:latin typeface="+mj-lt"/>
                <a:ea typeface="+mj-ea"/>
                <a:cs typeface="+mj-cs"/>
              </a:endParaRPr>
            </a:p>
            <a:p>
              <a:pPr marL="519113" indent="-342900" fontAlgn="auto">
                <a:spcAft>
                  <a:spcPts val="0"/>
                </a:spcAft>
                <a:buFontTx/>
                <a:buAutoNum type="arabicPeriod"/>
                <a:defRPr/>
              </a:pPr>
              <a:r>
                <a:rPr lang="en-US" sz="1400" dirty="0" err="1">
                  <a:latin typeface="+mj-lt"/>
                  <a:ea typeface="+mj-ea"/>
                  <a:cs typeface="+mj-cs"/>
                </a:rPr>
                <a:t>Kematangan</a:t>
              </a:r>
              <a:r>
                <a:rPr lang="en-US" sz="1400" dirty="0">
                  <a:latin typeface="+mj-lt"/>
                  <a:ea typeface="+mj-ea"/>
                  <a:cs typeface="+mj-cs"/>
                </a:rPr>
                <a:t> &amp; Sex Ratio </a:t>
              </a:r>
              <a:r>
                <a:rPr lang="en-US" sz="1400" dirty="0" err="1">
                  <a:latin typeface="+mj-lt"/>
                  <a:ea typeface="+mj-ea"/>
                  <a:cs typeface="+mj-cs"/>
                </a:rPr>
                <a:t>Ikan</a:t>
              </a:r>
              <a:endParaRPr lang="en-US" sz="1400" dirty="0">
                <a:latin typeface="+mj-lt"/>
                <a:ea typeface="+mj-ea"/>
                <a:cs typeface="+mj-cs"/>
              </a:endParaRPr>
            </a:p>
            <a:p>
              <a:pPr marL="519113" indent="-342900" fontAlgn="auto">
                <a:spcAft>
                  <a:spcPts val="0"/>
                </a:spcAft>
                <a:buFontTx/>
                <a:buAutoNum type="arabicPeriod"/>
                <a:defRPr/>
              </a:pPr>
              <a:r>
                <a:rPr lang="en-US" sz="1400" dirty="0" err="1">
                  <a:latin typeface="+mj-lt"/>
                  <a:ea typeface="+mj-ea"/>
                  <a:cs typeface="+mj-cs"/>
                </a:rPr>
                <a:t>Penyebaran</a:t>
              </a:r>
              <a:r>
                <a:rPr lang="en-US" sz="1400" dirty="0">
                  <a:latin typeface="+mj-lt"/>
                  <a:ea typeface="+mj-ea"/>
                  <a:cs typeface="+mj-cs"/>
                </a:rPr>
                <a:t>  Daerah </a:t>
              </a:r>
              <a:r>
                <a:rPr lang="en-US" sz="1400" dirty="0" err="1">
                  <a:latin typeface="+mj-lt"/>
                  <a:ea typeface="+mj-ea"/>
                  <a:cs typeface="+mj-cs"/>
                </a:rPr>
                <a:t>Penangkapan</a:t>
              </a:r>
              <a:endParaRPr lang="en-US" sz="1400" dirty="0">
                <a:latin typeface="+mj-lt"/>
                <a:ea typeface="+mj-ea"/>
                <a:cs typeface="+mj-cs"/>
              </a:endParaRPr>
            </a:p>
            <a:p>
              <a:pPr marL="519113" indent="-342900" fontAlgn="auto">
                <a:spcAft>
                  <a:spcPts val="0"/>
                </a:spcAft>
                <a:buFontTx/>
                <a:buAutoNum type="arabicPeriod"/>
                <a:defRPr/>
              </a:pPr>
              <a:r>
                <a:rPr lang="en-US" sz="1400" dirty="0" err="1">
                  <a:latin typeface="+mj-lt"/>
                  <a:ea typeface="+mj-ea"/>
                  <a:cs typeface="+mj-cs"/>
                </a:rPr>
                <a:t>Ikan</a:t>
              </a:r>
              <a:r>
                <a:rPr lang="en-US" sz="1400" dirty="0">
                  <a:latin typeface="+mj-lt"/>
                  <a:ea typeface="+mj-ea"/>
                  <a:cs typeface="+mj-cs"/>
                </a:rPr>
                <a:t> – </a:t>
              </a:r>
              <a:r>
                <a:rPr lang="en-US" sz="1400" dirty="0" err="1">
                  <a:latin typeface="+mj-lt"/>
                  <a:ea typeface="+mj-ea"/>
                  <a:cs typeface="+mj-cs"/>
                </a:rPr>
                <a:t>ikan</a:t>
              </a:r>
              <a:r>
                <a:rPr lang="en-US" sz="1400" dirty="0">
                  <a:latin typeface="+mj-lt"/>
                  <a:ea typeface="+mj-ea"/>
                  <a:cs typeface="+mj-cs"/>
                </a:rPr>
                <a:t> </a:t>
              </a:r>
              <a:r>
                <a:rPr lang="en-US" sz="1400" dirty="0" err="1">
                  <a:latin typeface="+mj-lt"/>
                  <a:ea typeface="+mj-ea"/>
                  <a:cs typeface="+mj-cs"/>
                </a:rPr>
                <a:t>dilindungi</a:t>
              </a:r>
              <a:endParaRPr lang="en-US" sz="1400" dirty="0">
                <a:latin typeface="+mj-lt"/>
                <a:ea typeface="+mj-ea"/>
                <a:cs typeface="+mj-cs"/>
              </a:endParaRPr>
            </a:p>
            <a:p>
              <a:pPr marL="519113" indent="-342900" fontAlgn="auto">
                <a:spcAft>
                  <a:spcPts val="0"/>
                </a:spcAft>
                <a:buFontTx/>
                <a:buAutoNum type="arabicPeriod"/>
                <a:defRPr/>
              </a:pPr>
              <a:r>
                <a:rPr lang="en-US" sz="1400" dirty="0" err="1">
                  <a:latin typeface="+mj-lt"/>
                  <a:ea typeface="+mj-ea"/>
                  <a:cs typeface="+mj-cs"/>
                </a:rPr>
                <a:t>Penanganan</a:t>
              </a:r>
              <a:r>
                <a:rPr lang="en-US" sz="1400" dirty="0">
                  <a:latin typeface="+mj-lt"/>
                  <a:ea typeface="+mj-ea"/>
                  <a:cs typeface="+mj-cs"/>
                </a:rPr>
                <a:t>  </a:t>
              </a:r>
              <a:r>
                <a:rPr lang="en-US" sz="1400" dirty="0" err="1">
                  <a:latin typeface="+mj-lt"/>
                  <a:ea typeface="+mj-ea"/>
                  <a:cs typeface="+mj-cs"/>
                </a:rPr>
                <a:t>Mutu</a:t>
              </a:r>
              <a:r>
                <a:rPr lang="en-US" sz="1400" dirty="0">
                  <a:latin typeface="+mj-lt"/>
                  <a:ea typeface="+mj-ea"/>
                  <a:cs typeface="+mj-cs"/>
                </a:rPr>
                <a:t> </a:t>
              </a:r>
              <a:r>
                <a:rPr lang="en-US" sz="1400" dirty="0" err="1">
                  <a:latin typeface="+mj-lt"/>
                  <a:ea typeface="+mj-ea"/>
                  <a:cs typeface="+mj-cs"/>
                </a:rPr>
                <a:t>Ikan</a:t>
              </a:r>
              <a:r>
                <a:rPr lang="en-US" sz="1400" dirty="0">
                  <a:latin typeface="+mj-lt"/>
                  <a:ea typeface="+mj-ea"/>
                  <a:cs typeface="+mj-cs"/>
                </a:rPr>
                <a:t> </a:t>
              </a:r>
              <a:r>
                <a:rPr lang="en-US" sz="1400" dirty="0" err="1">
                  <a:latin typeface="+mj-lt"/>
                  <a:ea typeface="+mj-ea"/>
                  <a:cs typeface="+mj-cs"/>
                </a:rPr>
                <a:t>dikapal</a:t>
              </a:r>
              <a:endParaRPr lang="en-US" sz="1400" dirty="0">
                <a:latin typeface="+mj-lt"/>
                <a:ea typeface="+mj-ea"/>
                <a:cs typeface="+mj-cs"/>
              </a:endParaRPr>
            </a:p>
            <a:p>
              <a:pPr marL="519113" indent="-342900" fontAlgn="auto">
                <a:spcAft>
                  <a:spcPts val="0"/>
                </a:spcAft>
                <a:defRPr/>
              </a:pPr>
              <a:r>
                <a:rPr lang="en-US" sz="1400" dirty="0" err="1">
                  <a:latin typeface="+mj-lt"/>
                  <a:ea typeface="+mj-ea"/>
                  <a:cs typeface="+mj-cs"/>
                </a:rPr>
                <a:t>Pemeriksaan</a:t>
              </a:r>
              <a:r>
                <a:rPr lang="en-US" sz="1400" dirty="0">
                  <a:latin typeface="+mj-lt"/>
                  <a:ea typeface="+mj-ea"/>
                  <a:cs typeface="+mj-cs"/>
                </a:rPr>
                <a:t> </a:t>
              </a:r>
              <a:r>
                <a:rPr lang="en-US" sz="1400" dirty="0" err="1">
                  <a:latin typeface="+mj-lt"/>
                  <a:ea typeface="+mj-ea"/>
                  <a:cs typeface="+mj-cs"/>
                </a:rPr>
                <a:t>melalui</a:t>
              </a:r>
              <a:r>
                <a:rPr lang="en-US" sz="1400" dirty="0">
                  <a:latin typeface="+mj-lt"/>
                  <a:ea typeface="+mj-ea"/>
                  <a:cs typeface="+mj-cs"/>
                </a:rPr>
                <a:t> : </a:t>
              </a:r>
            </a:p>
            <a:p>
              <a:pPr marL="519113" indent="-342900" fontAlgn="auto">
                <a:spcAft>
                  <a:spcPts val="0"/>
                </a:spcAft>
                <a:buFontTx/>
                <a:buAutoNum type="arabicPeriod"/>
                <a:defRPr/>
              </a:pPr>
              <a:r>
                <a:rPr lang="en-US" sz="1400" dirty="0" err="1">
                  <a:latin typeface="+mj-lt"/>
                  <a:ea typeface="+mj-ea"/>
                  <a:cs typeface="+mj-cs"/>
                </a:rPr>
                <a:t>Catatan</a:t>
              </a:r>
              <a:r>
                <a:rPr lang="en-US" sz="1400" dirty="0">
                  <a:latin typeface="+mj-lt"/>
                  <a:ea typeface="+mj-ea"/>
                  <a:cs typeface="+mj-cs"/>
                </a:rPr>
                <a:t> Logbook</a:t>
              </a:r>
            </a:p>
            <a:p>
              <a:pPr marL="519113" indent="-342900" fontAlgn="auto">
                <a:spcAft>
                  <a:spcPts val="0"/>
                </a:spcAft>
                <a:buFontTx/>
                <a:buAutoNum type="arabicPeriod"/>
                <a:defRPr/>
              </a:pPr>
              <a:r>
                <a:rPr lang="en-US" sz="1400" dirty="0">
                  <a:latin typeface="+mj-lt"/>
                  <a:ea typeface="+mj-ea"/>
                  <a:cs typeface="+mj-cs"/>
                </a:rPr>
                <a:t>Sampling </a:t>
              </a:r>
              <a:r>
                <a:rPr lang="en-US" sz="1400" dirty="0" err="1">
                  <a:latin typeface="+mj-lt"/>
                  <a:ea typeface="+mj-ea"/>
                  <a:cs typeface="+mj-cs"/>
                </a:rPr>
                <a:t>ikan</a:t>
              </a:r>
              <a:endParaRPr lang="en-US" sz="1400" dirty="0">
                <a:latin typeface="+mj-lt"/>
                <a:ea typeface="+mj-ea"/>
                <a:cs typeface="+mj-cs"/>
              </a:endParaRPr>
            </a:p>
            <a:p>
              <a:pPr marL="519113" indent="-342900" fontAlgn="auto">
                <a:spcAft>
                  <a:spcPts val="0"/>
                </a:spcAft>
                <a:buFontTx/>
                <a:buAutoNum type="arabicPeriod"/>
                <a:defRPr/>
              </a:pPr>
              <a:r>
                <a:rPr lang="en-US" sz="1400" dirty="0">
                  <a:latin typeface="+mj-lt"/>
                  <a:ea typeface="+mj-ea"/>
                  <a:cs typeface="+mj-cs"/>
                </a:rPr>
                <a:t>Observer</a:t>
              </a:r>
            </a:p>
          </p:txBody>
        </p:sp>
        <p:cxnSp>
          <p:nvCxnSpPr>
            <p:cNvPr id="12" name="Elbow Connector 11"/>
            <p:cNvCxnSpPr>
              <a:stCxn id="6" idx="2"/>
              <a:endCxn id="8" idx="2"/>
            </p:cNvCxnSpPr>
            <p:nvPr/>
          </p:nvCxnSpPr>
          <p:spPr>
            <a:xfrm rot="5400000" flipH="1" flipV="1">
              <a:off x="3039747" y="3927784"/>
              <a:ext cx="71438" cy="3074398"/>
            </a:xfrm>
            <a:prstGeom prst="bentConnector3">
              <a:avLst>
                <a:gd name="adj1" fmla="val -513940"/>
              </a:avLst>
            </a:prstGeom>
            <a:ln w="38100">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2127355" y="6000768"/>
              <a:ext cx="4999927" cy="714380"/>
            </a:xfrm>
            <a:prstGeom prst="rect">
              <a:avLst/>
            </a:prstGeom>
            <a:solidFill>
              <a:schemeClr val="accent2">
                <a:lumMod val="20000"/>
                <a:lumOff val="80000"/>
              </a:schemeClr>
            </a:solidFill>
            <a:ln>
              <a:solidFill>
                <a:schemeClr val="accent1"/>
              </a:solidFill>
            </a:ln>
          </p:spPr>
          <p:txBody>
            <a:bodyPr anchor="ctr"/>
            <a:lstStyle/>
            <a:p>
              <a:pPr algn="ctr">
                <a:defRPr/>
              </a:pPr>
              <a:r>
                <a:rPr lang="en-US" sz="1400" dirty="0">
                  <a:latin typeface="+mj-lt"/>
                  <a:ea typeface="+mj-ea"/>
                  <a:cs typeface="+mj-cs"/>
                </a:rPr>
                <a:t>ANALISA DAN EVALUASI </a:t>
              </a:r>
            </a:p>
            <a:p>
              <a:pPr algn="ctr">
                <a:defRPr/>
              </a:pPr>
              <a:r>
                <a:rPr lang="en-US" sz="1400" dirty="0">
                  <a:latin typeface="+mj-lt"/>
                  <a:ea typeface="+mj-ea"/>
                  <a:cs typeface="+mj-cs"/>
                </a:rPr>
                <a:t>(</a:t>
              </a:r>
              <a:r>
                <a:rPr lang="en-US" sz="1400" dirty="0" err="1">
                  <a:cs typeface="Arial" charset="0"/>
                </a:rPr>
                <a:t>Efisiensi</a:t>
              </a:r>
              <a:r>
                <a:rPr lang="en-US" sz="1400" dirty="0">
                  <a:cs typeface="Arial" charset="0"/>
                </a:rPr>
                <a:t> BBM, </a:t>
              </a:r>
              <a:r>
                <a:rPr lang="en-US" sz="1400" dirty="0" err="1">
                  <a:cs typeface="Arial" charset="0"/>
                </a:rPr>
                <a:t>Produktifitas</a:t>
              </a:r>
              <a:r>
                <a:rPr lang="en-US" sz="1400" dirty="0">
                  <a:cs typeface="Arial" charset="0"/>
                </a:rPr>
                <a:t> (CPUE), </a:t>
              </a:r>
              <a:r>
                <a:rPr lang="en-US" sz="1400" dirty="0" err="1">
                  <a:cs typeface="Arial" charset="0"/>
                </a:rPr>
                <a:t>Kapasitas</a:t>
              </a:r>
              <a:r>
                <a:rPr lang="en-US" sz="1400" dirty="0">
                  <a:cs typeface="Arial" charset="0"/>
                </a:rPr>
                <a:t> </a:t>
              </a:r>
              <a:r>
                <a:rPr lang="en-US" sz="1400" dirty="0" err="1">
                  <a:cs typeface="Arial" charset="0"/>
                </a:rPr>
                <a:t>Penangkapan</a:t>
              </a:r>
              <a:r>
                <a:rPr lang="en-US" sz="1400" dirty="0">
                  <a:cs typeface="Arial" charset="0"/>
                </a:rPr>
                <a:t>, </a:t>
              </a:r>
              <a:r>
                <a:rPr lang="en-US" sz="1400" dirty="0" err="1">
                  <a:cs typeface="Arial" charset="0"/>
                </a:rPr>
                <a:t>Musim</a:t>
              </a:r>
              <a:r>
                <a:rPr lang="en-US" sz="1400" dirty="0">
                  <a:cs typeface="Arial" charset="0"/>
                </a:rPr>
                <a:t>, </a:t>
              </a:r>
              <a:r>
                <a:rPr lang="en-US" sz="1400" dirty="0" err="1">
                  <a:cs typeface="Arial" charset="0"/>
                </a:rPr>
                <a:t>Penyebaran</a:t>
              </a:r>
              <a:r>
                <a:rPr lang="en-US" sz="1400" dirty="0">
                  <a:cs typeface="Arial" charset="0"/>
                </a:rPr>
                <a:t> </a:t>
              </a:r>
              <a:r>
                <a:rPr lang="en-US" sz="1400" dirty="0" err="1">
                  <a:cs typeface="Arial" charset="0"/>
                </a:rPr>
                <a:t>Ikan</a:t>
              </a:r>
              <a:r>
                <a:rPr lang="en-US" sz="1400" dirty="0">
                  <a:cs typeface="Arial" charset="0"/>
                </a:rPr>
                <a:t> &amp; Daerah  </a:t>
              </a:r>
              <a:r>
                <a:rPr lang="en-US" sz="1400" dirty="0" err="1">
                  <a:cs typeface="Arial" charset="0"/>
                </a:rPr>
                <a:t>Penangkapan</a:t>
              </a:r>
              <a:endParaRPr lang="en-US" sz="1400" dirty="0">
                <a:latin typeface="+mj-lt"/>
                <a:ea typeface="+mj-ea"/>
                <a:cs typeface="+mj-cs"/>
              </a:endParaRPr>
            </a:p>
          </p:txBody>
        </p:sp>
      </p:grpSp>
      <p:cxnSp>
        <p:nvCxnSpPr>
          <p:cNvPr id="28" name="Elbow Connector 27"/>
          <p:cNvCxnSpPr>
            <a:stCxn id="5" idx="0"/>
            <a:endCxn id="4" idx="2"/>
          </p:cNvCxnSpPr>
          <p:nvPr/>
        </p:nvCxnSpPr>
        <p:spPr>
          <a:xfrm rot="5400000" flipH="1" flipV="1">
            <a:off x="2860064" y="318722"/>
            <a:ext cx="428625" cy="3077308"/>
          </a:xfrm>
          <a:prstGeom prst="bentConnector3">
            <a:avLst>
              <a:gd name="adj1" fmla="val 30606"/>
            </a:avLst>
          </a:prstGeom>
          <a:ln w="38100">
            <a:tailEnd type="arrow" w="lg" len="lg"/>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7" idx="0"/>
            <a:endCxn id="4" idx="2"/>
          </p:cNvCxnSpPr>
          <p:nvPr/>
        </p:nvCxnSpPr>
        <p:spPr>
          <a:xfrm rot="5400000" flipH="1" flipV="1">
            <a:off x="4395788" y="1854445"/>
            <a:ext cx="428625" cy="5862"/>
          </a:xfrm>
          <a:prstGeom prst="bentConnector3">
            <a:avLst>
              <a:gd name="adj1" fmla="val 50000"/>
            </a:avLst>
          </a:prstGeom>
          <a:ln w="38100">
            <a:tailEnd type="arrow" w="lg" len="lg"/>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9" idx="0"/>
            <a:endCxn id="4" idx="2"/>
          </p:cNvCxnSpPr>
          <p:nvPr/>
        </p:nvCxnSpPr>
        <p:spPr>
          <a:xfrm rot="16200000" flipV="1">
            <a:off x="5950561" y="305534"/>
            <a:ext cx="428625" cy="3103685"/>
          </a:xfrm>
          <a:prstGeom prst="bentConnector3">
            <a:avLst>
              <a:gd name="adj1" fmla="val 30606"/>
            </a:avLst>
          </a:prstGeom>
          <a:ln w="38100">
            <a:tailEnd type="arrow" w="lg" len="lg"/>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6" idx="0"/>
            <a:endCxn id="5" idx="2"/>
          </p:cNvCxnSpPr>
          <p:nvPr/>
        </p:nvCxnSpPr>
        <p:spPr>
          <a:xfrm rot="16200000" flipV="1">
            <a:off x="1358595" y="2820317"/>
            <a:ext cx="357187" cy="2931"/>
          </a:xfrm>
          <a:prstGeom prst="bentConnector3">
            <a:avLst>
              <a:gd name="adj1" fmla="val 50000"/>
            </a:avLst>
          </a:prstGeom>
          <a:ln w="38100">
            <a:tailEnd type="arrow" w="lg" len="lg"/>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8" idx="0"/>
            <a:endCxn id="7" idx="2"/>
          </p:cNvCxnSpPr>
          <p:nvPr/>
        </p:nvCxnSpPr>
        <p:spPr>
          <a:xfrm rot="16200000" flipV="1">
            <a:off x="4395056" y="2783865"/>
            <a:ext cx="428625" cy="4397"/>
          </a:xfrm>
          <a:prstGeom prst="bentConnector3">
            <a:avLst>
              <a:gd name="adj1" fmla="val 50000"/>
            </a:avLst>
          </a:prstGeom>
          <a:ln w="38100">
            <a:tailEnd type="arrow" w="lg" len="lg"/>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10" idx="0"/>
            <a:endCxn id="9" idx="2"/>
          </p:cNvCxnSpPr>
          <p:nvPr/>
        </p:nvCxnSpPr>
        <p:spPr>
          <a:xfrm rot="5400000" flipH="1" flipV="1">
            <a:off x="7537390" y="2821050"/>
            <a:ext cx="357187" cy="1465"/>
          </a:xfrm>
          <a:prstGeom prst="bentConnector3">
            <a:avLst>
              <a:gd name="adj1" fmla="val 50000"/>
            </a:avLst>
          </a:prstGeom>
          <a:ln w="38100">
            <a:tailEnd type="arrow" w="lg" len="lg"/>
          </a:ln>
        </p:spPr>
        <p:style>
          <a:lnRef idx="1">
            <a:schemeClr val="accent1"/>
          </a:lnRef>
          <a:fillRef idx="0">
            <a:schemeClr val="accent1"/>
          </a:fillRef>
          <a:effectRef idx="0">
            <a:schemeClr val="accent1"/>
          </a:effectRef>
          <a:fontRef idx="minor">
            <a:schemeClr val="tx1"/>
          </a:fontRef>
        </p:style>
      </p:cxnSp>
      <p:cxnSp>
        <p:nvCxnSpPr>
          <p:cNvPr id="51" name="Elbow Connector 50"/>
          <p:cNvCxnSpPr>
            <a:stCxn id="4" idx="0"/>
            <a:endCxn id="2" idx="2"/>
          </p:cNvCxnSpPr>
          <p:nvPr/>
        </p:nvCxnSpPr>
        <p:spPr>
          <a:xfrm rot="16200000" flipV="1">
            <a:off x="4467225" y="854319"/>
            <a:ext cx="285750" cy="5862"/>
          </a:xfrm>
          <a:prstGeom prst="bentConnector3">
            <a:avLst>
              <a:gd name="adj1" fmla="val 50000"/>
            </a:avLst>
          </a:prstGeom>
          <a:ln w="38100">
            <a:tailEnd type="arrow"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43108" y="-24"/>
            <a:ext cx="6443313" cy="107157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algn="r">
              <a:defRPr/>
            </a:pPr>
            <a:r>
              <a:rPr lang="en-US" sz="24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Ketentuan</a:t>
            </a:r>
            <a:r>
              <a:rPr lang="en-US" sz="24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4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umum</a:t>
            </a:r>
            <a:endParaRPr lang="id-ID" sz="24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endParaRPr>
          </a:p>
        </p:txBody>
      </p:sp>
      <p:sp>
        <p:nvSpPr>
          <p:cNvPr id="5" name="Title 1"/>
          <p:cNvSpPr txBox="1">
            <a:spLocks/>
          </p:cNvSpPr>
          <p:nvPr/>
        </p:nvSpPr>
        <p:spPr>
          <a:xfrm>
            <a:off x="357158" y="2928934"/>
            <a:ext cx="2500330" cy="1428760"/>
          </a:xfrm>
          <a:prstGeom prst="rect">
            <a:avLst/>
          </a:prstGeom>
          <a:ln/>
        </p:spPr>
        <p:style>
          <a:lnRef idx="2">
            <a:schemeClr val="accent4"/>
          </a:lnRef>
          <a:fillRef idx="1">
            <a:schemeClr val="lt1"/>
          </a:fillRef>
          <a:effectRef idx="0">
            <a:schemeClr val="accent4"/>
          </a:effectRef>
          <a:fontRef idx="minor">
            <a:schemeClr val="dk1"/>
          </a:fontRef>
        </p:style>
        <p:txBody>
          <a:bodyPr anchor="ctr">
            <a:noAutofit/>
          </a:bodyPr>
          <a:lstStyle/>
          <a:p>
            <a:pPr algn="ctr">
              <a:defRPr/>
            </a:pPr>
            <a:r>
              <a:rPr lang="en-US" sz="2400" dirty="0" smtClean="0">
                <a:solidFill>
                  <a:schemeClr val="tx1"/>
                </a:solidFill>
                <a:latin typeface="Tekton Pro" pitchFamily="34" charset="0"/>
                <a:ea typeface="Tahoma" pitchFamily="34" charset="0"/>
                <a:cs typeface="Tahoma" pitchFamily="34" charset="0"/>
              </a:rPr>
              <a:t>KEGIATAN PENGAWAS PENANGKAPAN IKAN MELIPUTI</a:t>
            </a:r>
            <a:endParaRPr lang="id-ID" sz="2400" dirty="0" smtClean="0">
              <a:solidFill>
                <a:schemeClr val="tx1"/>
              </a:solidFill>
              <a:latin typeface="Tekton Pro" pitchFamily="34" charset="0"/>
              <a:ea typeface="Tahoma" pitchFamily="34" charset="0"/>
              <a:cs typeface="Tahoma" pitchFamily="34" charset="0"/>
            </a:endParaRPr>
          </a:p>
        </p:txBody>
      </p:sp>
      <p:cxnSp>
        <p:nvCxnSpPr>
          <p:cNvPr id="6" name="Straight Connector 5"/>
          <p:cNvCxnSpPr/>
          <p:nvPr/>
        </p:nvCxnSpPr>
        <p:spPr>
          <a:xfrm>
            <a:off x="571472" y="785794"/>
            <a:ext cx="8286808" cy="1588"/>
          </a:xfrm>
          <a:prstGeom prst="line">
            <a:avLst/>
          </a:prstGeom>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grpSp>
        <p:nvGrpSpPr>
          <p:cNvPr id="24" name="Group 23"/>
          <p:cNvGrpSpPr/>
          <p:nvPr/>
        </p:nvGrpSpPr>
        <p:grpSpPr>
          <a:xfrm>
            <a:off x="4000496" y="1357298"/>
            <a:ext cx="4214842" cy="5072098"/>
            <a:chOff x="1142976" y="1714488"/>
            <a:chExt cx="4214842" cy="5072098"/>
          </a:xfrm>
        </p:grpSpPr>
        <p:sp>
          <p:nvSpPr>
            <p:cNvPr id="7" name="Title 1"/>
            <p:cNvSpPr txBox="1">
              <a:spLocks/>
            </p:cNvSpPr>
            <p:nvPr/>
          </p:nvSpPr>
          <p:spPr>
            <a:xfrm>
              <a:off x="1142976" y="1714488"/>
              <a:ext cx="4214842" cy="571504"/>
            </a:xfrm>
            <a:prstGeom prst="rect">
              <a:avLst/>
            </a:prstGeom>
            <a:ln/>
          </p:spPr>
          <p:style>
            <a:lnRef idx="2">
              <a:schemeClr val="accent4"/>
            </a:lnRef>
            <a:fillRef idx="1">
              <a:schemeClr val="lt1"/>
            </a:fillRef>
            <a:effectRef idx="0">
              <a:schemeClr val="accent4"/>
            </a:effectRef>
            <a:fontRef idx="minor">
              <a:schemeClr val="dk1"/>
            </a:fontRef>
          </p:style>
          <p:txBody>
            <a:bodyPr anchor="ctr">
              <a:noAutofit/>
            </a:bodyPr>
            <a:lstStyle/>
            <a:p>
              <a:pPr>
                <a:defRPr/>
              </a:pPr>
              <a:r>
                <a:rPr lang="en-US" sz="1600" b="1" dirty="0" err="1"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Persiapan</a:t>
              </a:r>
              <a:r>
                <a:rPr lang="en-US" sz="1600" b="1"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1600" b="1" dirty="0" err="1"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pengawasan</a:t>
              </a:r>
              <a:r>
                <a:rPr lang="en-US" sz="1600" b="1"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1600" b="1" dirty="0" err="1"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kapal</a:t>
              </a:r>
              <a:r>
                <a:rPr lang="en-US" sz="1600" b="1"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1600" b="1" dirty="0" err="1"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perikanan</a:t>
              </a:r>
              <a:endParaRPr lang="id-ID" sz="1600" b="1"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10" name="Title 1"/>
            <p:cNvSpPr txBox="1">
              <a:spLocks/>
            </p:cNvSpPr>
            <p:nvPr/>
          </p:nvSpPr>
          <p:spPr>
            <a:xfrm>
              <a:off x="1142976" y="2357430"/>
              <a:ext cx="4214842" cy="571504"/>
            </a:xfrm>
            <a:prstGeom prst="rect">
              <a:avLst/>
            </a:prstGeom>
            <a:ln/>
          </p:spPr>
          <p:style>
            <a:lnRef idx="2">
              <a:schemeClr val="accent4"/>
            </a:lnRef>
            <a:fillRef idx="1">
              <a:schemeClr val="lt1"/>
            </a:fillRef>
            <a:effectRef idx="0">
              <a:schemeClr val="accent4"/>
            </a:effectRef>
            <a:fontRef idx="minor">
              <a:schemeClr val="dk1"/>
            </a:fontRef>
          </p:style>
          <p:txBody>
            <a:bodyPr anchor="ctr">
              <a:noAutofit/>
            </a:bodyPr>
            <a:lstStyle/>
            <a:p>
              <a:pPr>
                <a:defRPr/>
              </a:pPr>
              <a:r>
                <a:rPr lang="en-US" sz="1600" dirty="0" err="1" smtClean="0">
                  <a:solidFill>
                    <a:schemeClr val="tx1"/>
                  </a:solidFill>
                  <a:latin typeface="Tahoma" pitchFamily="34" charset="0"/>
                  <a:ea typeface="Tahoma" pitchFamily="34" charset="0"/>
                  <a:cs typeface="Tahoma" pitchFamily="34" charset="0"/>
                </a:rPr>
                <a:t>Pengawasan</a:t>
              </a:r>
              <a:r>
                <a:rPr lang="en-US" sz="1600" dirty="0" smtClean="0">
                  <a:solidFill>
                    <a:schemeClr val="tx1"/>
                  </a:solidFill>
                  <a:latin typeface="Tahoma" pitchFamily="34" charset="0"/>
                  <a:ea typeface="Tahoma" pitchFamily="34" charset="0"/>
                  <a:cs typeface="Tahoma" pitchFamily="34" charset="0"/>
                </a:rPr>
                <a:t> </a:t>
              </a:r>
              <a:r>
                <a:rPr lang="en-US" sz="1600" dirty="0" err="1" smtClean="0">
                  <a:solidFill>
                    <a:schemeClr val="tx1"/>
                  </a:solidFill>
                  <a:latin typeface="Tahoma" pitchFamily="34" charset="0"/>
                  <a:ea typeface="Tahoma" pitchFamily="34" charset="0"/>
                  <a:cs typeface="Tahoma" pitchFamily="34" charset="0"/>
                </a:rPr>
                <a:t>pemanfaatan</a:t>
              </a:r>
              <a:r>
                <a:rPr lang="en-US" sz="1600" dirty="0" smtClean="0">
                  <a:solidFill>
                    <a:schemeClr val="tx1"/>
                  </a:solidFill>
                  <a:latin typeface="Tahoma" pitchFamily="34" charset="0"/>
                  <a:ea typeface="Tahoma" pitchFamily="34" charset="0"/>
                  <a:cs typeface="Tahoma" pitchFamily="34" charset="0"/>
                </a:rPr>
                <a:t> </a:t>
              </a:r>
              <a:r>
                <a:rPr lang="en-US" sz="1600" dirty="0" err="1" smtClean="0">
                  <a:solidFill>
                    <a:schemeClr val="tx1"/>
                  </a:solidFill>
                  <a:latin typeface="Tahoma" pitchFamily="34" charset="0"/>
                  <a:ea typeface="Tahoma" pitchFamily="34" charset="0"/>
                  <a:cs typeface="Tahoma" pitchFamily="34" charset="0"/>
                </a:rPr>
                <a:t>fasilitas</a:t>
              </a:r>
              <a:r>
                <a:rPr lang="en-US" sz="1600" dirty="0" smtClean="0">
                  <a:solidFill>
                    <a:schemeClr val="tx1"/>
                  </a:solidFill>
                  <a:latin typeface="Tahoma" pitchFamily="34" charset="0"/>
                  <a:ea typeface="Tahoma" pitchFamily="34" charset="0"/>
                  <a:cs typeface="Tahoma" pitchFamily="34" charset="0"/>
                </a:rPr>
                <a:t> </a:t>
              </a:r>
              <a:r>
                <a:rPr lang="en-US" sz="1600" dirty="0" err="1" smtClean="0">
                  <a:solidFill>
                    <a:schemeClr val="tx1"/>
                  </a:solidFill>
                  <a:latin typeface="Tahoma" pitchFamily="34" charset="0"/>
                  <a:ea typeface="Tahoma" pitchFamily="34" charset="0"/>
                  <a:cs typeface="Tahoma" pitchFamily="34" charset="0"/>
                </a:rPr>
                <a:t>pelabuhan</a:t>
              </a:r>
              <a:r>
                <a:rPr lang="en-US" sz="1600" dirty="0" smtClean="0">
                  <a:solidFill>
                    <a:schemeClr val="tx1"/>
                  </a:solidFill>
                  <a:latin typeface="Tahoma" pitchFamily="34" charset="0"/>
                  <a:ea typeface="Tahoma" pitchFamily="34" charset="0"/>
                  <a:cs typeface="Tahoma" pitchFamily="34" charset="0"/>
                </a:rPr>
                <a:t> </a:t>
              </a:r>
              <a:r>
                <a:rPr lang="en-US" sz="1600" dirty="0" err="1" smtClean="0">
                  <a:solidFill>
                    <a:schemeClr val="tx1"/>
                  </a:solidFill>
                  <a:latin typeface="Tahoma" pitchFamily="34" charset="0"/>
                  <a:ea typeface="Tahoma" pitchFamily="34" charset="0"/>
                  <a:cs typeface="Tahoma" pitchFamily="34" charset="0"/>
                </a:rPr>
                <a:t>perikanan</a:t>
              </a:r>
              <a:endParaRPr lang="id-ID" sz="1600" dirty="0" smtClean="0">
                <a:solidFill>
                  <a:schemeClr val="tx1"/>
                </a:solidFill>
                <a:latin typeface="Tahoma" pitchFamily="34" charset="0"/>
                <a:ea typeface="Tahoma" pitchFamily="34" charset="0"/>
                <a:cs typeface="Tahoma" pitchFamily="34" charset="0"/>
              </a:endParaRPr>
            </a:p>
          </p:txBody>
        </p:sp>
        <p:sp>
          <p:nvSpPr>
            <p:cNvPr id="11" name="Title 1"/>
            <p:cNvSpPr txBox="1">
              <a:spLocks/>
            </p:cNvSpPr>
            <p:nvPr/>
          </p:nvSpPr>
          <p:spPr>
            <a:xfrm>
              <a:off x="1142976" y="3000372"/>
              <a:ext cx="4214842" cy="571504"/>
            </a:xfrm>
            <a:prstGeom prst="rect">
              <a:avLst/>
            </a:prstGeom>
            <a:ln/>
          </p:spPr>
          <p:style>
            <a:lnRef idx="2">
              <a:schemeClr val="accent4"/>
            </a:lnRef>
            <a:fillRef idx="1">
              <a:schemeClr val="lt1"/>
            </a:fillRef>
            <a:effectRef idx="0">
              <a:schemeClr val="accent4"/>
            </a:effectRef>
            <a:fontRef idx="minor">
              <a:schemeClr val="dk1"/>
            </a:fontRef>
          </p:style>
          <p:txBody>
            <a:bodyPr anchor="ctr">
              <a:noAutofit/>
            </a:bodyPr>
            <a:lstStyle/>
            <a:p>
              <a:pPr>
                <a:defRPr/>
              </a:pPr>
              <a:r>
                <a:rPr lang="en-US" sz="1600" dirty="0" smtClean="0">
                  <a:solidFill>
                    <a:schemeClr val="tx1"/>
                  </a:solidFill>
                  <a:latin typeface="Tahoma" pitchFamily="34" charset="0"/>
                  <a:ea typeface="Tahoma" pitchFamily="34" charset="0"/>
                  <a:cs typeface="Tahoma" pitchFamily="34" charset="0"/>
                </a:rPr>
                <a:t>Observer</a:t>
              </a:r>
              <a:endParaRPr lang="id-ID" sz="1600" dirty="0" smtClean="0">
                <a:solidFill>
                  <a:schemeClr val="tx1"/>
                </a:solidFill>
                <a:latin typeface="Tahoma" pitchFamily="34" charset="0"/>
                <a:ea typeface="Tahoma" pitchFamily="34" charset="0"/>
                <a:cs typeface="Tahoma" pitchFamily="34" charset="0"/>
              </a:endParaRPr>
            </a:p>
          </p:txBody>
        </p:sp>
        <p:sp>
          <p:nvSpPr>
            <p:cNvPr id="12" name="Title 1"/>
            <p:cNvSpPr txBox="1">
              <a:spLocks/>
            </p:cNvSpPr>
            <p:nvPr/>
          </p:nvSpPr>
          <p:spPr>
            <a:xfrm>
              <a:off x="1142976" y="3643314"/>
              <a:ext cx="4214842" cy="571504"/>
            </a:xfrm>
            <a:prstGeom prst="rect">
              <a:avLst/>
            </a:prstGeom>
            <a:ln/>
          </p:spPr>
          <p:style>
            <a:lnRef idx="2">
              <a:schemeClr val="accent4"/>
            </a:lnRef>
            <a:fillRef idx="1">
              <a:schemeClr val="lt1"/>
            </a:fillRef>
            <a:effectRef idx="0">
              <a:schemeClr val="accent4"/>
            </a:effectRef>
            <a:fontRef idx="minor">
              <a:schemeClr val="dk1"/>
            </a:fontRef>
          </p:style>
          <p:txBody>
            <a:bodyPr anchor="ctr">
              <a:noAutofit/>
            </a:bodyPr>
            <a:lstStyle/>
            <a:p>
              <a:pPr>
                <a:defRPr/>
              </a:pPr>
              <a:r>
                <a:rPr lang="en-US" sz="1600" b="1" dirty="0" err="1"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Melaksanakan</a:t>
              </a:r>
              <a:r>
                <a:rPr lang="en-US" sz="1600" b="1"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1600" b="1" dirty="0" err="1"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fungsi</a:t>
              </a:r>
              <a:r>
                <a:rPr lang="en-US" sz="1600" b="1"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1600" b="1" dirty="0" err="1"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kesyahbandaran</a:t>
              </a:r>
              <a:endParaRPr lang="id-ID" sz="1600" b="1"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13" name="Title 1"/>
            <p:cNvSpPr txBox="1">
              <a:spLocks/>
            </p:cNvSpPr>
            <p:nvPr/>
          </p:nvSpPr>
          <p:spPr>
            <a:xfrm>
              <a:off x="1142976" y="4286256"/>
              <a:ext cx="4214842" cy="571504"/>
            </a:xfrm>
            <a:prstGeom prst="rect">
              <a:avLst/>
            </a:prstGeom>
            <a:ln/>
          </p:spPr>
          <p:style>
            <a:lnRef idx="2">
              <a:schemeClr val="accent4"/>
            </a:lnRef>
            <a:fillRef idx="1">
              <a:schemeClr val="lt1"/>
            </a:fillRef>
            <a:effectRef idx="0">
              <a:schemeClr val="accent4"/>
            </a:effectRef>
            <a:fontRef idx="minor">
              <a:schemeClr val="dk1"/>
            </a:fontRef>
          </p:style>
          <p:txBody>
            <a:bodyPr anchor="ctr">
              <a:noAutofit/>
            </a:bodyPr>
            <a:lstStyle/>
            <a:p>
              <a:pPr>
                <a:defRPr/>
              </a:pPr>
              <a:r>
                <a:rPr lang="en-US" sz="1600" b="1" dirty="0" err="1"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Persiapan</a:t>
              </a:r>
              <a:r>
                <a:rPr lang="en-US" sz="1600" b="1"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1600" b="1" dirty="0" err="1"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pengawasan</a:t>
              </a:r>
              <a:r>
                <a:rPr lang="en-US" sz="1600" b="1"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1600" b="1" dirty="0" err="1"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kapal</a:t>
              </a:r>
              <a:r>
                <a:rPr lang="en-US" sz="1600" b="1"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1600" b="1" dirty="0" err="1"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perikanan</a:t>
              </a:r>
              <a:r>
                <a:rPr lang="en-US" sz="1600" b="1"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1600" b="1" dirty="0" err="1"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di</a:t>
              </a:r>
              <a:r>
                <a:rPr lang="en-US" sz="1600" b="1"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1600" b="1" dirty="0" err="1"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pelabuhan</a:t>
              </a:r>
              <a:r>
                <a:rPr lang="en-US" sz="1600" b="1"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1600" b="1" dirty="0" err="1"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perikanan</a:t>
              </a:r>
              <a:endParaRPr lang="id-ID" sz="1600" b="1"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14" name="Title 1"/>
            <p:cNvSpPr txBox="1">
              <a:spLocks/>
            </p:cNvSpPr>
            <p:nvPr/>
          </p:nvSpPr>
          <p:spPr>
            <a:xfrm>
              <a:off x="1142976" y="4929198"/>
              <a:ext cx="4214842" cy="571504"/>
            </a:xfrm>
            <a:prstGeom prst="rect">
              <a:avLst/>
            </a:prstGeom>
            <a:ln/>
          </p:spPr>
          <p:style>
            <a:lnRef idx="2">
              <a:schemeClr val="accent4"/>
            </a:lnRef>
            <a:fillRef idx="1">
              <a:schemeClr val="lt1"/>
            </a:fillRef>
            <a:effectRef idx="0">
              <a:schemeClr val="accent4"/>
            </a:effectRef>
            <a:fontRef idx="minor">
              <a:schemeClr val="dk1"/>
            </a:fontRef>
          </p:style>
          <p:txBody>
            <a:bodyPr anchor="ctr">
              <a:noAutofit/>
            </a:bodyPr>
            <a:lstStyle/>
            <a:p>
              <a:pPr>
                <a:defRPr/>
              </a:pPr>
              <a:r>
                <a:rPr lang="en-US" sz="1600" dirty="0" err="1" smtClean="0">
                  <a:solidFill>
                    <a:schemeClr val="tx1"/>
                  </a:solidFill>
                  <a:latin typeface="Tahoma" pitchFamily="34" charset="0"/>
                  <a:ea typeface="Tahoma" pitchFamily="34" charset="0"/>
                  <a:cs typeface="Tahoma" pitchFamily="34" charset="0"/>
                </a:rPr>
                <a:t>Analisa</a:t>
              </a:r>
              <a:endParaRPr lang="id-ID" sz="1600" dirty="0" smtClean="0">
                <a:solidFill>
                  <a:schemeClr val="tx1"/>
                </a:solidFill>
                <a:latin typeface="Tahoma" pitchFamily="34" charset="0"/>
                <a:ea typeface="Tahoma" pitchFamily="34" charset="0"/>
                <a:cs typeface="Tahoma" pitchFamily="34" charset="0"/>
              </a:endParaRPr>
            </a:p>
          </p:txBody>
        </p:sp>
        <p:sp>
          <p:nvSpPr>
            <p:cNvPr id="22" name="Title 1"/>
            <p:cNvSpPr txBox="1">
              <a:spLocks/>
            </p:cNvSpPr>
            <p:nvPr/>
          </p:nvSpPr>
          <p:spPr>
            <a:xfrm>
              <a:off x="1142976" y="5572140"/>
              <a:ext cx="4214842" cy="571504"/>
            </a:xfrm>
            <a:prstGeom prst="rect">
              <a:avLst/>
            </a:prstGeom>
            <a:ln/>
          </p:spPr>
          <p:style>
            <a:lnRef idx="2">
              <a:schemeClr val="accent4"/>
            </a:lnRef>
            <a:fillRef idx="1">
              <a:schemeClr val="lt1"/>
            </a:fillRef>
            <a:effectRef idx="0">
              <a:schemeClr val="accent4"/>
            </a:effectRef>
            <a:fontRef idx="minor">
              <a:schemeClr val="dk1"/>
            </a:fontRef>
          </p:style>
          <p:txBody>
            <a:bodyPr anchor="ctr">
              <a:noAutofit/>
            </a:bodyPr>
            <a:lstStyle/>
            <a:p>
              <a:pPr>
                <a:defRPr/>
              </a:pPr>
              <a:r>
                <a:rPr lang="en-US" sz="1600" dirty="0" err="1" smtClean="0">
                  <a:solidFill>
                    <a:schemeClr val="tx1"/>
                  </a:solidFill>
                  <a:latin typeface="Tahoma" pitchFamily="34" charset="0"/>
                  <a:ea typeface="Tahoma" pitchFamily="34" charset="0"/>
                  <a:cs typeface="Tahoma" pitchFamily="34" charset="0"/>
                </a:rPr>
                <a:t>Evaluasi</a:t>
              </a:r>
              <a:r>
                <a:rPr lang="en-US" sz="1600" dirty="0" smtClean="0">
                  <a:solidFill>
                    <a:schemeClr val="tx1"/>
                  </a:solidFill>
                  <a:latin typeface="Tahoma" pitchFamily="34" charset="0"/>
                  <a:ea typeface="Tahoma" pitchFamily="34" charset="0"/>
                  <a:cs typeface="Tahoma" pitchFamily="34" charset="0"/>
                </a:rPr>
                <a:t> </a:t>
              </a:r>
              <a:endParaRPr lang="id-ID" sz="1600" dirty="0" smtClean="0">
                <a:solidFill>
                  <a:schemeClr val="tx1"/>
                </a:solidFill>
                <a:latin typeface="Tahoma" pitchFamily="34" charset="0"/>
                <a:ea typeface="Tahoma" pitchFamily="34" charset="0"/>
                <a:cs typeface="Tahoma" pitchFamily="34" charset="0"/>
              </a:endParaRPr>
            </a:p>
          </p:txBody>
        </p:sp>
        <p:sp>
          <p:nvSpPr>
            <p:cNvPr id="23" name="Title 1"/>
            <p:cNvSpPr txBox="1">
              <a:spLocks/>
            </p:cNvSpPr>
            <p:nvPr/>
          </p:nvSpPr>
          <p:spPr>
            <a:xfrm>
              <a:off x="1142976" y="6215082"/>
              <a:ext cx="4214842" cy="571504"/>
            </a:xfrm>
            <a:prstGeom prst="rect">
              <a:avLst/>
            </a:prstGeom>
            <a:ln/>
          </p:spPr>
          <p:style>
            <a:lnRef idx="2">
              <a:schemeClr val="accent4"/>
            </a:lnRef>
            <a:fillRef idx="1">
              <a:schemeClr val="lt1"/>
            </a:fillRef>
            <a:effectRef idx="0">
              <a:schemeClr val="accent4"/>
            </a:effectRef>
            <a:fontRef idx="minor">
              <a:schemeClr val="dk1"/>
            </a:fontRef>
          </p:style>
          <p:txBody>
            <a:bodyPr anchor="ctr">
              <a:noAutofit/>
            </a:bodyPr>
            <a:lstStyle/>
            <a:p>
              <a:pPr>
                <a:defRPr/>
              </a:pPr>
              <a:r>
                <a:rPr lang="en-US" sz="1600" dirty="0" err="1" smtClean="0">
                  <a:solidFill>
                    <a:schemeClr val="tx1"/>
                  </a:solidFill>
                  <a:latin typeface="Tahoma" pitchFamily="34" charset="0"/>
                  <a:ea typeface="Tahoma" pitchFamily="34" charset="0"/>
                  <a:cs typeface="Tahoma" pitchFamily="34" charset="0"/>
                </a:rPr>
                <a:t>Rekomendasi</a:t>
              </a:r>
              <a:endParaRPr lang="id-ID" sz="1600" dirty="0" smtClean="0">
                <a:solidFill>
                  <a:schemeClr val="tx1"/>
                </a:solidFill>
                <a:latin typeface="Tahoma" pitchFamily="34" charset="0"/>
                <a:ea typeface="Tahoma" pitchFamily="34" charset="0"/>
                <a:cs typeface="Tahoma" pitchFamily="34" charset="0"/>
              </a:endParaRPr>
            </a:p>
          </p:txBody>
        </p:sp>
      </p:grpSp>
      <p:cxnSp>
        <p:nvCxnSpPr>
          <p:cNvPr id="26" name="Straight Connector 25"/>
          <p:cNvCxnSpPr/>
          <p:nvPr/>
        </p:nvCxnSpPr>
        <p:spPr>
          <a:xfrm rot="5400000">
            <a:off x="1250133" y="3893347"/>
            <a:ext cx="5072098" cy="1588"/>
          </a:xfrm>
          <a:prstGeom prst="line">
            <a:avLst/>
          </a:prstGeom>
          <a:effectLst>
            <a:glow rad="63500">
              <a:schemeClr val="accent3">
                <a:satMod val="175000"/>
                <a:alpha val="40000"/>
              </a:schemeClr>
            </a:glow>
          </a:effectLst>
        </p:spPr>
        <p:style>
          <a:lnRef idx="1">
            <a:schemeClr val="accent2"/>
          </a:lnRef>
          <a:fillRef idx="0">
            <a:schemeClr val="accent2"/>
          </a:fillRef>
          <a:effectRef idx="0">
            <a:schemeClr val="accent2"/>
          </a:effectRef>
          <a:fontRef idx="minor">
            <a:schemeClr val="tx1"/>
          </a:fontRef>
        </p:style>
      </p:cxnSp>
      <p:sp>
        <p:nvSpPr>
          <p:cNvPr id="28" name="Right Arrow 27"/>
          <p:cNvSpPr/>
          <p:nvPr/>
        </p:nvSpPr>
        <p:spPr>
          <a:xfrm>
            <a:off x="3000364" y="3286124"/>
            <a:ext cx="571504" cy="857256"/>
          </a:xfrm>
          <a:prstGeom prst="rightArrow">
            <a:avLst/>
          </a:prstGeom>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00587" y="4286256"/>
            <a:ext cx="6443313" cy="107157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a:defRPr/>
            </a:pPr>
            <a:r>
              <a:rPr lang="en-US" sz="32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RUMPUN JABATAN, KEDUDUKAN DAN TUGAS POKOK</a:t>
            </a:r>
            <a:endParaRPr lang="id-ID" sz="3200" b="1" dirty="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endParaRPr>
          </a:p>
        </p:txBody>
      </p:sp>
      <p:cxnSp>
        <p:nvCxnSpPr>
          <p:cNvPr id="3" name="Straight Connector 2"/>
          <p:cNvCxnSpPr/>
          <p:nvPr/>
        </p:nvCxnSpPr>
        <p:spPr>
          <a:xfrm>
            <a:off x="1357242" y="6000768"/>
            <a:ext cx="6715172" cy="1588"/>
          </a:xfrm>
          <a:prstGeom prst="line">
            <a:avLst/>
          </a:prstGeom>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7" name="Rectangle 6"/>
          <p:cNvSpPr/>
          <p:nvPr/>
        </p:nvSpPr>
        <p:spPr>
          <a:xfrm>
            <a:off x="428644" y="5572140"/>
            <a:ext cx="6858000" cy="338554"/>
          </a:xfrm>
          <a:prstGeom prst="rect">
            <a:avLst/>
          </a:prstGeom>
        </p:spPr>
        <p:txBody>
          <a:bodyPr wrap="square">
            <a:spAutoFit/>
          </a:bodyPr>
          <a:lstStyle/>
          <a:p>
            <a:pPr algn="ctr">
              <a:defRPr/>
            </a:pPr>
            <a:r>
              <a:rPr lang="en-US" sz="1600" b="1" dirty="0" smtClean="0">
                <a:effectLst>
                  <a:outerShdw blurRad="38100" dist="38100" dir="2700000" algn="tl">
                    <a:srgbClr val="000000">
                      <a:alpha val="43137"/>
                    </a:srgbClr>
                  </a:outerShdw>
                </a:effectLst>
                <a:latin typeface="ConcursoItalian BTN Wide" pitchFamily="34" charset="0"/>
              </a:rPr>
              <a:t>PERMEN PAN DAN RB </a:t>
            </a:r>
            <a:r>
              <a:rPr lang="en-US" sz="1600" b="1" dirty="0" err="1" smtClean="0">
                <a:effectLst>
                  <a:outerShdw blurRad="38100" dist="38100" dir="2700000" algn="tl">
                    <a:srgbClr val="000000">
                      <a:alpha val="43137"/>
                    </a:srgbClr>
                  </a:outerShdw>
                </a:effectLst>
                <a:latin typeface="ConcursoItalian BTN Wide" pitchFamily="34" charset="0"/>
              </a:rPr>
              <a:t>Nomor</a:t>
            </a:r>
            <a:r>
              <a:rPr lang="en-US" sz="1600" b="1" dirty="0" smtClean="0">
                <a:effectLst>
                  <a:outerShdw blurRad="38100" dist="38100" dir="2700000" algn="tl">
                    <a:srgbClr val="000000">
                      <a:alpha val="43137"/>
                    </a:srgbClr>
                  </a:outerShdw>
                </a:effectLst>
                <a:latin typeface="ConcursoItalian BTN Wide" pitchFamily="34" charset="0"/>
              </a:rPr>
              <a:t> 1 </a:t>
            </a:r>
            <a:r>
              <a:rPr lang="en-US" sz="1600" b="1" dirty="0" err="1" smtClean="0">
                <a:effectLst>
                  <a:outerShdw blurRad="38100" dist="38100" dir="2700000" algn="tl">
                    <a:srgbClr val="000000">
                      <a:alpha val="43137"/>
                    </a:srgbClr>
                  </a:outerShdw>
                </a:effectLst>
                <a:latin typeface="ConcursoItalian BTN Wide" pitchFamily="34" charset="0"/>
              </a:rPr>
              <a:t>Tahun</a:t>
            </a:r>
            <a:r>
              <a:rPr lang="en-US" sz="1600" b="1" dirty="0" smtClean="0">
                <a:effectLst>
                  <a:outerShdw blurRad="38100" dist="38100" dir="2700000" algn="tl">
                    <a:srgbClr val="000000">
                      <a:alpha val="43137"/>
                    </a:srgbClr>
                  </a:outerShdw>
                </a:effectLst>
                <a:latin typeface="ConcursoItalian BTN Wide" pitchFamily="34" charset="0"/>
              </a:rPr>
              <a:t> 2011</a:t>
            </a:r>
          </a:p>
        </p:txBody>
      </p:sp>
      <p:sp>
        <p:nvSpPr>
          <p:cNvPr id="5" name="TextBox 4"/>
          <p:cNvSpPr txBox="1"/>
          <p:nvPr/>
        </p:nvSpPr>
        <p:spPr>
          <a:xfrm>
            <a:off x="285720" y="3782518"/>
            <a:ext cx="1785950" cy="1862048"/>
          </a:xfrm>
          <a:prstGeom prst="rect">
            <a:avLst/>
          </a:prstGeom>
          <a:noFill/>
        </p:spPr>
        <p:txBody>
          <a:bodyPr wrap="square" rtlCol="0">
            <a:spAutoFit/>
          </a:bodyPr>
          <a:lstStyle/>
          <a:p>
            <a:r>
              <a:rPr lang="id-ID" sz="11500" b="1" dirty="0" smtClean="0">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3</a:t>
            </a:r>
            <a:r>
              <a:rPr lang="en-US" sz="11500" b="1" dirty="0" smtClean="0">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472" y="1214984"/>
            <a:ext cx="1785950" cy="132343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000" dirty="0" smtClean="0">
                <a:latin typeface="Tahoma" pitchFamily="34" charset="0"/>
                <a:ea typeface="Tahoma" pitchFamily="34" charset="0"/>
                <a:cs typeface="Tahoma" pitchFamily="34" charset="0"/>
              </a:rPr>
              <a:t>JABATAN FUNGSIONAL PENGAWAS PERIKANAN </a:t>
            </a:r>
            <a:endParaRPr lang="en-US" sz="2000" dirty="0">
              <a:latin typeface="Tahoma" pitchFamily="34" charset="0"/>
              <a:ea typeface="Tahoma" pitchFamily="34" charset="0"/>
              <a:cs typeface="Tahoma" pitchFamily="34" charset="0"/>
            </a:endParaRPr>
          </a:p>
        </p:txBody>
      </p:sp>
      <p:sp>
        <p:nvSpPr>
          <p:cNvPr id="5" name="TextBox 4"/>
          <p:cNvSpPr txBox="1"/>
          <p:nvPr/>
        </p:nvSpPr>
        <p:spPr>
          <a:xfrm>
            <a:off x="3143240" y="1248305"/>
            <a:ext cx="1785950" cy="132343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0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TERMASUK RUMPUN ILMU HAYAT</a:t>
            </a:r>
            <a:endParaRPr lang="en-US" sz="20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6" name="TextBox 5"/>
          <p:cNvSpPr txBox="1"/>
          <p:nvPr/>
        </p:nvSpPr>
        <p:spPr>
          <a:xfrm>
            <a:off x="5143504" y="1214984"/>
            <a:ext cx="3714776" cy="107721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d-ID" sz="1600" dirty="0" smtClean="0">
                <a:latin typeface="Tahoma" pitchFamily="34" charset="0"/>
                <a:ea typeface="Tahoma" pitchFamily="34" charset="0"/>
                <a:cs typeface="Tahoma" pitchFamily="34" charset="0"/>
              </a:rPr>
              <a:t>Keputusan Presiden Republik Indonesia</a:t>
            </a:r>
            <a:endParaRPr lang="en-US" sz="1600" dirty="0" smtClean="0">
              <a:latin typeface="Tahoma" pitchFamily="34" charset="0"/>
              <a:ea typeface="Tahoma" pitchFamily="34" charset="0"/>
              <a:cs typeface="Tahoma" pitchFamily="34" charset="0"/>
            </a:endParaRPr>
          </a:p>
          <a:p>
            <a:pPr algn="ctr"/>
            <a:r>
              <a:rPr lang="id-ID" sz="1600" dirty="0" smtClean="0">
                <a:latin typeface="Tahoma" pitchFamily="34" charset="0"/>
                <a:ea typeface="Tahoma" pitchFamily="34" charset="0"/>
                <a:cs typeface="Tahoma" pitchFamily="34" charset="0"/>
              </a:rPr>
              <a:t>Nomor 87 tahun 1999</a:t>
            </a:r>
            <a:r>
              <a:rPr lang="en-US" sz="1600" dirty="0" smtClean="0">
                <a:latin typeface="Tahoma" pitchFamily="34" charset="0"/>
                <a:ea typeface="Tahoma" pitchFamily="34" charset="0"/>
                <a:cs typeface="Tahoma" pitchFamily="34" charset="0"/>
              </a:rPr>
              <a:t> </a:t>
            </a:r>
            <a:r>
              <a:rPr lang="en-US" sz="1600" b="1" i="1" dirty="0" err="1" smtClean="0">
                <a:latin typeface="Tahoma" pitchFamily="34" charset="0"/>
                <a:ea typeface="Tahoma" pitchFamily="34" charset="0"/>
                <a:cs typeface="Tahoma" pitchFamily="34" charset="0"/>
              </a:rPr>
              <a:t>tentang</a:t>
            </a:r>
            <a:r>
              <a:rPr lang="en-US" sz="1600" b="1" i="1" dirty="0" smtClean="0">
                <a:latin typeface="Tahoma" pitchFamily="34" charset="0"/>
                <a:ea typeface="Tahoma" pitchFamily="34" charset="0"/>
                <a:cs typeface="Tahoma" pitchFamily="34" charset="0"/>
              </a:rPr>
              <a:t> </a:t>
            </a:r>
            <a:r>
              <a:rPr lang="en-US" sz="1600" b="1" i="1" dirty="0" err="1" smtClean="0">
                <a:latin typeface="Tahoma" pitchFamily="34" charset="0"/>
                <a:ea typeface="Tahoma" pitchFamily="34" charset="0"/>
                <a:cs typeface="Tahoma" pitchFamily="34" charset="0"/>
              </a:rPr>
              <a:t>rumpun</a:t>
            </a:r>
            <a:r>
              <a:rPr lang="en-US" sz="1600" b="1" i="1" dirty="0" smtClean="0">
                <a:latin typeface="Tahoma" pitchFamily="34" charset="0"/>
                <a:ea typeface="Tahoma" pitchFamily="34" charset="0"/>
                <a:cs typeface="Tahoma" pitchFamily="34" charset="0"/>
              </a:rPr>
              <a:t> </a:t>
            </a:r>
            <a:r>
              <a:rPr lang="en-US" sz="1600" b="1" i="1" dirty="0" err="1" smtClean="0">
                <a:latin typeface="Tahoma" pitchFamily="34" charset="0"/>
                <a:ea typeface="Tahoma" pitchFamily="34" charset="0"/>
                <a:cs typeface="Tahoma" pitchFamily="34" charset="0"/>
              </a:rPr>
              <a:t>jabatan</a:t>
            </a:r>
            <a:r>
              <a:rPr lang="en-US" sz="1600" b="1" i="1" dirty="0" smtClean="0">
                <a:latin typeface="Tahoma" pitchFamily="34" charset="0"/>
                <a:ea typeface="Tahoma" pitchFamily="34" charset="0"/>
                <a:cs typeface="Tahoma" pitchFamily="34" charset="0"/>
              </a:rPr>
              <a:t> </a:t>
            </a:r>
            <a:r>
              <a:rPr lang="en-US" sz="1600" b="1" i="1" dirty="0" err="1" smtClean="0">
                <a:latin typeface="Tahoma" pitchFamily="34" charset="0"/>
                <a:ea typeface="Tahoma" pitchFamily="34" charset="0"/>
                <a:cs typeface="Tahoma" pitchFamily="34" charset="0"/>
              </a:rPr>
              <a:t>dan</a:t>
            </a:r>
            <a:r>
              <a:rPr lang="en-US" sz="1600" b="1" i="1" dirty="0" smtClean="0">
                <a:latin typeface="Tahoma" pitchFamily="34" charset="0"/>
                <a:ea typeface="Tahoma" pitchFamily="34" charset="0"/>
                <a:cs typeface="Tahoma" pitchFamily="34" charset="0"/>
              </a:rPr>
              <a:t> </a:t>
            </a:r>
            <a:r>
              <a:rPr lang="en-US" sz="1600" b="1" i="1" dirty="0" err="1" smtClean="0">
                <a:latin typeface="Tahoma" pitchFamily="34" charset="0"/>
                <a:ea typeface="Tahoma" pitchFamily="34" charset="0"/>
                <a:cs typeface="Tahoma" pitchFamily="34" charset="0"/>
              </a:rPr>
              <a:t>penjelasannya</a:t>
            </a:r>
            <a:endParaRPr lang="en-US" sz="1600" b="1" i="1" dirty="0">
              <a:latin typeface="Tahoma" pitchFamily="34" charset="0"/>
              <a:ea typeface="Tahoma" pitchFamily="34" charset="0"/>
              <a:cs typeface="Tahoma" pitchFamily="34" charset="0"/>
            </a:endParaRPr>
          </a:p>
        </p:txBody>
      </p:sp>
      <p:sp>
        <p:nvSpPr>
          <p:cNvPr id="13" name="TextBox 12"/>
          <p:cNvSpPr txBox="1"/>
          <p:nvPr/>
        </p:nvSpPr>
        <p:spPr>
          <a:xfrm>
            <a:off x="5143504" y="2376066"/>
            <a:ext cx="3714776" cy="33855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lvl="0"/>
            <a:r>
              <a:rPr lang="id-ID" sz="1600" b="1" dirty="0" smtClean="0"/>
              <a:t>Rumpun Ilmu Hayat</a:t>
            </a:r>
            <a:endParaRPr lang="en-US" sz="1600" dirty="0"/>
          </a:p>
        </p:txBody>
      </p:sp>
      <p:sp>
        <p:nvSpPr>
          <p:cNvPr id="14" name="TextBox 13"/>
          <p:cNvSpPr txBox="1"/>
          <p:nvPr/>
        </p:nvSpPr>
        <p:spPr>
          <a:xfrm>
            <a:off x="5143504" y="2714620"/>
            <a:ext cx="3714776" cy="403187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d-ID" sz="1600" dirty="0" smtClean="0"/>
              <a:t>rumpun jabatan fungsional Pegawai Negeri Sipil yang tugasnya adalah melakukan kegiatan yang berkaitan dengan penelitian, peningkatan, pengembangan teori, dan metode operasional, </a:t>
            </a:r>
            <a:r>
              <a:rPr lang="id-ID" sz="1600" b="1" dirty="0" smtClean="0"/>
              <a:t>penerapan ilmu pengetahuan dibidang biologi</a:t>
            </a:r>
            <a:r>
              <a:rPr lang="id-ID" sz="1600" dirty="0" smtClean="0"/>
              <a:t>, mikrobiologi, botani, ilmu hewan, ekologi, anatomi, bakteriologi, biokimia, fisiologi, etiologi, genetika, agronomi, patologi, atau farmakologi, serta melaksanakan kegiatan teknis yang berhubungan dengan pelaksanaan penelitian, penerapan konsep prinsip dan </a:t>
            </a:r>
            <a:r>
              <a:rPr lang="id-ID" sz="1600" b="1" dirty="0" smtClean="0"/>
              <a:t>metode operasional di bidang biologi</a:t>
            </a:r>
            <a:r>
              <a:rPr lang="id-ID" sz="1600" dirty="0" smtClean="0"/>
              <a:t>, ilmu hewan, agronomi, dan kehutanan.</a:t>
            </a:r>
            <a:endParaRPr lang="en-US" sz="1600" dirty="0"/>
          </a:p>
        </p:txBody>
      </p:sp>
      <p:sp>
        <p:nvSpPr>
          <p:cNvPr id="19" name="Title 1"/>
          <p:cNvSpPr txBox="1">
            <a:spLocks/>
          </p:cNvSpPr>
          <p:nvPr/>
        </p:nvSpPr>
        <p:spPr>
          <a:xfrm>
            <a:off x="2143108" y="-24"/>
            <a:ext cx="6443313" cy="107157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algn="r">
              <a:defRPr/>
            </a:pPr>
            <a:r>
              <a:rPr lang="en-US"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RUMPUN JABATAN, KEDUDUKAN DAN TUGAS POKOK</a:t>
            </a:r>
            <a:endParaRPr lang="id-ID" b="1" dirty="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endParaRPr>
          </a:p>
        </p:txBody>
      </p:sp>
      <p:cxnSp>
        <p:nvCxnSpPr>
          <p:cNvPr id="20" name="Straight Connector 19"/>
          <p:cNvCxnSpPr/>
          <p:nvPr/>
        </p:nvCxnSpPr>
        <p:spPr>
          <a:xfrm>
            <a:off x="571472" y="785794"/>
            <a:ext cx="8286808" cy="1588"/>
          </a:xfrm>
          <a:prstGeom prst="line">
            <a:avLst/>
          </a:prstGeom>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21" name="Rectangle 20"/>
          <p:cNvSpPr/>
          <p:nvPr/>
        </p:nvSpPr>
        <p:spPr>
          <a:xfrm>
            <a:off x="571472" y="5588517"/>
            <a:ext cx="4476354" cy="646331"/>
          </a:xfrm>
          <a:prstGeom prst="rect">
            <a:avLst/>
          </a:prstGeom>
        </p:spPr>
        <p:txBody>
          <a:bodyPr wrap="none">
            <a:spAutoFit/>
          </a:bodyPr>
          <a:lstStyle/>
          <a:p>
            <a:r>
              <a:rPr lang="en-US" sz="3600" b="1" dirty="0" smtClean="0">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RUMPUN JABATAN</a:t>
            </a:r>
            <a:endParaRPr lang="en-US" sz="3600" dirty="0"/>
          </a:p>
        </p:txBody>
      </p:sp>
      <p:sp>
        <p:nvSpPr>
          <p:cNvPr id="11" name="Right Arrow Callout 10"/>
          <p:cNvSpPr/>
          <p:nvPr/>
        </p:nvSpPr>
        <p:spPr>
          <a:xfrm>
            <a:off x="428596" y="1142984"/>
            <a:ext cx="2571768" cy="1500198"/>
          </a:xfrm>
          <a:prstGeom prst="rightArrowCallout">
            <a:avLst>
              <a:gd name="adj1" fmla="val 25000"/>
              <a:gd name="adj2" fmla="val 25000"/>
              <a:gd name="adj3" fmla="val 25000"/>
              <a:gd name="adj4" fmla="val 7904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4348" y="3000372"/>
            <a:ext cx="1785950" cy="132343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000" dirty="0" smtClean="0">
                <a:latin typeface="Tahoma" pitchFamily="34" charset="0"/>
                <a:ea typeface="Tahoma" pitchFamily="34" charset="0"/>
                <a:cs typeface="Tahoma" pitchFamily="34" charset="0"/>
              </a:rPr>
              <a:t>JABATAN FUNGSIONAL PENGAWAS PERIKANAN </a:t>
            </a:r>
            <a:endParaRPr lang="en-US" sz="2000" dirty="0">
              <a:latin typeface="Tahoma" pitchFamily="34" charset="0"/>
              <a:ea typeface="Tahoma" pitchFamily="34" charset="0"/>
              <a:cs typeface="Tahoma" pitchFamily="34" charset="0"/>
            </a:endParaRPr>
          </a:p>
        </p:txBody>
      </p:sp>
      <p:sp>
        <p:nvSpPr>
          <p:cNvPr id="19" name="Title 1"/>
          <p:cNvSpPr txBox="1">
            <a:spLocks/>
          </p:cNvSpPr>
          <p:nvPr/>
        </p:nvSpPr>
        <p:spPr>
          <a:xfrm>
            <a:off x="2143108" y="-24"/>
            <a:ext cx="6443313" cy="107157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algn="r">
              <a:defRPr/>
            </a:pPr>
            <a:r>
              <a:rPr lang="en-US"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RUMPUN JABATAN, KEDUDUKAN DAN TUGAS POKOK</a:t>
            </a:r>
            <a:endParaRPr lang="id-ID" b="1" dirty="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endParaRPr>
          </a:p>
        </p:txBody>
      </p:sp>
      <p:cxnSp>
        <p:nvCxnSpPr>
          <p:cNvPr id="20" name="Straight Connector 19"/>
          <p:cNvCxnSpPr/>
          <p:nvPr/>
        </p:nvCxnSpPr>
        <p:spPr>
          <a:xfrm>
            <a:off x="571472" y="785794"/>
            <a:ext cx="8286808" cy="1588"/>
          </a:xfrm>
          <a:prstGeom prst="line">
            <a:avLst/>
          </a:prstGeom>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21" name="Rectangle 20"/>
          <p:cNvSpPr/>
          <p:nvPr/>
        </p:nvSpPr>
        <p:spPr>
          <a:xfrm>
            <a:off x="571472" y="857232"/>
            <a:ext cx="2515432" cy="769441"/>
          </a:xfrm>
          <a:prstGeom prst="rect">
            <a:avLst/>
          </a:prstGeom>
        </p:spPr>
        <p:txBody>
          <a:bodyPr wrap="none">
            <a:spAutoFit/>
          </a:bodyPr>
          <a:lstStyle/>
          <a:p>
            <a:r>
              <a:rPr lang="en-US" sz="4400" b="1" dirty="0" smtClean="0">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KEDUDUKAN</a:t>
            </a:r>
            <a:endParaRPr lang="en-US" sz="4400" dirty="0"/>
          </a:p>
        </p:txBody>
      </p:sp>
      <p:sp>
        <p:nvSpPr>
          <p:cNvPr id="10" name="TextBox 9"/>
          <p:cNvSpPr txBox="1"/>
          <p:nvPr/>
        </p:nvSpPr>
        <p:spPr>
          <a:xfrm>
            <a:off x="3786182" y="2401479"/>
            <a:ext cx="4857784" cy="163121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dirty="0" err="1" smtClean="0">
                <a:latin typeface="Tahoma" pitchFamily="34" charset="0"/>
                <a:ea typeface="Tahoma" pitchFamily="34" charset="0"/>
                <a:cs typeface="Tahoma" pitchFamily="34" charset="0"/>
              </a:rPr>
              <a:t>Berkedudukan</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sebagai</a:t>
            </a:r>
            <a:r>
              <a:rPr lang="en-US" sz="2000"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pelaksana</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teknis</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fungsional</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di</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bidang</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pengawasan</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perikanan</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pada</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instansi</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pemerintah</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pusat</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dan</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provinsi</a:t>
            </a:r>
            <a:r>
              <a:rPr lang="en-US" sz="2000" dirty="0" smtClean="0">
                <a:latin typeface="Tahoma" pitchFamily="34" charset="0"/>
                <a:ea typeface="Tahoma" pitchFamily="34" charset="0"/>
                <a:cs typeface="Tahoma" pitchFamily="34" charset="0"/>
              </a:rPr>
              <a:t> / </a:t>
            </a:r>
            <a:r>
              <a:rPr lang="en-US" sz="2000" dirty="0" err="1" smtClean="0">
                <a:latin typeface="Tahoma" pitchFamily="34" charset="0"/>
                <a:ea typeface="Tahoma" pitchFamily="34" charset="0"/>
                <a:cs typeface="Tahoma" pitchFamily="34" charset="0"/>
              </a:rPr>
              <a:t>kabupaten</a:t>
            </a:r>
            <a:r>
              <a:rPr lang="en-US" sz="2000" dirty="0" smtClean="0">
                <a:latin typeface="Tahoma" pitchFamily="34" charset="0"/>
                <a:ea typeface="Tahoma" pitchFamily="34" charset="0"/>
                <a:cs typeface="Tahoma" pitchFamily="34" charset="0"/>
              </a:rPr>
              <a:t> / </a:t>
            </a:r>
            <a:r>
              <a:rPr lang="en-US" sz="2000" dirty="0" err="1" smtClean="0">
                <a:latin typeface="Tahoma" pitchFamily="34" charset="0"/>
                <a:ea typeface="Tahoma" pitchFamily="34" charset="0"/>
                <a:cs typeface="Tahoma" pitchFamily="34" charset="0"/>
              </a:rPr>
              <a:t>kota</a:t>
            </a:r>
            <a:endParaRPr lang="en-US" sz="2000" dirty="0">
              <a:latin typeface="Tahoma" pitchFamily="34" charset="0"/>
              <a:ea typeface="Tahoma" pitchFamily="34" charset="0"/>
              <a:cs typeface="Tahoma" pitchFamily="34" charset="0"/>
            </a:endParaRPr>
          </a:p>
        </p:txBody>
      </p:sp>
      <p:sp>
        <p:nvSpPr>
          <p:cNvPr id="11" name="TextBox 10"/>
          <p:cNvSpPr txBox="1"/>
          <p:nvPr/>
        </p:nvSpPr>
        <p:spPr>
          <a:xfrm>
            <a:off x="3786182" y="4364188"/>
            <a:ext cx="4857784"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dirty="0" err="1" smtClean="0">
                <a:latin typeface="Tahoma" pitchFamily="34" charset="0"/>
                <a:ea typeface="Tahoma" pitchFamily="34" charset="0"/>
                <a:cs typeface="Tahoma" pitchFamily="34" charset="0"/>
              </a:rPr>
              <a:t>Pengawas</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Perikanan</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merupakan</a:t>
            </a:r>
            <a:r>
              <a:rPr lang="en-US" sz="2000"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jabatan</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karier</a:t>
            </a:r>
            <a:endParaRPr lang="en-US" sz="2000" b="1" dirty="0">
              <a:latin typeface="Tahoma" pitchFamily="34" charset="0"/>
              <a:ea typeface="Tahoma" pitchFamily="34" charset="0"/>
              <a:cs typeface="Tahoma" pitchFamily="34" charset="0"/>
            </a:endParaRPr>
          </a:p>
        </p:txBody>
      </p:sp>
      <p:sp>
        <p:nvSpPr>
          <p:cNvPr id="8" name="Right Arrow Callout 7"/>
          <p:cNvSpPr/>
          <p:nvPr/>
        </p:nvSpPr>
        <p:spPr>
          <a:xfrm>
            <a:off x="642910" y="2857496"/>
            <a:ext cx="2571768" cy="1643074"/>
          </a:xfrm>
          <a:prstGeom prst="rightArrowCallout">
            <a:avLst>
              <a:gd name="adj1" fmla="val 32339"/>
              <a:gd name="adj2" fmla="val 25000"/>
              <a:gd name="adj3" fmla="val 37231"/>
              <a:gd name="adj4" fmla="val 8276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Brace 8"/>
          <p:cNvSpPr/>
          <p:nvPr/>
        </p:nvSpPr>
        <p:spPr>
          <a:xfrm>
            <a:off x="3428992" y="2285992"/>
            <a:ext cx="357190" cy="285752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43108" y="214290"/>
            <a:ext cx="6443313" cy="107157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algn="r">
              <a:defRPr/>
            </a:pPr>
            <a:r>
              <a:rPr lang="fi-FI" sz="8000" b="1" dirty="0" smtClean="0">
                <a:solidFill>
                  <a:schemeClr val="accent1">
                    <a:lumMod val="40000"/>
                    <a:lumOff val="60000"/>
                  </a:schemeClr>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O</a:t>
            </a:r>
            <a:r>
              <a:rPr lang="id-ID" sz="8000" b="1" dirty="0" smtClean="0">
                <a:solidFill>
                  <a:schemeClr val="accent1">
                    <a:lumMod val="40000"/>
                    <a:lumOff val="60000"/>
                  </a:schemeClr>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ut Line</a:t>
            </a:r>
          </a:p>
        </p:txBody>
      </p:sp>
      <p:sp>
        <p:nvSpPr>
          <p:cNvPr id="5" name="Title 1"/>
          <p:cNvSpPr txBox="1">
            <a:spLocks/>
          </p:cNvSpPr>
          <p:nvPr/>
        </p:nvSpPr>
        <p:spPr>
          <a:xfrm>
            <a:off x="642910" y="4000498"/>
            <a:ext cx="7943511" cy="107157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marL="514350" indent="-514350">
              <a:buFont typeface="+mj-lt"/>
              <a:buAutoNum type="arabicPeriod"/>
              <a:defRPr/>
            </a:pPr>
            <a:r>
              <a:rPr lang="en-US" sz="2000" b="1" dirty="0" err="1" smtClean="0">
                <a:solidFill>
                  <a:schemeClr val="tx1"/>
                </a:solidFill>
                <a:effectLst>
                  <a:outerShdw blurRad="38100" dist="38100" dir="2700000" algn="tl">
                    <a:srgbClr val="000000">
                      <a:alpha val="43137"/>
                    </a:srgbClr>
                  </a:outerShdw>
                </a:effectLst>
                <a:latin typeface="ConcursoItalian BTN Wide" pitchFamily="34" charset="0"/>
              </a:rPr>
              <a:t>Pengembangan</a:t>
            </a:r>
            <a:r>
              <a:rPr lang="en-US" sz="2000" b="1" dirty="0" smtClean="0">
                <a:solidFill>
                  <a:schemeClr val="tx1"/>
                </a:solidFill>
                <a:effectLst>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outerShdw blurRad="38100" dist="38100" dir="2700000" algn="tl">
                    <a:srgbClr val="000000">
                      <a:alpha val="43137"/>
                    </a:srgbClr>
                  </a:outerShdw>
                </a:effectLst>
                <a:latin typeface="ConcursoItalian BTN Wide" pitchFamily="34" charset="0"/>
              </a:rPr>
              <a:t>Karier</a:t>
            </a:r>
            <a:endParaRPr lang="en-US" sz="2000" b="1" dirty="0" smtClean="0">
              <a:solidFill>
                <a:schemeClr val="tx1"/>
              </a:solidFill>
              <a:effectLst>
                <a:outerShdw blurRad="38100" dist="38100" dir="2700000" algn="tl">
                  <a:srgbClr val="000000">
                    <a:alpha val="43137"/>
                  </a:srgbClr>
                </a:outerShdw>
              </a:effectLst>
              <a:latin typeface="ConcursoItalian BTN Wide" pitchFamily="34" charset="0"/>
            </a:endParaRPr>
          </a:p>
          <a:p>
            <a:pPr marL="514350" indent="-514350">
              <a:buFont typeface="+mj-lt"/>
              <a:buAutoNum type="arabicPeriod"/>
              <a:defRPr/>
            </a:pPr>
            <a:r>
              <a:rPr lang="en-US" sz="2000" b="1" dirty="0" err="1" smtClean="0">
                <a:solidFill>
                  <a:schemeClr val="tx1"/>
                </a:solidFill>
                <a:effectLst>
                  <a:outerShdw blurRad="38100" dist="38100" dir="2700000" algn="tl">
                    <a:srgbClr val="000000">
                      <a:alpha val="43137"/>
                    </a:srgbClr>
                  </a:outerShdw>
                </a:effectLst>
                <a:latin typeface="ConcursoItalian BTN Wide" pitchFamily="34" charset="0"/>
              </a:rPr>
              <a:t>Permenpan</a:t>
            </a:r>
            <a:r>
              <a:rPr lang="en-US" sz="2000" b="1" dirty="0" smtClean="0">
                <a:solidFill>
                  <a:schemeClr val="tx1"/>
                </a:solidFill>
                <a:effectLst>
                  <a:outerShdw blurRad="38100" dist="38100" dir="2700000" algn="tl">
                    <a:srgbClr val="000000">
                      <a:alpha val="43137"/>
                    </a:srgbClr>
                  </a:outerShdw>
                </a:effectLst>
                <a:latin typeface="ConcursoItalian BTN Wide" pitchFamily="34" charset="0"/>
              </a:rPr>
              <a:t> RB </a:t>
            </a:r>
            <a:r>
              <a:rPr lang="en-US" sz="2000" b="1" dirty="0" err="1" smtClean="0">
                <a:solidFill>
                  <a:schemeClr val="tx1"/>
                </a:solidFill>
                <a:effectLst>
                  <a:outerShdw blurRad="38100" dist="38100" dir="2700000" algn="tl">
                    <a:srgbClr val="000000">
                      <a:alpha val="43137"/>
                    </a:srgbClr>
                  </a:outerShdw>
                </a:effectLst>
                <a:latin typeface="ConcursoItalian BTN Wide" pitchFamily="34" charset="0"/>
              </a:rPr>
              <a:t>nomor</a:t>
            </a:r>
            <a:r>
              <a:rPr lang="en-US" sz="2000" b="1" dirty="0" smtClean="0">
                <a:solidFill>
                  <a:schemeClr val="tx1"/>
                </a:solidFill>
                <a:effectLst>
                  <a:outerShdw blurRad="38100" dist="38100" dir="2700000" algn="tl">
                    <a:srgbClr val="000000">
                      <a:alpha val="43137"/>
                    </a:srgbClr>
                  </a:outerShdw>
                </a:effectLst>
                <a:latin typeface="ConcursoItalian BTN Wide" pitchFamily="34" charset="0"/>
              </a:rPr>
              <a:t> 01 </a:t>
            </a:r>
            <a:r>
              <a:rPr lang="en-US" sz="2000" b="1" dirty="0" err="1" smtClean="0">
                <a:solidFill>
                  <a:schemeClr val="tx1"/>
                </a:solidFill>
                <a:effectLst>
                  <a:outerShdw blurRad="38100" dist="38100" dir="2700000" algn="tl">
                    <a:srgbClr val="000000">
                      <a:alpha val="43137"/>
                    </a:srgbClr>
                  </a:outerShdw>
                </a:effectLst>
                <a:latin typeface="ConcursoItalian BTN Wide" pitchFamily="34" charset="0"/>
              </a:rPr>
              <a:t>tahun</a:t>
            </a:r>
            <a:r>
              <a:rPr lang="en-US" sz="2000" b="1" dirty="0" smtClean="0">
                <a:solidFill>
                  <a:schemeClr val="tx1"/>
                </a:solidFill>
                <a:effectLst>
                  <a:outerShdw blurRad="38100" dist="38100" dir="2700000" algn="tl">
                    <a:srgbClr val="000000">
                      <a:alpha val="43137"/>
                    </a:srgbClr>
                  </a:outerShdw>
                </a:effectLst>
                <a:latin typeface="ConcursoItalian BTN Wide" pitchFamily="34" charset="0"/>
              </a:rPr>
              <a:t> 2011 </a:t>
            </a:r>
            <a:r>
              <a:rPr lang="en-US" sz="2000" b="1" dirty="0" err="1" smtClean="0">
                <a:solidFill>
                  <a:schemeClr val="tx1"/>
                </a:solidFill>
                <a:effectLst>
                  <a:outerShdw blurRad="38100" dist="38100" dir="2700000" algn="tl">
                    <a:srgbClr val="000000">
                      <a:alpha val="43137"/>
                    </a:srgbClr>
                  </a:outerShdw>
                </a:effectLst>
                <a:latin typeface="ConcursoItalian BTN Wide" pitchFamily="34" charset="0"/>
              </a:rPr>
              <a:t>tentang</a:t>
            </a:r>
            <a:r>
              <a:rPr lang="en-US" sz="2000" b="1" dirty="0" smtClean="0">
                <a:solidFill>
                  <a:schemeClr val="tx1"/>
                </a:solidFill>
                <a:effectLst>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outerShdw blurRad="38100" dist="38100" dir="2700000" algn="tl">
                    <a:srgbClr val="000000">
                      <a:alpha val="43137"/>
                    </a:srgbClr>
                  </a:outerShdw>
                </a:effectLst>
                <a:latin typeface="ConcursoItalian BTN Wide" pitchFamily="34" charset="0"/>
              </a:rPr>
              <a:t>Jabatan</a:t>
            </a:r>
            <a:r>
              <a:rPr lang="en-US" sz="2000" b="1" dirty="0" smtClean="0">
                <a:solidFill>
                  <a:schemeClr val="tx1"/>
                </a:solidFill>
                <a:effectLst>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outerShdw blurRad="38100" dist="38100" dir="2700000" algn="tl">
                    <a:srgbClr val="000000">
                      <a:alpha val="43137"/>
                    </a:srgbClr>
                  </a:outerShdw>
                </a:effectLst>
                <a:latin typeface="ConcursoItalian BTN Wide" pitchFamily="34" charset="0"/>
              </a:rPr>
              <a:t>Fungsional</a:t>
            </a:r>
            <a:r>
              <a:rPr lang="en-US" sz="2000" b="1" dirty="0" smtClean="0">
                <a:solidFill>
                  <a:schemeClr val="tx1"/>
                </a:solidFill>
                <a:effectLst>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outerShdw blurRad="38100" dist="38100" dir="2700000" algn="tl">
                    <a:srgbClr val="000000">
                      <a:alpha val="43137"/>
                    </a:srgbClr>
                  </a:outerShdw>
                </a:effectLst>
                <a:latin typeface="ConcursoItalian BTN Wide" pitchFamily="34" charset="0"/>
              </a:rPr>
              <a:t>Pengawas</a:t>
            </a:r>
            <a:r>
              <a:rPr lang="en-US" sz="2000" b="1" dirty="0" smtClean="0">
                <a:solidFill>
                  <a:schemeClr val="tx1"/>
                </a:solidFill>
                <a:effectLst>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outerShdw blurRad="38100" dist="38100" dir="2700000" algn="tl">
                    <a:srgbClr val="000000">
                      <a:alpha val="43137"/>
                    </a:srgbClr>
                  </a:outerShdw>
                </a:effectLst>
                <a:latin typeface="ConcursoItalian BTN Wide" pitchFamily="34" charset="0"/>
              </a:rPr>
              <a:t>Perikanan</a:t>
            </a:r>
            <a:r>
              <a:rPr lang="en-US" sz="2000" b="1" dirty="0" smtClean="0">
                <a:solidFill>
                  <a:schemeClr val="tx1"/>
                </a:solidFill>
                <a:effectLst>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outerShdw blurRad="38100" dist="38100" dir="2700000" algn="tl">
                    <a:srgbClr val="000000">
                      <a:alpha val="43137"/>
                    </a:srgbClr>
                  </a:outerShdw>
                </a:effectLst>
                <a:latin typeface="ConcursoItalian BTN Wide" pitchFamily="34" charset="0"/>
              </a:rPr>
              <a:t>Bidang</a:t>
            </a:r>
            <a:r>
              <a:rPr lang="en-US" sz="2000" b="1" dirty="0" smtClean="0">
                <a:solidFill>
                  <a:schemeClr val="tx1"/>
                </a:solidFill>
                <a:effectLst>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outerShdw blurRad="38100" dist="38100" dir="2700000" algn="tl">
                    <a:srgbClr val="000000">
                      <a:alpha val="43137"/>
                    </a:srgbClr>
                  </a:outerShdw>
                </a:effectLst>
                <a:latin typeface="ConcursoItalian BTN Wide" pitchFamily="34" charset="0"/>
              </a:rPr>
              <a:t>Penangkapan</a:t>
            </a:r>
            <a:r>
              <a:rPr lang="en-US" sz="2000" b="1" dirty="0" smtClean="0">
                <a:solidFill>
                  <a:schemeClr val="tx1"/>
                </a:solidFill>
                <a:effectLst>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outerShdw blurRad="38100" dist="38100" dir="2700000" algn="tl">
                    <a:srgbClr val="000000">
                      <a:alpha val="43137"/>
                    </a:srgbClr>
                  </a:outerShdw>
                </a:effectLst>
                <a:latin typeface="ConcursoItalian BTN Wide" pitchFamily="34" charset="0"/>
              </a:rPr>
              <a:t>Ikan</a:t>
            </a:r>
            <a:endParaRPr lang="en-US" sz="2000" b="1" dirty="0" smtClean="0">
              <a:solidFill>
                <a:schemeClr val="tx1"/>
              </a:solidFill>
              <a:effectLst>
                <a:outerShdw blurRad="38100" dist="38100" dir="2700000" algn="tl">
                  <a:srgbClr val="000000">
                    <a:alpha val="43137"/>
                  </a:srgbClr>
                </a:outerShdw>
              </a:effectLst>
              <a:latin typeface="ConcursoItalian BTN Wide" pitchFamily="34" charset="0"/>
            </a:endParaRPr>
          </a:p>
          <a:p>
            <a:pPr marL="514350" indent="-514350">
              <a:buFont typeface="+mj-lt"/>
              <a:buAutoNum type="arabicPeriod"/>
              <a:defRPr/>
            </a:pPr>
            <a:r>
              <a:rPr lang="en-US" sz="2000" b="1" dirty="0" err="1" smtClean="0">
                <a:solidFill>
                  <a:schemeClr val="tx1"/>
                </a:solidFill>
                <a:effectLst>
                  <a:outerShdw blurRad="38100" dist="38100" dir="2700000" algn="tl">
                    <a:srgbClr val="000000">
                      <a:alpha val="43137"/>
                    </a:srgbClr>
                  </a:outerShdw>
                </a:effectLst>
                <a:latin typeface="ConcursoItalian BTN Wide" pitchFamily="34" charset="0"/>
              </a:rPr>
              <a:t>Rumpun</a:t>
            </a:r>
            <a:r>
              <a:rPr lang="en-US" sz="2000" b="1" dirty="0" smtClean="0">
                <a:solidFill>
                  <a:schemeClr val="tx1"/>
                </a:solidFill>
                <a:effectLst>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outerShdw blurRad="38100" dist="38100" dir="2700000" algn="tl">
                    <a:srgbClr val="000000">
                      <a:alpha val="43137"/>
                    </a:srgbClr>
                  </a:outerShdw>
                </a:effectLst>
                <a:latin typeface="ConcursoItalian BTN Wide" pitchFamily="34" charset="0"/>
              </a:rPr>
              <a:t>Jabatan</a:t>
            </a:r>
            <a:r>
              <a:rPr lang="en-US" sz="2000" b="1" dirty="0" smtClean="0">
                <a:solidFill>
                  <a:schemeClr val="tx1"/>
                </a:solidFill>
                <a:effectLst>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outerShdw blurRad="38100" dist="38100" dir="2700000" algn="tl">
                    <a:srgbClr val="000000">
                      <a:alpha val="43137"/>
                    </a:srgbClr>
                  </a:outerShdw>
                </a:effectLst>
                <a:latin typeface="ConcursoItalian BTN Wide" pitchFamily="34" charset="0"/>
              </a:rPr>
              <a:t>Kedudukan</a:t>
            </a:r>
            <a:r>
              <a:rPr lang="en-US" sz="2000" b="1" dirty="0" smtClean="0">
                <a:solidFill>
                  <a:schemeClr val="tx1"/>
                </a:solidFill>
                <a:effectLst>
                  <a:outerShdw blurRad="38100" dist="38100" dir="2700000" algn="tl">
                    <a:srgbClr val="000000">
                      <a:alpha val="43137"/>
                    </a:srgbClr>
                  </a:outerShdw>
                </a:effectLst>
                <a:latin typeface="ConcursoItalian BTN Wide" pitchFamily="34" charset="0"/>
              </a:rPr>
              <a:t> Dan </a:t>
            </a:r>
            <a:r>
              <a:rPr lang="en-US" sz="2000" b="1" dirty="0" err="1" smtClean="0">
                <a:solidFill>
                  <a:schemeClr val="tx1"/>
                </a:solidFill>
                <a:effectLst>
                  <a:outerShdw blurRad="38100" dist="38100" dir="2700000" algn="tl">
                    <a:srgbClr val="000000">
                      <a:alpha val="43137"/>
                    </a:srgbClr>
                  </a:outerShdw>
                </a:effectLst>
                <a:latin typeface="ConcursoItalian BTN Wide" pitchFamily="34" charset="0"/>
              </a:rPr>
              <a:t>Tugas</a:t>
            </a:r>
            <a:r>
              <a:rPr lang="en-US" sz="2000" b="1" dirty="0" smtClean="0">
                <a:solidFill>
                  <a:schemeClr val="tx1"/>
                </a:solidFill>
                <a:effectLst>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outerShdw blurRad="38100" dist="38100" dir="2700000" algn="tl">
                    <a:srgbClr val="000000">
                      <a:alpha val="43137"/>
                    </a:srgbClr>
                  </a:outerShdw>
                </a:effectLst>
                <a:latin typeface="ConcursoItalian BTN Wide" pitchFamily="34" charset="0"/>
              </a:rPr>
              <a:t>Pokok</a:t>
            </a:r>
          </a:p>
          <a:p>
            <a:pPr marL="514350" indent="-514350">
              <a:buFont typeface="+mj-lt"/>
              <a:buAutoNum type="arabicPeriod"/>
              <a:defRPr/>
            </a:pPr>
            <a:r>
              <a:rPr lang="en-US" sz="2000" b="1" dirty="0" err="1" smtClean="0">
                <a:solidFill>
                  <a:schemeClr val="tx1"/>
                </a:solidFill>
                <a:effectLst>
                  <a:outerShdw blurRad="38100" dist="38100" dir="2700000" algn="tl">
                    <a:srgbClr val="000000">
                      <a:alpha val="43137"/>
                    </a:srgbClr>
                  </a:outerShdw>
                </a:effectLst>
                <a:latin typeface="ConcursoItalian BTN Wide" pitchFamily="34" charset="0"/>
              </a:rPr>
              <a:t>Jenjang</a:t>
            </a:r>
            <a:r>
              <a:rPr lang="en-US" sz="2000" b="1" dirty="0" smtClean="0">
                <a:solidFill>
                  <a:schemeClr val="tx1"/>
                </a:solidFill>
                <a:effectLst>
                  <a:outerShdw blurRad="38100" dist="38100" dir="2700000" algn="tl">
                    <a:srgbClr val="000000">
                      <a:alpha val="43137"/>
                    </a:srgbClr>
                  </a:outerShdw>
                </a:effectLst>
                <a:latin typeface="ConcursoItalian BTN Wide" pitchFamily="34" charset="0"/>
              </a:rPr>
              <a:t> Dan </a:t>
            </a:r>
            <a:r>
              <a:rPr lang="en-US" sz="2000" b="1" dirty="0" err="1" smtClean="0">
                <a:solidFill>
                  <a:schemeClr val="tx1"/>
                </a:solidFill>
                <a:effectLst>
                  <a:outerShdw blurRad="38100" dist="38100" dir="2700000" algn="tl">
                    <a:srgbClr val="000000">
                      <a:alpha val="43137"/>
                    </a:srgbClr>
                  </a:outerShdw>
                </a:effectLst>
                <a:latin typeface="ConcursoItalian BTN Wide" pitchFamily="34" charset="0"/>
              </a:rPr>
              <a:t>Pangkat</a:t>
            </a:r>
            <a:endParaRPr lang="en-US" sz="2000" b="1" dirty="0" smtClean="0">
              <a:solidFill>
                <a:schemeClr val="tx1"/>
              </a:solidFill>
              <a:effectLst>
                <a:outerShdw blurRad="38100" dist="38100" dir="2700000" algn="tl">
                  <a:srgbClr val="000000">
                    <a:alpha val="43137"/>
                  </a:srgbClr>
                </a:outerShdw>
              </a:effectLst>
              <a:latin typeface="ConcursoItalian BTN Wide" pitchFamily="34" charset="0"/>
            </a:endParaRPr>
          </a:p>
          <a:p>
            <a:pPr marL="514350" indent="-514350">
              <a:buFont typeface="+mj-lt"/>
              <a:buAutoNum type="arabicPeriod"/>
              <a:defRPr/>
            </a:pPr>
            <a:r>
              <a:rPr lang="en-US" sz="2000" b="1" dirty="0" err="1" smtClean="0">
                <a:solidFill>
                  <a:schemeClr val="tx1"/>
                </a:solidFill>
                <a:effectLst>
                  <a:outerShdw blurRad="38100" dist="38100" dir="2700000" algn="tl">
                    <a:srgbClr val="000000">
                      <a:alpha val="43137"/>
                    </a:srgbClr>
                  </a:outerShdw>
                </a:effectLst>
                <a:latin typeface="ConcursoItalian BTN Wide" pitchFamily="34" charset="0"/>
              </a:rPr>
              <a:t>Unsur</a:t>
            </a:r>
            <a:r>
              <a:rPr lang="en-US" sz="2000" b="1" dirty="0" smtClean="0">
                <a:solidFill>
                  <a:schemeClr val="tx1"/>
                </a:solidFill>
                <a:effectLst>
                  <a:outerShdw blurRad="38100" dist="38100" dir="2700000" algn="tl">
                    <a:srgbClr val="000000">
                      <a:alpha val="43137"/>
                    </a:srgbClr>
                  </a:outerShdw>
                </a:effectLst>
                <a:latin typeface="ConcursoItalian BTN Wide" pitchFamily="34" charset="0"/>
              </a:rPr>
              <a:t> &amp; Sub </a:t>
            </a:r>
            <a:r>
              <a:rPr lang="en-US" sz="2000" b="1" dirty="0" err="1" smtClean="0">
                <a:solidFill>
                  <a:schemeClr val="tx1"/>
                </a:solidFill>
                <a:effectLst>
                  <a:outerShdw blurRad="38100" dist="38100" dir="2700000" algn="tl">
                    <a:srgbClr val="000000">
                      <a:alpha val="43137"/>
                    </a:srgbClr>
                  </a:outerShdw>
                </a:effectLst>
                <a:latin typeface="ConcursoItalian BTN Wide" pitchFamily="34" charset="0"/>
              </a:rPr>
              <a:t>Unsur</a:t>
            </a:r>
            <a:r>
              <a:rPr lang="en-US" sz="2000" b="1" dirty="0" smtClean="0">
                <a:solidFill>
                  <a:schemeClr val="tx1"/>
                </a:solidFill>
                <a:effectLst>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outerShdw blurRad="38100" dist="38100" dir="2700000" algn="tl">
                    <a:srgbClr val="000000">
                      <a:alpha val="43137"/>
                    </a:srgbClr>
                  </a:outerShdw>
                </a:effectLst>
                <a:latin typeface="ConcursoItalian BTN Wide" pitchFamily="34" charset="0"/>
              </a:rPr>
              <a:t>Kegiatan</a:t>
            </a:r>
            <a:endParaRPr lang="en-US" sz="2000" b="1" dirty="0" smtClean="0">
              <a:solidFill>
                <a:schemeClr val="tx1"/>
              </a:solidFill>
              <a:effectLst>
                <a:outerShdw blurRad="38100" dist="38100" dir="2700000" algn="tl">
                  <a:srgbClr val="000000">
                    <a:alpha val="43137"/>
                  </a:srgbClr>
                </a:outerShdw>
              </a:effectLst>
              <a:latin typeface="ConcursoItalian BTN Wide" pitchFamily="34" charset="0"/>
            </a:endParaRPr>
          </a:p>
          <a:p>
            <a:pPr marL="514350" indent="-514350">
              <a:buFont typeface="+mj-lt"/>
              <a:buAutoNum type="arabicPeriod"/>
              <a:defRPr/>
            </a:pPr>
            <a:r>
              <a:rPr lang="en-US" sz="2000" b="1" dirty="0" err="1" smtClean="0">
                <a:solidFill>
                  <a:schemeClr val="tx1"/>
                </a:solidFill>
                <a:effectLst>
                  <a:outerShdw blurRad="38100" dist="38100" dir="2700000" algn="tl">
                    <a:srgbClr val="000000">
                      <a:alpha val="43137"/>
                    </a:srgbClr>
                  </a:outerShdw>
                </a:effectLst>
                <a:latin typeface="ConcursoItalian BTN Wide" pitchFamily="34" charset="0"/>
              </a:rPr>
              <a:t>Rincian</a:t>
            </a:r>
            <a:r>
              <a:rPr lang="en-US" sz="2000" b="1" dirty="0" smtClean="0">
                <a:solidFill>
                  <a:schemeClr val="tx1"/>
                </a:solidFill>
                <a:effectLst>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outerShdw blurRad="38100" dist="38100" dir="2700000" algn="tl">
                    <a:srgbClr val="000000">
                      <a:alpha val="43137"/>
                    </a:srgbClr>
                  </a:outerShdw>
                </a:effectLst>
                <a:latin typeface="ConcursoItalian BTN Wide" pitchFamily="34" charset="0"/>
              </a:rPr>
              <a:t>Kegiatan</a:t>
            </a:r>
            <a:r>
              <a:rPr lang="en-US" sz="2000" b="1" dirty="0" smtClean="0">
                <a:solidFill>
                  <a:schemeClr val="tx1"/>
                </a:solidFill>
                <a:effectLst>
                  <a:outerShdw blurRad="38100" dist="38100" dir="2700000" algn="tl">
                    <a:srgbClr val="000000">
                      <a:alpha val="43137"/>
                    </a:srgbClr>
                  </a:outerShdw>
                </a:effectLst>
                <a:latin typeface="ConcursoItalian BTN Wide" pitchFamily="34" charset="0"/>
              </a:rPr>
              <a:t> &amp; </a:t>
            </a:r>
            <a:r>
              <a:rPr lang="en-US" sz="2000" b="1" dirty="0" err="1" smtClean="0">
                <a:solidFill>
                  <a:schemeClr val="tx1"/>
                </a:solidFill>
                <a:effectLst>
                  <a:outerShdw blurRad="38100" dist="38100" dir="2700000" algn="tl">
                    <a:srgbClr val="000000">
                      <a:alpha val="43137"/>
                    </a:srgbClr>
                  </a:outerShdw>
                </a:effectLst>
                <a:latin typeface="ConcursoItalian BTN Wide" pitchFamily="34" charset="0"/>
              </a:rPr>
              <a:t>Unsur</a:t>
            </a:r>
            <a:r>
              <a:rPr lang="en-US" sz="2000" b="1" dirty="0" smtClean="0">
                <a:solidFill>
                  <a:schemeClr val="tx1"/>
                </a:solidFill>
                <a:effectLst>
                  <a:outerShdw blurRad="38100" dist="38100" dir="2700000" algn="tl">
                    <a:srgbClr val="000000">
                      <a:alpha val="43137"/>
                    </a:srgbClr>
                  </a:outerShdw>
                </a:effectLst>
                <a:latin typeface="ConcursoItalian BTN Wide" pitchFamily="34" charset="0"/>
              </a:rPr>
              <a:t> Yang </a:t>
            </a:r>
            <a:r>
              <a:rPr lang="en-US" sz="2000" b="1" dirty="0" err="1" smtClean="0">
                <a:solidFill>
                  <a:schemeClr val="tx1"/>
                </a:solidFill>
                <a:effectLst>
                  <a:outerShdw blurRad="38100" dist="38100" dir="2700000" algn="tl">
                    <a:srgbClr val="000000">
                      <a:alpha val="43137"/>
                    </a:srgbClr>
                  </a:outerShdw>
                </a:effectLst>
                <a:latin typeface="ConcursoItalian BTN Wide" pitchFamily="34" charset="0"/>
              </a:rPr>
              <a:t>Dinilai</a:t>
            </a:r>
            <a:r>
              <a:rPr lang="en-US" sz="2000" b="1" dirty="0" smtClean="0">
                <a:solidFill>
                  <a:schemeClr val="tx1"/>
                </a:solidFill>
                <a:effectLst>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outerShdw blurRad="38100" dist="38100" dir="2700000" algn="tl">
                    <a:srgbClr val="000000">
                      <a:alpha val="43137"/>
                    </a:srgbClr>
                  </a:outerShdw>
                </a:effectLst>
                <a:latin typeface="ConcursoItalian BTN Wide" pitchFamily="34" charset="0"/>
              </a:rPr>
              <a:t>Dalam</a:t>
            </a:r>
            <a:r>
              <a:rPr lang="en-US" sz="2000" b="1" dirty="0" smtClean="0">
                <a:solidFill>
                  <a:schemeClr val="tx1"/>
                </a:solidFill>
                <a:effectLst>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outerShdw blurRad="38100" dist="38100" dir="2700000" algn="tl">
                    <a:srgbClr val="000000">
                      <a:alpha val="43137"/>
                    </a:srgbClr>
                  </a:outerShdw>
                </a:effectLst>
                <a:latin typeface="ConcursoItalian BTN Wide" pitchFamily="34" charset="0"/>
              </a:rPr>
              <a:t>Memberikan</a:t>
            </a:r>
            <a:r>
              <a:rPr lang="en-US" sz="2000" b="1" dirty="0" smtClean="0">
                <a:solidFill>
                  <a:schemeClr val="tx1"/>
                </a:solidFill>
                <a:effectLst>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outerShdw blurRad="38100" dist="38100" dir="2700000" algn="tl">
                    <a:srgbClr val="000000">
                      <a:alpha val="43137"/>
                    </a:srgbClr>
                  </a:outerShdw>
                </a:effectLst>
                <a:latin typeface="ConcursoItalian BTN Wide" pitchFamily="34" charset="0"/>
              </a:rPr>
              <a:t>Angka</a:t>
            </a:r>
            <a:r>
              <a:rPr lang="en-US" sz="2000" b="1" dirty="0" smtClean="0">
                <a:solidFill>
                  <a:schemeClr val="tx1"/>
                </a:solidFill>
                <a:effectLst>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outerShdw blurRad="38100" dist="38100" dir="2700000" algn="tl">
                    <a:srgbClr val="000000">
                      <a:alpha val="43137"/>
                    </a:srgbClr>
                  </a:outerShdw>
                </a:effectLst>
                <a:latin typeface="ConcursoItalian BTN Wide" pitchFamily="34" charset="0"/>
              </a:rPr>
              <a:t>Kredit</a:t>
            </a:r>
            <a:endParaRPr lang="en-US" sz="2000" b="1" dirty="0" smtClean="0">
              <a:solidFill>
                <a:schemeClr val="tx1"/>
              </a:solidFill>
              <a:effectLst>
                <a:outerShdw blurRad="38100" dist="38100" dir="2700000" algn="tl">
                  <a:srgbClr val="000000">
                    <a:alpha val="43137"/>
                  </a:srgbClr>
                </a:outerShdw>
              </a:effectLst>
              <a:latin typeface="ConcursoItalian BTN Wide" pitchFamily="34" charset="0"/>
            </a:endParaRPr>
          </a:p>
          <a:p>
            <a:pPr marL="514350" indent="-514350">
              <a:buFont typeface="+mj-lt"/>
              <a:buAutoNum type="arabicPeriod"/>
              <a:defRPr/>
            </a:pPr>
            <a:r>
              <a:rPr lang="en-US" sz="2000" b="1" dirty="0" err="1" smtClean="0">
                <a:solidFill>
                  <a:schemeClr val="tx1"/>
                </a:solidFill>
                <a:effectLst>
                  <a:outerShdw blurRad="38100" dist="38100" dir="2700000" algn="tl">
                    <a:srgbClr val="000000">
                      <a:alpha val="43137"/>
                    </a:srgbClr>
                  </a:outerShdw>
                </a:effectLst>
                <a:latin typeface="ConcursoItalian BTN Wide" pitchFamily="34" charset="0"/>
              </a:rPr>
              <a:t>Penilaian</a:t>
            </a:r>
            <a:r>
              <a:rPr lang="en-US" sz="2000" b="1" dirty="0" smtClean="0">
                <a:solidFill>
                  <a:schemeClr val="tx1"/>
                </a:solidFill>
                <a:effectLst>
                  <a:outerShdw blurRad="38100" dist="38100" dir="2700000" algn="tl">
                    <a:srgbClr val="000000">
                      <a:alpha val="43137"/>
                    </a:srgbClr>
                  </a:outerShdw>
                </a:effectLst>
                <a:latin typeface="ConcursoItalian BTN Wide" pitchFamily="34" charset="0"/>
              </a:rPr>
              <a:t> Dan </a:t>
            </a:r>
            <a:r>
              <a:rPr lang="en-US" sz="2000" b="1" dirty="0" err="1" smtClean="0">
                <a:solidFill>
                  <a:schemeClr val="tx1"/>
                </a:solidFill>
                <a:effectLst>
                  <a:outerShdw blurRad="38100" dist="38100" dir="2700000" algn="tl">
                    <a:srgbClr val="000000">
                      <a:alpha val="43137"/>
                    </a:srgbClr>
                  </a:outerShdw>
                </a:effectLst>
                <a:latin typeface="ConcursoItalian BTN Wide" pitchFamily="34" charset="0"/>
              </a:rPr>
              <a:t>Penetapan</a:t>
            </a:r>
            <a:r>
              <a:rPr lang="en-US" sz="2000" b="1" dirty="0" smtClean="0">
                <a:solidFill>
                  <a:schemeClr val="tx1"/>
                </a:solidFill>
                <a:effectLst>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outerShdw blurRad="38100" dist="38100" dir="2700000" algn="tl">
                    <a:srgbClr val="000000">
                      <a:alpha val="43137"/>
                    </a:srgbClr>
                  </a:outerShdw>
                </a:effectLst>
                <a:latin typeface="ConcursoItalian BTN Wide" pitchFamily="34" charset="0"/>
              </a:rPr>
              <a:t>Angka</a:t>
            </a:r>
            <a:r>
              <a:rPr lang="en-US" sz="2000" b="1" dirty="0" smtClean="0">
                <a:solidFill>
                  <a:schemeClr val="tx1"/>
                </a:solidFill>
                <a:effectLst>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outerShdw blurRad="38100" dist="38100" dir="2700000" algn="tl">
                    <a:srgbClr val="000000">
                      <a:alpha val="43137"/>
                    </a:srgbClr>
                  </a:outerShdw>
                </a:effectLst>
                <a:latin typeface="ConcursoItalian BTN Wide" pitchFamily="34" charset="0"/>
              </a:rPr>
              <a:t>Kredit</a:t>
            </a:r>
          </a:p>
          <a:p>
            <a:pPr marL="514350" indent="-514350">
              <a:buFont typeface="+mj-lt"/>
              <a:buAutoNum type="arabicPeriod"/>
              <a:defRPr/>
            </a:pPr>
            <a:r>
              <a:rPr lang="en-US" sz="2000" b="1" dirty="0" err="1" smtClean="0">
                <a:solidFill>
                  <a:schemeClr val="tx1"/>
                </a:solidFill>
                <a:effectLst>
                  <a:outerShdw blurRad="38100" dist="38100" dir="2700000" algn="tl">
                    <a:srgbClr val="000000">
                      <a:alpha val="43137"/>
                    </a:srgbClr>
                  </a:outerShdw>
                </a:effectLst>
                <a:latin typeface="ConcursoItalian BTN Wide" pitchFamily="34" charset="0"/>
              </a:rPr>
              <a:t>Pengangkatan</a:t>
            </a:r>
          </a:p>
          <a:p>
            <a:pPr marL="514350" indent="-514350">
              <a:buFont typeface="+mj-lt"/>
              <a:buAutoNum type="arabicPeriod"/>
              <a:defRPr/>
            </a:pPr>
            <a:r>
              <a:rPr lang="en-US" sz="2000" b="1" dirty="0" err="1" smtClean="0">
                <a:solidFill>
                  <a:schemeClr val="tx1"/>
                </a:solidFill>
                <a:effectLst>
                  <a:outerShdw blurRad="38100" dist="38100" dir="2700000" algn="tl">
                    <a:srgbClr val="000000">
                      <a:alpha val="43137"/>
                    </a:srgbClr>
                  </a:outerShdw>
                </a:effectLst>
                <a:latin typeface="ConcursoItalian BTN Wide" pitchFamily="34" charset="0"/>
              </a:rPr>
              <a:t>Pembebasan</a:t>
            </a:r>
            <a:r>
              <a:rPr lang="en-US" sz="2000" b="1" dirty="0" smtClean="0">
                <a:solidFill>
                  <a:schemeClr val="tx1"/>
                </a:solidFill>
                <a:effectLst>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outerShdw blurRad="38100" dist="38100" dir="2700000" algn="tl">
                    <a:srgbClr val="000000">
                      <a:alpha val="43137"/>
                    </a:srgbClr>
                  </a:outerShdw>
                </a:effectLst>
                <a:latin typeface="ConcursoItalian BTN Wide" pitchFamily="34" charset="0"/>
              </a:rPr>
              <a:t>Sementara</a:t>
            </a:r>
            <a:r>
              <a:rPr lang="en-US" sz="2000" b="1" dirty="0" smtClean="0">
                <a:solidFill>
                  <a:schemeClr val="tx1"/>
                </a:solidFill>
                <a:effectLst>
                  <a:outerShdw blurRad="38100" dist="38100" dir="2700000" algn="tl">
                    <a:srgbClr val="000000">
                      <a:alpha val="43137"/>
                    </a:srgbClr>
                  </a:outerShdw>
                </a:effectLst>
                <a:latin typeface="ConcursoItalian BTN Wide" pitchFamily="34" charset="0"/>
              </a:rPr>
              <a:t> , </a:t>
            </a:r>
            <a:r>
              <a:rPr lang="en-US" sz="2000" b="1" dirty="0" err="1" smtClean="0">
                <a:solidFill>
                  <a:schemeClr val="tx1"/>
                </a:solidFill>
                <a:effectLst>
                  <a:outerShdw blurRad="38100" dist="38100" dir="2700000" algn="tl">
                    <a:srgbClr val="000000">
                      <a:alpha val="43137"/>
                    </a:srgbClr>
                  </a:outerShdw>
                </a:effectLst>
                <a:latin typeface="ConcursoItalian BTN Wide" pitchFamily="34" charset="0"/>
              </a:rPr>
              <a:t>Pengangkatan</a:t>
            </a:r>
            <a:r>
              <a:rPr lang="en-US" sz="2000" b="1" dirty="0" smtClean="0">
                <a:solidFill>
                  <a:schemeClr val="tx1"/>
                </a:solidFill>
                <a:effectLst>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outerShdw blurRad="38100" dist="38100" dir="2700000" algn="tl">
                    <a:srgbClr val="000000">
                      <a:alpha val="43137"/>
                    </a:srgbClr>
                  </a:outerShdw>
                </a:effectLst>
                <a:latin typeface="ConcursoItalian BTN Wide" pitchFamily="34" charset="0"/>
              </a:rPr>
              <a:t>Kembali</a:t>
            </a:r>
            <a:r>
              <a:rPr lang="en-US" sz="2000" b="1" dirty="0" smtClean="0">
                <a:solidFill>
                  <a:schemeClr val="tx1"/>
                </a:solidFill>
                <a:effectLst>
                  <a:outerShdw blurRad="38100" dist="38100" dir="2700000" algn="tl">
                    <a:srgbClr val="000000">
                      <a:alpha val="43137"/>
                    </a:srgbClr>
                  </a:outerShdw>
                </a:effectLst>
                <a:latin typeface="ConcursoItalian BTN Wide" pitchFamily="34" charset="0"/>
              </a:rPr>
              <a:t> Dan </a:t>
            </a:r>
            <a:r>
              <a:rPr lang="en-US" sz="2000" b="1" dirty="0" err="1" smtClean="0">
                <a:solidFill>
                  <a:schemeClr val="tx1"/>
                </a:solidFill>
                <a:effectLst>
                  <a:outerShdw blurRad="38100" dist="38100" dir="2700000" algn="tl">
                    <a:srgbClr val="000000">
                      <a:alpha val="43137"/>
                    </a:srgbClr>
                  </a:outerShdw>
                </a:effectLst>
                <a:latin typeface="ConcursoItalian BTN Wide" pitchFamily="34" charset="0"/>
              </a:rPr>
              <a:t>Pemberhentian</a:t>
            </a:r>
            <a:r>
              <a:rPr lang="en-US" sz="2000" b="1" dirty="0" smtClean="0">
                <a:solidFill>
                  <a:schemeClr val="tx1"/>
                </a:solidFill>
                <a:effectLst>
                  <a:outerShdw blurRad="38100" dist="38100" dir="2700000" algn="tl">
                    <a:srgbClr val="000000">
                      <a:alpha val="43137"/>
                    </a:srgbClr>
                  </a:outerShdw>
                </a:effectLst>
                <a:latin typeface="ConcursoItalian BTN Wide" pitchFamily="34" charset="0"/>
              </a:rPr>
              <a:t> </a:t>
            </a:r>
          </a:p>
          <a:p>
            <a:pPr marL="514350" indent="-514350">
              <a:buFont typeface="+mj-lt"/>
              <a:buAutoNum type="arabicPeriod"/>
              <a:defRPr/>
            </a:pPr>
            <a:r>
              <a:rPr lang="en-US" sz="2000" b="1" dirty="0" smtClean="0">
                <a:solidFill>
                  <a:schemeClr val="tx1"/>
                </a:solidFill>
                <a:effectLst>
                  <a:outerShdw blurRad="38100" dist="38100" dir="2700000" algn="tl">
                    <a:srgbClr val="000000">
                      <a:alpha val="43137"/>
                    </a:srgbClr>
                  </a:outerShdw>
                </a:effectLst>
                <a:latin typeface="ConcursoItalian BTN Wide" pitchFamily="34" charset="0"/>
              </a:rPr>
              <a:t>PENUTUP</a:t>
            </a:r>
            <a:endParaRPr lang="id-ID" sz="2000" b="1" dirty="0" smtClean="0">
              <a:solidFill>
                <a:schemeClr val="tx1"/>
              </a:solidFill>
              <a:effectLst>
                <a:outerShdw blurRad="38100" dist="38100" dir="2700000" algn="tl">
                  <a:srgbClr val="000000">
                    <a:alpha val="43137"/>
                  </a:srgbClr>
                </a:outerShdw>
              </a:effectLst>
              <a:latin typeface="ConcursoItalian BTN Wide" pitchFamily="34" charset="0"/>
            </a:endParaRPr>
          </a:p>
          <a:p>
            <a:pPr marL="514350" indent="-514350">
              <a:buFont typeface="+mj-lt"/>
              <a:buAutoNum type="arabicPeriod"/>
              <a:defRPr/>
            </a:pPr>
            <a:endParaRPr lang="id-ID" sz="2000" b="1" dirty="0" smtClean="0">
              <a:solidFill>
                <a:schemeClr val="tx1"/>
              </a:solidFill>
              <a:effectLst>
                <a:outerShdw blurRad="38100" dist="38100" dir="2700000" algn="tl">
                  <a:srgbClr val="000000">
                    <a:alpha val="43137"/>
                  </a:srgbClr>
                </a:outerShdw>
              </a:effectLst>
              <a:latin typeface="ConcursoItalian BTN Wide" pitchFamily="34" charset="0"/>
            </a:endParaRPr>
          </a:p>
          <a:p>
            <a:pPr marL="514350" indent="-514350">
              <a:buFont typeface="+mj-lt"/>
              <a:buAutoNum type="arabicPeriod"/>
              <a:defRPr/>
            </a:pPr>
            <a:endParaRPr lang="id-ID" sz="2000" b="1" dirty="0" smtClean="0">
              <a:solidFill>
                <a:schemeClr val="tx1"/>
              </a:solidFill>
              <a:effectLst>
                <a:outerShdw blurRad="38100" dist="38100" dir="2700000" algn="tl">
                  <a:srgbClr val="000000">
                    <a:alpha val="43137"/>
                  </a:srgbClr>
                </a:outerShdw>
              </a:effectLst>
              <a:latin typeface="ConcursoItalian BTN Wide" pitchFamily="34" charset="0"/>
            </a:endParaRPr>
          </a:p>
          <a:p>
            <a:pPr marL="514350" indent="-514350">
              <a:defRPr/>
            </a:pPr>
            <a:endParaRPr lang="id-ID" sz="2000" b="1" dirty="0" smtClean="0">
              <a:solidFill>
                <a:schemeClr val="accent1">
                  <a:lumMod val="40000"/>
                  <a:lumOff val="60000"/>
                </a:schemeClr>
              </a:solidFill>
              <a:effectLst>
                <a:outerShdw blurRad="38100" dist="38100" dir="2700000" algn="tl">
                  <a:srgbClr val="000000">
                    <a:alpha val="43137"/>
                  </a:srgbClr>
                </a:outerShdw>
              </a:effectLst>
              <a:latin typeface="ConcursoItalian BTN Wide" pitchFamily="34" charset="0"/>
            </a:endParaRPr>
          </a:p>
        </p:txBody>
      </p:sp>
      <p:cxnSp>
        <p:nvCxnSpPr>
          <p:cNvPr id="6" name="Straight Connector 5"/>
          <p:cNvCxnSpPr/>
          <p:nvPr/>
        </p:nvCxnSpPr>
        <p:spPr>
          <a:xfrm>
            <a:off x="571472" y="1285860"/>
            <a:ext cx="8286808" cy="1588"/>
          </a:xfrm>
          <a:prstGeom prst="line">
            <a:avLst/>
          </a:prstGeom>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2143108" y="-24"/>
            <a:ext cx="6443313" cy="107157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algn="r">
              <a:defRPr/>
            </a:pPr>
            <a:r>
              <a:rPr lang="en-US"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RUMPUN JABATAN, KEDUDUKAN DAN TUGAS POKOK</a:t>
            </a:r>
            <a:endParaRPr lang="id-ID" b="1" dirty="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endParaRPr>
          </a:p>
        </p:txBody>
      </p:sp>
      <p:cxnSp>
        <p:nvCxnSpPr>
          <p:cNvPr id="20" name="Straight Connector 19"/>
          <p:cNvCxnSpPr/>
          <p:nvPr/>
        </p:nvCxnSpPr>
        <p:spPr>
          <a:xfrm>
            <a:off x="571472" y="785794"/>
            <a:ext cx="8286808" cy="1588"/>
          </a:xfrm>
          <a:prstGeom prst="line">
            <a:avLst/>
          </a:prstGeom>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21" name="Rectangle 20"/>
          <p:cNvSpPr/>
          <p:nvPr/>
        </p:nvSpPr>
        <p:spPr>
          <a:xfrm>
            <a:off x="571472" y="857232"/>
            <a:ext cx="2541208" cy="769441"/>
          </a:xfrm>
          <a:prstGeom prst="rect">
            <a:avLst/>
          </a:prstGeom>
        </p:spPr>
        <p:txBody>
          <a:bodyPr wrap="none">
            <a:spAutoFit/>
          </a:bodyPr>
          <a:lstStyle/>
          <a:p>
            <a:r>
              <a:rPr lang="en-US" sz="4400" b="1" dirty="0" err="1" smtClean="0">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Tugas</a:t>
            </a:r>
            <a:r>
              <a:rPr lang="en-US" sz="4400" b="1" dirty="0" smtClean="0">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4400" b="1" dirty="0" err="1" smtClean="0">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pokok</a:t>
            </a:r>
            <a:endParaRPr lang="en-US" sz="4400" dirty="0"/>
          </a:p>
        </p:txBody>
      </p:sp>
      <p:sp>
        <p:nvSpPr>
          <p:cNvPr id="10" name="TextBox 9"/>
          <p:cNvSpPr txBox="1"/>
          <p:nvPr/>
        </p:nvSpPr>
        <p:spPr>
          <a:xfrm>
            <a:off x="4714876" y="2200152"/>
            <a:ext cx="3714776"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dirty="0" err="1" smtClean="0">
                <a:latin typeface="Tahoma" pitchFamily="34" charset="0"/>
                <a:ea typeface="Tahoma" pitchFamily="34" charset="0"/>
                <a:cs typeface="Tahoma" pitchFamily="34" charset="0"/>
              </a:rPr>
              <a:t>Melakukan</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kegiatan</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pengawasan</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perikanan</a:t>
            </a:r>
            <a:r>
              <a:rPr lang="en-US" sz="2000" dirty="0" smtClean="0">
                <a:latin typeface="Tahoma" pitchFamily="34" charset="0"/>
                <a:ea typeface="Tahoma" pitchFamily="34" charset="0"/>
                <a:cs typeface="Tahoma" pitchFamily="34" charset="0"/>
              </a:rPr>
              <a:t> yang </a:t>
            </a:r>
            <a:r>
              <a:rPr lang="en-US" sz="2000" dirty="0" err="1" smtClean="0">
                <a:latin typeface="Tahoma" pitchFamily="34" charset="0"/>
                <a:ea typeface="Tahoma" pitchFamily="34" charset="0"/>
                <a:cs typeface="Tahoma" pitchFamily="34" charset="0"/>
              </a:rPr>
              <a:t>meliputi</a:t>
            </a:r>
            <a:r>
              <a:rPr lang="en-US" sz="2000" dirty="0" smtClean="0">
                <a:latin typeface="Tahoma" pitchFamily="34" charset="0"/>
                <a:ea typeface="Tahoma" pitchFamily="34" charset="0"/>
                <a:cs typeface="Tahoma" pitchFamily="34" charset="0"/>
              </a:rPr>
              <a:t> :</a:t>
            </a:r>
            <a:endParaRPr lang="en-US" sz="2000" dirty="0">
              <a:latin typeface="Tahoma" pitchFamily="34" charset="0"/>
              <a:ea typeface="Tahoma" pitchFamily="34" charset="0"/>
              <a:cs typeface="Tahoma" pitchFamily="34" charset="0"/>
            </a:endParaRPr>
          </a:p>
        </p:txBody>
      </p:sp>
      <p:sp>
        <p:nvSpPr>
          <p:cNvPr id="14" name="TextBox 13"/>
          <p:cNvSpPr txBox="1"/>
          <p:nvPr/>
        </p:nvSpPr>
        <p:spPr>
          <a:xfrm>
            <a:off x="785786" y="2214554"/>
            <a:ext cx="2714644" cy="400110"/>
          </a:xfrm>
          <a:prstGeom prst="rect">
            <a:avLst/>
          </a:prstGeom>
          <a:solidFill>
            <a:schemeClr val="accent2"/>
          </a:solidFill>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dirty="0" err="1" smtClean="0">
                <a:solidFill>
                  <a:schemeClr val="bg1"/>
                </a:solidFill>
                <a:latin typeface="Tahoma" pitchFamily="34" charset="0"/>
                <a:ea typeface="Tahoma" pitchFamily="34" charset="0"/>
                <a:cs typeface="Tahoma" pitchFamily="34" charset="0"/>
              </a:rPr>
              <a:t>Pengawas</a:t>
            </a:r>
            <a:r>
              <a:rPr lang="en-US" sz="2000" dirty="0" smtClean="0">
                <a:solidFill>
                  <a:schemeClr val="bg1"/>
                </a:solidFill>
                <a:latin typeface="Tahoma" pitchFamily="34" charset="0"/>
                <a:ea typeface="Tahoma" pitchFamily="34" charset="0"/>
                <a:cs typeface="Tahoma" pitchFamily="34" charset="0"/>
              </a:rPr>
              <a:t> </a:t>
            </a:r>
            <a:r>
              <a:rPr lang="en-US" sz="2000" dirty="0" err="1" smtClean="0">
                <a:solidFill>
                  <a:schemeClr val="bg1"/>
                </a:solidFill>
                <a:latin typeface="Tahoma" pitchFamily="34" charset="0"/>
                <a:ea typeface="Tahoma" pitchFamily="34" charset="0"/>
                <a:cs typeface="Tahoma" pitchFamily="34" charset="0"/>
              </a:rPr>
              <a:t>Perikanan</a:t>
            </a:r>
            <a:endParaRPr lang="en-US" sz="2000" dirty="0">
              <a:solidFill>
                <a:schemeClr val="bg1"/>
              </a:solidFill>
              <a:latin typeface="Tahoma" pitchFamily="34" charset="0"/>
              <a:ea typeface="Tahoma" pitchFamily="34" charset="0"/>
              <a:cs typeface="Tahoma" pitchFamily="34" charset="0"/>
            </a:endParaRPr>
          </a:p>
        </p:txBody>
      </p:sp>
      <p:sp>
        <p:nvSpPr>
          <p:cNvPr id="15" name="TextBox 14"/>
          <p:cNvSpPr txBox="1"/>
          <p:nvPr/>
        </p:nvSpPr>
        <p:spPr>
          <a:xfrm>
            <a:off x="785786" y="3078304"/>
            <a:ext cx="2714644" cy="707886"/>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dirty="0" err="1" smtClean="0">
                <a:latin typeface="Tahoma" pitchFamily="34" charset="0"/>
                <a:ea typeface="Tahoma" pitchFamily="34" charset="0"/>
                <a:cs typeface="Tahoma" pitchFamily="34" charset="0"/>
              </a:rPr>
              <a:t>Bidang</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Pembudidaya</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Ikan</a:t>
            </a:r>
            <a:endParaRPr lang="en-US" sz="2000" dirty="0">
              <a:latin typeface="Tahoma" pitchFamily="34" charset="0"/>
              <a:ea typeface="Tahoma" pitchFamily="34" charset="0"/>
              <a:cs typeface="Tahoma" pitchFamily="34" charset="0"/>
            </a:endParaRPr>
          </a:p>
        </p:txBody>
      </p:sp>
      <p:sp>
        <p:nvSpPr>
          <p:cNvPr id="16" name="TextBox 15"/>
          <p:cNvSpPr txBox="1"/>
          <p:nvPr/>
        </p:nvSpPr>
        <p:spPr>
          <a:xfrm>
            <a:off x="785786" y="3870616"/>
            <a:ext cx="2714644" cy="707886"/>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Bidang</a:t>
            </a:r>
            <a:r>
              <a:rPr lang="en-US" sz="20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0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Penangkapan</a:t>
            </a:r>
            <a:r>
              <a:rPr lang="en-US" sz="20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0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Ikan</a:t>
            </a:r>
            <a:endParaRPr lang="en-US" sz="20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17" name="TextBox 16"/>
          <p:cNvSpPr txBox="1"/>
          <p:nvPr/>
        </p:nvSpPr>
        <p:spPr>
          <a:xfrm>
            <a:off x="785786" y="4649940"/>
            <a:ext cx="2714644" cy="707886"/>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dirty="0" err="1" smtClean="0">
                <a:latin typeface="Tahoma" pitchFamily="34" charset="0"/>
                <a:ea typeface="Tahoma" pitchFamily="34" charset="0"/>
                <a:cs typeface="Tahoma" pitchFamily="34" charset="0"/>
              </a:rPr>
              <a:t>Bidang</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Mutu</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Hasil</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Perikanan</a:t>
            </a:r>
            <a:endParaRPr lang="en-US" sz="2000" dirty="0">
              <a:latin typeface="Tahoma" pitchFamily="34" charset="0"/>
              <a:ea typeface="Tahoma" pitchFamily="34" charset="0"/>
              <a:cs typeface="Tahoma" pitchFamily="34" charset="0"/>
            </a:endParaRPr>
          </a:p>
        </p:txBody>
      </p:sp>
      <p:sp>
        <p:nvSpPr>
          <p:cNvPr id="18" name="Rectangle 17"/>
          <p:cNvSpPr/>
          <p:nvPr/>
        </p:nvSpPr>
        <p:spPr>
          <a:xfrm>
            <a:off x="714348" y="2143116"/>
            <a:ext cx="2857520" cy="328614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3714744" y="2428868"/>
            <a:ext cx="785818" cy="22145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4714876" y="3357562"/>
            <a:ext cx="3643338" cy="2571768"/>
            <a:chOff x="4357687" y="3357562"/>
            <a:chExt cx="3643338" cy="2571768"/>
          </a:xfrm>
        </p:grpSpPr>
        <p:sp>
          <p:nvSpPr>
            <p:cNvPr id="11" name="TextBox 10"/>
            <p:cNvSpPr txBox="1"/>
            <p:nvPr/>
          </p:nvSpPr>
          <p:spPr>
            <a:xfrm>
              <a:off x="4786314" y="3486036"/>
              <a:ext cx="1714512"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dirty="0" err="1" smtClean="0">
                  <a:latin typeface="Tahoma" pitchFamily="34" charset="0"/>
                  <a:ea typeface="Tahoma" pitchFamily="34" charset="0"/>
                  <a:cs typeface="Tahoma" pitchFamily="34" charset="0"/>
                </a:rPr>
                <a:t>persiapan</a:t>
              </a:r>
              <a:endParaRPr lang="en-US" sz="2000" dirty="0">
                <a:latin typeface="Tahoma" pitchFamily="34" charset="0"/>
                <a:ea typeface="Tahoma" pitchFamily="34" charset="0"/>
                <a:cs typeface="Tahoma" pitchFamily="34" charset="0"/>
              </a:endParaRPr>
            </a:p>
          </p:txBody>
        </p:sp>
        <p:sp>
          <p:nvSpPr>
            <p:cNvPr id="8" name="TextBox 7"/>
            <p:cNvSpPr txBox="1"/>
            <p:nvPr/>
          </p:nvSpPr>
          <p:spPr>
            <a:xfrm>
              <a:off x="5072066" y="3986102"/>
              <a:ext cx="1714512"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dirty="0" err="1" smtClean="0">
                  <a:latin typeface="Tahoma" pitchFamily="34" charset="0"/>
                  <a:ea typeface="Tahoma" pitchFamily="34" charset="0"/>
                  <a:cs typeface="Tahoma" pitchFamily="34" charset="0"/>
                </a:rPr>
                <a:t>pelaksanaan</a:t>
              </a:r>
              <a:endParaRPr lang="en-US" sz="2000" dirty="0">
                <a:latin typeface="Tahoma" pitchFamily="34" charset="0"/>
                <a:ea typeface="Tahoma" pitchFamily="34" charset="0"/>
                <a:cs typeface="Tahoma" pitchFamily="34" charset="0"/>
              </a:endParaRPr>
            </a:p>
          </p:txBody>
        </p:sp>
        <p:sp>
          <p:nvSpPr>
            <p:cNvPr id="9" name="TextBox 8"/>
            <p:cNvSpPr txBox="1"/>
            <p:nvPr/>
          </p:nvSpPr>
          <p:spPr>
            <a:xfrm>
              <a:off x="5357818" y="4486168"/>
              <a:ext cx="1714512"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dirty="0" err="1" smtClean="0">
                  <a:latin typeface="Tahoma" pitchFamily="34" charset="0"/>
                  <a:ea typeface="Tahoma" pitchFamily="34" charset="0"/>
                  <a:cs typeface="Tahoma" pitchFamily="34" charset="0"/>
                </a:rPr>
                <a:t>Analisis</a:t>
              </a:r>
              <a:endParaRPr lang="en-US" sz="2000" dirty="0">
                <a:latin typeface="Tahoma" pitchFamily="34" charset="0"/>
                <a:ea typeface="Tahoma" pitchFamily="34" charset="0"/>
                <a:cs typeface="Tahoma" pitchFamily="34" charset="0"/>
              </a:endParaRPr>
            </a:p>
          </p:txBody>
        </p:sp>
        <p:sp>
          <p:nvSpPr>
            <p:cNvPr id="12" name="TextBox 11"/>
            <p:cNvSpPr txBox="1"/>
            <p:nvPr/>
          </p:nvSpPr>
          <p:spPr>
            <a:xfrm>
              <a:off x="5643570" y="4986234"/>
              <a:ext cx="1714512"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dirty="0" err="1" smtClean="0">
                  <a:latin typeface="Tahoma" pitchFamily="34" charset="0"/>
                  <a:ea typeface="Tahoma" pitchFamily="34" charset="0"/>
                  <a:cs typeface="Tahoma" pitchFamily="34" charset="0"/>
                </a:rPr>
                <a:t>evaluasi</a:t>
              </a:r>
              <a:endParaRPr lang="en-US" sz="2000" dirty="0">
                <a:latin typeface="Tahoma" pitchFamily="34" charset="0"/>
                <a:ea typeface="Tahoma" pitchFamily="34" charset="0"/>
                <a:cs typeface="Tahoma" pitchFamily="34" charset="0"/>
              </a:endParaRPr>
            </a:p>
          </p:txBody>
        </p:sp>
        <p:sp>
          <p:nvSpPr>
            <p:cNvPr id="13" name="TextBox 12"/>
            <p:cNvSpPr txBox="1"/>
            <p:nvPr/>
          </p:nvSpPr>
          <p:spPr>
            <a:xfrm>
              <a:off x="5929322" y="5457782"/>
              <a:ext cx="1714512"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dirty="0" err="1" smtClean="0">
                  <a:latin typeface="Tahoma" pitchFamily="34" charset="0"/>
                  <a:ea typeface="Tahoma" pitchFamily="34" charset="0"/>
                  <a:cs typeface="Tahoma" pitchFamily="34" charset="0"/>
                </a:rPr>
                <a:t>rekomendasi</a:t>
              </a:r>
              <a:endParaRPr lang="en-US" sz="2000" dirty="0">
                <a:latin typeface="Tahoma" pitchFamily="34" charset="0"/>
                <a:ea typeface="Tahoma" pitchFamily="34" charset="0"/>
                <a:cs typeface="Tahoma" pitchFamily="34" charset="0"/>
              </a:endParaRPr>
            </a:p>
          </p:txBody>
        </p:sp>
        <p:sp>
          <p:nvSpPr>
            <p:cNvPr id="24" name="Parallelogram 23"/>
            <p:cNvSpPr/>
            <p:nvPr/>
          </p:nvSpPr>
          <p:spPr>
            <a:xfrm rot="10800000" flipH="1">
              <a:off x="4357687" y="3357562"/>
              <a:ext cx="3643338" cy="2571768"/>
            </a:xfrm>
            <a:prstGeom prst="parallelogram">
              <a:avLst>
                <a:gd name="adj" fmla="val 5800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p:cNvSpPr txBox="1"/>
          <p:nvPr/>
        </p:nvSpPr>
        <p:spPr>
          <a:xfrm>
            <a:off x="785786" y="2643182"/>
            <a:ext cx="2714644" cy="3385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600" b="1" i="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Terdiri</a:t>
            </a:r>
            <a:r>
              <a:rPr lang="en-US" sz="1600" b="1" i="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1600" b="1" i="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dari</a:t>
            </a:r>
            <a:r>
              <a:rPr lang="en-US" sz="1600" b="1" i="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endParaRPr lang="en-US" sz="1600" b="1" i="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14835" y="4286256"/>
            <a:ext cx="6443313" cy="107157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a:defRPr/>
            </a:pPr>
            <a:r>
              <a:rPr lang="en-US" sz="48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Jenjang</a:t>
            </a:r>
            <a:r>
              <a:rPr lang="en-US" sz="48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48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dan</a:t>
            </a:r>
            <a:r>
              <a:rPr lang="en-US" sz="48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48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pangkat</a:t>
            </a:r>
            <a:endParaRPr lang="id-ID" sz="4800" b="1" dirty="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endParaRPr>
          </a:p>
        </p:txBody>
      </p:sp>
      <p:cxnSp>
        <p:nvCxnSpPr>
          <p:cNvPr id="3" name="Straight Connector 2"/>
          <p:cNvCxnSpPr/>
          <p:nvPr/>
        </p:nvCxnSpPr>
        <p:spPr>
          <a:xfrm>
            <a:off x="1299745" y="6000768"/>
            <a:ext cx="6715172" cy="1588"/>
          </a:xfrm>
          <a:prstGeom prst="line">
            <a:avLst/>
          </a:prstGeom>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7" name="Rectangle 6"/>
          <p:cNvSpPr/>
          <p:nvPr/>
        </p:nvSpPr>
        <p:spPr>
          <a:xfrm>
            <a:off x="-71470" y="5357826"/>
            <a:ext cx="6858000" cy="307777"/>
          </a:xfrm>
          <a:prstGeom prst="rect">
            <a:avLst/>
          </a:prstGeom>
        </p:spPr>
        <p:txBody>
          <a:bodyPr wrap="square">
            <a:spAutoFit/>
          </a:bodyPr>
          <a:lstStyle/>
          <a:p>
            <a:pPr algn="ctr">
              <a:defRPr/>
            </a:pPr>
            <a:r>
              <a:rPr lang="en-US" sz="1400" b="1" dirty="0" smtClean="0">
                <a:effectLst>
                  <a:outerShdw blurRad="38100" dist="38100" dir="2700000" algn="tl">
                    <a:srgbClr val="000000">
                      <a:alpha val="43137"/>
                    </a:srgbClr>
                  </a:outerShdw>
                </a:effectLst>
                <a:latin typeface="ConcursoItalian BTN Wide" pitchFamily="34" charset="0"/>
              </a:rPr>
              <a:t>PERMEN PAN DAN RB </a:t>
            </a:r>
            <a:r>
              <a:rPr lang="en-US" sz="1400" b="1" dirty="0" err="1" smtClean="0">
                <a:effectLst>
                  <a:outerShdw blurRad="38100" dist="38100" dir="2700000" algn="tl">
                    <a:srgbClr val="000000">
                      <a:alpha val="43137"/>
                    </a:srgbClr>
                  </a:outerShdw>
                </a:effectLst>
                <a:latin typeface="ConcursoItalian BTN Wide" pitchFamily="34" charset="0"/>
              </a:rPr>
              <a:t>Nomor</a:t>
            </a:r>
            <a:r>
              <a:rPr lang="en-US" sz="1400" b="1" dirty="0" smtClean="0">
                <a:effectLst>
                  <a:outerShdw blurRad="38100" dist="38100" dir="2700000" algn="tl">
                    <a:srgbClr val="000000">
                      <a:alpha val="43137"/>
                    </a:srgbClr>
                  </a:outerShdw>
                </a:effectLst>
                <a:latin typeface="ConcursoItalian BTN Wide" pitchFamily="34" charset="0"/>
              </a:rPr>
              <a:t> 1 </a:t>
            </a:r>
            <a:r>
              <a:rPr lang="en-US" sz="1400" b="1" dirty="0" err="1" smtClean="0">
                <a:effectLst>
                  <a:outerShdw blurRad="38100" dist="38100" dir="2700000" algn="tl">
                    <a:srgbClr val="000000">
                      <a:alpha val="43137"/>
                    </a:srgbClr>
                  </a:outerShdw>
                </a:effectLst>
                <a:latin typeface="ConcursoItalian BTN Wide" pitchFamily="34" charset="0"/>
              </a:rPr>
              <a:t>Tahun</a:t>
            </a:r>
            <a:r>
              <a:rPr lang="en-US" sz="1400" b="1" dirty="0" smtClean="0">
                <a:effectLst>
                  <a:outerShdw blurRad="38100" dist="38100" dir="2700000" algn="tl">
                    <a:srgbClr val="000000">
                      <a:alpha val="43137"/>
                    </a:srgbClr>
                  </a:outerShdw>
                </a:effectLst>
                <a:latin typeface="ConcursoItalian BTN Wide" pitchFamily="34" charset="0"/>
              </a:rPr>
              <a:t> 2011</a:t>
            </a:r>
          </a:p>
        </p:txBody>
      </p:sp>
      <p:sp>
        <p:nvSpPr>
          <p:cNvPr id="5" name="TextBox 4"/>
          <p:cNvSpPr txBox="1"/>
          <p:nvPr/>
        </p:nvSpPr>
        <p:spPr>
          <a:xfrm>
            <a:off x="285720" y="3931042"/>
            <a:ext cx="1785950" cy="1446550"/>
          </a:xfrm>
          <a:prstGeom prst="rect">
            <a:avLst/>
          </a:prstGeom>
          <a:noFill/>
        </p:spPr>
        <p:txBody>
          <a:bodyPr wrap="square" rtlCol="0">
            <a:spAutoFit/>
          </a:bodyPr>
          <a:lstStyle/>
          <a:p>
            <a:r>
              <a:rPr lang="id-ID" sz="8800" b="1" dirty="0" smtClean="0">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4</a:t>
            </a:r>
            <a:r>
              <a:rPr lang="en-US" sz="8800" b="1" dirty="0" smtClean="0">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71472" y="785794"/>
            <a:ext cx="8286808" cy="1588"/>
          </a:xfrm>
          <a:prstGeom prst="line">
            <a:avLst/>
          </a:prstGeom>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3" name="Title 1"/>
          <p:cNvSpPr txBox="1">
            <a:spLocks/>
          </p:cNvSpPr>
          <p:nvPr/>
        </p:nvSpPr>
        <p:spPr>
          <a:xfrm>
            <a:off x="2143108" y="-24"/>
            <a:ext cx="6443313" cy="107157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algn="r">
              <a:defRPr/>
            </a:pP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Jenjang</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jabatan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dan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pangkat</a:t>
            </a:r>
            <a:endParaRPr lang="id-ID" sz="2000" b="1" dirty="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endParaRPr>
          </a:p>
        </p:txBody>
      </p:sp>
      <p:grpSp>
        <p:nvGrpSpPr>
          <p:cNvPr id="79" name="Group 78"/>
          <p:cNvGrpSpPr/>
          <p:nvPr/>
        </p:nvGrpSpPr>
        <p:grpSpPr>
          <a:xfrm>
            <a:off x="142844" y="928670"/>
            <a:ext cx="8929750" cy="5442559"/>
            <a:chOff x="142844" y="928670"/>
            <a:chExt cx="8929750" cy="5442559"/>
          </a:xfrm>
        </p:grpSpPr>
        <p:sp>
          <p:nvSpPr>
            <p:cNvPr id="4" name="TextBox 3"/>
            <p:cNvSpPr txBox="1"/>
            <p:nvPr/>
          </p:nvSpPr>
          <p:spPr>
            <a:xfrm>
              <a:off x="3071802" y="928670"/>
              <a:ext cx="2928958"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600" b="1" dirty="0" smtClean="0">
                  <a:latin typeface="Tahoma" pitchFamily="34" charset="0"/>
                  <a:ea typeface="Tahoma" pitchFamily="34" charset="0"/>
                  <a:cs typeface="Tahoma" pitchFamily="34" charset="0"/>
                </a:rPr>
                <a:t>JABATAN FUNGSIONAL PENGAWAS TERDIRI DARI</a:t>
              </a:r>
              <a:endParaRPr lang="en-US" sz="1600" b="1" dirty="0">
                <a:latin typeface="Tahoma" pitchFamily="34" charset="0"/>
                <a:ea typeface="Tahoma" pitchFamily="34" charset="0"/>
                <a:cs typeface="Tahoma" pitchFamily="34" charset="0"/>
              </a:endParaRPr>
            </a:p>
          </p:txBody>
        </p:sp>
        <p:sp>
          <p:nvSpPr>
            <p:cNvPr id="5" name="TextBox 4"/>
            <p:cNvSpPr txBox="1"/>
            <p:nvPr/>
          </p:nvSpPr>
          <p:spPr>
            <a:xfrm>
              <a:off x="5786446" y="2084949"/>
              <a:ext cx="2013252" cy="276999"/>
            </a:xfrm>
            <a:prstGeom prst="rect">
              <a:avLst/>
            </a:prstGeom>
            <a:solidFill>
              <a:schemeClr val="tx2">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TERAMPIL</a:t>
              </a:r>
              <a:endParaRPr lang="en-US" sz="12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6" name="TextBox 5"/>
            <p:cNvSpPr txBox="1"/>
            <p:nvPr/>
          </p:nvSpPr>
          <p:spPr>
            <a:xfrm>
              <a:off x="1285852" y="2103585"/>
              <a:ext cx="2013252" cy="276999"/>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AHLI</a:t>
              </a:r>
              <a:endParaRPr lang="en-US" sz="12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cxnSp>
          <p:nvCxnSpPr>
            <p:cNvPr id="36" name="Elbow Connector 35"/>
            <p:cNvCxnSpPr>
              <a:stCxn id="6" idx="0"/>
              <a:endCxn id="5" idx="0"/>
            </p:cNvCxnSpPr>
            <p:nvPr/>
          </p:nvCxnSpPr>
          <p:spPr>
            <a:xfrm rot="5400000" flipH="1" flipV="1">
              <a:off x="4533457" y="-156030"/>
              <a:ext cx="18636" cy="4500594"/>
            </a:xfrm>
            <a:prstGeom prst="bentConnector3">
              <a:avLst>
                <a:gd name="adj1" fmla="val 1326658"/>
              </a:avLst>
            </a:prstGeom>
          </p:spPr>
          <p:style>
            <a:lnRef idx="3">
              <a:schemeClr val="accent2"/>
            </a:lnRef>
            <a:fillRef idx="0">
              <a:schemeClr val="accent2"/>
            </a:fillRef>
            <a:effectRef idx="2">
              <a:schemeClr val="accent2"/>
            </a:effectRef>
            <a:fontRef idx="minor">
              <a:schemeClr val="tx1"/>
            </a:fontRef>
          </p:style>
        </p:cxnSp>
        <p:cxnSp>
          <p:nvCxnSpPr>
            <p:cNvPr id="51" name="Straight Connector 50"/>
            <p:cNvCxnSpPr/>
            <p:nvPr/>
          </p:nvCxnSpPr>
          <p:spPr>
            <a:xfrm rot="5400000">
              <a:off x="4392611" y="1691246"/>
              <a:ext cx="357190" cy="1588"/>
            </a:xfrm>
            <a:prstGeom prst="line">
              <a:avLst/>
            </a:prstGeom>
          </p:spPr>
          <p:style>
            <a:lnRef idx="3">
              <a:schemeClr val="accent2"/>
            </a:lnRef>
            <a:fillRef idx="0">
              <a:schemeClr val="accent2"/>
            </a:fillRef>
            <a:effectRef idx="2">
              <a:schemeClr val="accent2"/>
            </a:effectRef>
            <a:fontRef idx="minor">
              <a:schemeClr val="tx1"/>
            </a:fontRef>
          </p:style>
        </p:cxnSp>
        <p:sp>
          <p:nvSpPr>
            <p:cNvPr id="41" name="Rectangle 40"/>
            <p:cNvSpPr/>
            <p:nvPr/>
          </p:nvSpPr>
          <p:spPr>
            <a:xfrm>
              <a:off x="142844" y="2442139"/>
              <a:ext cx="4429156" cy="785818"/>
            </a:xfrm>
            <a:prstGeom prst="rect">
              <a:avLst/>
            </a:prstGeom>
            <a:solidFill>
              <a:schemeClr val="bg1">
                <a:lumMod val="85000"/>
              </a:schemeClr>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42844" y="3370833"/>
              <a:ext cx="4429156" cy="785818"/>
            </a:xfrm>
            <a:prstGeom prst="rect">
              <a:avLst/>
            </a:prstGeom>
            <a:solidFill>
              <a:schemeClr val="bg2">
                <a:lumMod val="75000"/>
              </a:schemeClr>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42844" y="4299527"/>
              <a:ext cx="4429156" cy="1143008"/>
            </a:xfrm>
            <a:prstGeom prst="rect">
              <a:avLst/>
            </a:prstGeom>
            <a:solidFill>
              <a:schemeClr val="accent1">
                <a:lumMod val="60000"/>
                <a:lumOff val="40000"/>
              </a:schemeClr>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42844" y="5585411"/>
              <a:ext cx="4429156" cy="785818"/>
            </a:xfrm>
            <a:prstGeom prst="rect">
              <a:avLst/>
            </a:prstGeom>
            <a:solidFill>
              <a:schemeClr val="accent2">
                <a:lumMod val="40000"/>
                <a:lumOff val="60000"/>
              </a:schemeClr>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4643438" y="2442139"/>
              <a:ext cx="4429156" cy="1214446"/>
            </a:xfrm>
            <a:prstGeom prst="rect">
              <a:avLst/>
            </a:prstGeom>
            <a:solidFill>
              <a:schemeClr val="accent3">
                <a:lumMod val="60000"/>
                <a:lumOff val="40000"/>
              </a:schemeClr>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643438" y="3799461"/>
              <a:ext cx="4429156" cy="785818"/>
            </a:xfrm>
            <a:prstGeom prst="rect">
              <a:avLst/>
            </a:prstGeom>
            <a:solidFill>
              <a:schemeClr val="accent4">
                <a:lumMod val="60000"/>
                <a:lumOff val="40000"/>
              </a:schemeClr>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3438" y="4728155"/>
              <a:ext cx="4429156" cy="928694"/>
            </a:xfrm>
            <a:prstGeom prst="rect">
              <a:avLst/>
            </a:prstGeom>
            <a:solidFill>
              <a:schemeClr val="accent6">
                <a:lumMod val="20000"/>
                <a:lumOff val="80000"/>
              </a:schemeClr>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201294" y="2544355"/>
              <a:ext cx="2013252" cy="276999"/>
            </a:xfrm>
            <a:prstGeom prst="rect">
              <a:avLst/>
            </a:prstGeom>
            <a:solidFill>
              <a:srgbClr val="FFC000"/>
            </a:solidFill>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200" dirty="0" smtClean="0">
                  <a:latin typeface="Tahoma" pitchFamily="34" charset="0"/>
                  <a:ea typeface="Tahoma" pitchFamily="34" charset="0"/>
                  <a:cs typeface="Tahoma" pitchFamily="34" charset="0"/>
                </a:rPr>
                <a:t>PP </a:t>
              </a:r>
              <a:r>
                <a:rPr lang="en-US" sz="1200" dirty="0" err="1" smtClean="0">
                  <a:latin typeface="Tahoma" pitchFamily="34" charset="0"/>
                  <a:ea typeface="Tahoma" pitchFamily="34" charset="0"/>
                  <a:cs typeface="Tahoma" pitchFamily="34" charset="0"/>
                </a:rPr>
                <a:t>Pertama</a:t>
              </a:r>
              <a:endParaRPr lang="en-US" sz="1200" dirty="0">
                <a:latin typeface="Tahoma" pitchFamily="34" charset="0"/>
                <a:ea typeface="Tahoma" pitchFamily="34" charset="0"/>
                <a:cs typeface="Tahoma" pitchFamily="34" charset="0"/>
              </a:endParaRPr>
            </a:p>
          </p:txBody>
        </p:sp>
        <p:sp>
          <p:nvSpPr>
            <p:cNvPr id="49" name="TextBox 48"/>
            <p:cNvSpPr txBox="1"/>
            <p:nvPr/>
          </p:nvSpPr>
          <p:spPr>
            <a:xfrm>
              <a:off x="201294" y="3451024"/>
              <a:ext cx="2013252" cy="276999"/>
            </a:xfrm>
            <a:prstGeom prst="rect">
              <a:avLst/>
            </a:prstGeom>
            <a:solidFill>
              <a:srgbClr val="FFC000"/>
            </a:solidFill>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200" dirty="0" smtClean="0">
                  <a:latin typeface="Tahoma" pitchFamily="34" charset="0"/>
                  <a:ea typeface="Tahoma" pitchFamily="34" charset="0"/>
                  <a:cs typeface="Tahoma" pitchFamily="34" charset="0"/>
                </a:rPr>
                <a:t>PP </a:t>
              </a:r>
              <a:r>
                <a:rPr lang="en-US" sz="1200" dirty="0" err="1" smtClean="0">
                  <a:latin typeface="Tahoma" pitchFamily="34" charset="0"/>
                  <a:ea typeface="Tahoma" pitchFamily="34" charset="0"/>
                  <a:cs typeface="Tahoma" pitchFamily="34" charset="0"/>
                </a:rPr>
                <a:t>Muda</a:t>
              </a:r>
              <a:endParaRPr lang="en-US" sz="1200" dirty="0">
                <a:latin typeface="Tahoma" pitchFamily="34" charset="0"/>
                <a:ea typeface="Tahoma" pitchFamily="34" charset="0"/>
                <a:cs typeface="Tahoma" pitchFamily="34" charset="0"/>
              </a:endParaRPr>
            </a:p>
          </p:txBody>
        </p:sp>
        <p:sp>
          <p:nvSpPr>
            <p:cNvPr id="50" name="TextBox 49"/>
            <p:cNvSpPr txBox="1"/>
            <p:nvPr/>
          </p:nvSpPr>
          <p:spPr>
            <a:xfrm>
              <a:off x="201294" y="4441273"/>
              <a:ext cx="2013252" cy="276999"/>
            </a:xfrm>
            <a:prstGeom prst="rect">
              <a:avLst/>
            </a:prstGeom>
            <a:solidFill>
              <a:srgbClr val="FFC000"/>
            </a:solidFill>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200" dirty="0" smtClean="0">
                  <a:latin typeface="Tahoma" pitchFamily="34" charset="0"/>
                  <a:ea typeface="Tahoma" pitchFamily="34" charset="0"/>
                  <a:cs typeface="Tahoma" pitchFamily="34" charset="0"/>
                </a:rPr>
                <a:t>PP </a:t>
              </a:r>
              <a:r>
                <a:rPr lang="en-US" sz="1200" dirty="0" err="1" smtClean="0">
                  <a:latin typeface="Tahoma" pitchFamily="34" charset="0"/>
                  <a:ea typeface="Tahoma" pitchFamily="34" charset="0"/>
                  <a:cs typeface="Tahoma" pitchFamily="34" charset="0"/>
                </a:rPr>
                <a:t>Madya</a:t>
              </a:r>
              <a:endParaRPr lang="en-US" sz="1200" dirty="0">
                <a:latin typeface="Tahoma" pitchFamily="34" charset="0"/>
                <a:ea typeface="Tahoma" pitchFamily="34" charset="0"/>
                <a:cs typeface="Tahoma" pitchFamily="34" charset="0"/>
              </a:endParaRPr>
            </a:p>
          </p:txBody>
        </p:sp>
        <p:sp>
          <p:nvSpPr>
            <p:cNvPr id="52" name="TextBox 51"/>
            <p:cNvSpPr txBox="1"/>
            <p:nvPr/>
          </p:nvSpPr>
          <p:spPr>
            <a:xfrm>
              <a:off x="2357422" y="2569484"/>
              <a:ext cx="2143140" cy="276999"/>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200" dirty="0" err="1" smtClean="0">
                  <a:latin typeface="Tahoma" pitchFamily="34" charset="0"/>
                  <a:ea typeface="Tahoma" pitchFamily="34" charset="0"/>
                  <a:cs typeface="Tahoma" pitchFamily="34" charset="0"/>
                </a:rPr>
                <a:t>Penata</a:t>
              </a:r>
              <a:r>
                <a:rPr lang="en-US" sz="1200" dirty="0" smtClean="0">
                  <a:latin typeface="Tahoma" pitchFamily="34" charset="0"/>
                  <a:ea typeface="Tahoma" pitchFamily="34" charset="0"/>
                  <a:cs typeface="Tahoma" pitchFamily="34" charset="0"/>
                </a:rPr>
                <a:t> </a:t>
              </a:r>
              <a:r>
                <a:rPr lang="en-US" sz="1200" dirty="0" err="1" smtClean="0">
                  <a:latin typeface="Tahoma" pitchFamily="34" charset="0"/>
                  <a:ea typeface="Tahoma" pitchFamily="34" charset="0"/>
                  <a:cs typeface="Tahoma" pitchFamily="34" charset="0"/>
                </a:rPr>
                <a:t>Muda</a:t>
              </a:r>
              <a:r>
                <a:rPr lang="en-US" sz="1200" dirty="0" smtClean="0">
                  <a:latin typeface="Tahoma" pitchFamily="34" charset="0"/>
                  <a:ea typeface="Tahoma" pitchFamily="34" charset="0"/>
                  <a:cs typeface="Tahoma" pitchFamily="34" charset="0"/>
                </a:rPr>
                <a:t>/III/a</a:t>
              </a:r>
              <a:endParaRPr lang="en-US" sz="1200" dirty="0">
                <a:latin typeface="Tahoma" pitchFamily="34" charset="0"/>
                <a:ea typeface="Tahoma" pitchFamily="34" charset="0"/>
                <a:cs typeface="Tahoma" pitchFamily="34" charset="0"/>
              </a:endParaRPr>
            </a:p>
          </p:txBody>
        </p:sp>
        <p:sp>
          <p:nvSpPr>
            <p:cNvPr id="53" name="TextBox 52"/>
            <p:cNvSpPr txBox="1"/>
            <p:nvPr/>
          </p:nvSpPr>
          <p:spPr>
            <a:xfrm>
              <a:off x="2357422" y="2889403"/>
              <a:ext cx="2143140" cy="276999"/>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200" dirty="0" err="1" smtClean="0">
                  <a:latin typeface="Tahoma" pitchFamily="34" charset="0"/>
                  <a:ea typeface="Tahoma" pitchFamily="34" charset="0"/>
                  <a:cs typeface="Tahoma" pitchFamily="34" charset="0"/>
                </a:rPr>
                <a:t>Penata</a:t>
              </a:r>
              <a:r>
                <a:rPr lang="en-US" sz="1200" dirty="0" smtClean="0">
                  <a:latin typeface="Tahoma" pitchFamily="34" charset="0"/>
                  <a:ea typeface="Tahoma" pitchFamily="34" charset="0"/>
                  <a:cs typeface="Tahoma" pitchFamily="34" charset="0"/>
                </a:rPr>
                <a:t> </a:t>
              </a:r>
              <a:r>
                <a:rPr lang="en-US" sz="1200" dirty="0" err="1" smtClean="0">
                  <a:latin typeface="Tahoma" pitchFamily="34" charset="0"/>
                  <a:ea typeface="Tahoma" pitchFamily="34" charset="0"/>
                  <a:cs typeface="Tahoma" pitchFamily="34" charset="0"/>
                </a:rPr>
                <a:t>Muda</a:t>
              </a:r>
              <a:r>
                <a:rPr lang="en-US" sz="1200" dirty="0" smtClean="0">
                  <a:latin typeface="Tahoma" pitchFamily="34" charset="0"/>
                  <a:ea typeface="Tahoma" pitchFamily="34" charset="0"/>
                  <a:cs typeface="Tahoma" pitchFamily="34" charset="0"/>
                </a:rPr>
                <a:t> </a:t>
              </a:r>
              <a:r>
                <a:rPr lang="en-US" sz="1200" dirty="0" err="1" smtClean="0">
                  <a:latin typeface="Tahoma" pitchFamily="34" charset="0"/>
                  <a:ea typeface="Tahoma" pitchFamily="34" charset="0"/>
                  <a:cs typeface="Tahoma" pitchFamily="34" charset="0"/>
                </a:rPr>
                <a:t>Tk.I</a:t>
              </a:r>
              <a:r>
                <a:rPr lang="en-US" sz="1200" dirty="0" smtClean="0">
                  <a:latin typeface="Tahoma" pitchFamily="34" charset="0"/>
                  <a:ea typeface="Tahoma" pitchFamily="34" charset="0"/>
                  <a:cs typeface="Tahoma" pitchFamily="34" charset="0"/>
                </a:rPr>
                <a:t>/III/b</a:t>
              </a:r>
              <a:endParaRPr lang="en-US" sz="1200" dirty="0">
                <a:latin typeface="Tahoma" pitchFamily="34" charset="0"/>
                <a:ea typeface="Tahoma" pitchFamily="34" charset="0"/>
                <a:cs typeface="Tahoma" pitchFamily="34" charset="0"/>
              </a:endParaRPr>
            </a:p>
          </p:txBody>
        </p:sp>
        <p:sp>
          <p:nvSpPr>
            <p:cNvPr id="54" name="TextBox 53"/>
            <p:cNvSpPr txBox="1"/>
            <p:nvPr/>
          </p:nvSpPr>
          <p:spPr>
            <a:xfrm>
              <a:off x="2357422" y="3459777"/>
              <a:ext cx="2143140" cy="276999"/>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200" dirty="0" err="1" smtClean="0">
                  <a:latin typeface="Tahoma" pitchFamily="34" charset="0"/>
                  <a:ea typeface="Tahoma" pitchFamily="34" charset="0"/>
                  <a:cs typeface="Tahoma" pitchFamily="34" charset="0"/>
                </a:rPr>
                <a:t>Penata</a:t>
              </a:r>
              <a:r>
                <a:rPr lang="en-US" sz="1200" dirty="0" smtClean="0">
                  <a:latin typeface="Tahoma" pitchFamily="34" charset="0"/>
                  <a:ea typeface="Tahoma" pitchFamily="34" charset="0"/>
                  <a:cs typeface="Tahoma" pitchFamily="34" charset="0"/>
                </a:rPr>
                <a:t>/III/c</a:t>
              </a:r>
              <a:endParaRPr lang="en-US" sz="1200" dirty="0">
                <a:latin typeface="Tahoma" pitchFamily="34" charset="0"/>
                <a:ea typeface="Tahoma" pitchFamily="34" charset="0"/>
                <a:cs typeface="Tahoma" pitchFamily="34" charset="0"/>
              </a:endParaRPr>
            </a:p>
          </p:txBody>
        </p:sp>
        <p:sp>
          <p:nvSpPr>
            <p:cNvPr id="55" name="TextBox 54"/>
            <p:cNvSpPr txBox="1"/>
            <p:nvPr/>
          </p:nvSpPr>
          <p:spPr>
            <a:xfrm>
              <a:off x="2357422" y="5102851"/>
              <a:ext cx="2143140" cy="276999"/>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200" dirty="0" smtClean="0">
                  <a:latin typeface="Tahoma" pitchFamily="34" charset="0"/>
                  <a:ea typeface="Tahoma" pitchFamily="34" charset="0"/>
                  <a:cs typeface="Tahoma" pitchFamily="34" charset="0"/>
                </a:rPr>
                <a:t>Pembina </a:t>
              </a:r>
              <a:r>
                <a:rPr lang="en-US" sz="1200" dirty="0" err="1" smtClean="0">
                  <a:latin typeface="Tahoma" pitchFamily="34" charset="0"/>
                  <a:ea typeface="Tahoma" pitchFamily="34" charset="0"/>
                  <a:cs typeface="Tahoma" pitchFamily="34" charset="0"/>
                </a:rPr>
                <a:t>Utama</a:t>
              </a:r>
              <a:r>
                <a:rPr lang="en-US" sz="1200" dirty="0" smtClean="0">
                  <a:latin typeface="Tahoma" pitchFamily="34" charset="0"/>
                  <a:ea typeface="Tahoma" pitchFamily="34" charset="0"/>
                  <a:cs typeface="Tahoma" pitchFamily="34" charset="0"/>
                </a:rPr>
                <a:t> </a:t>
              </a:r>
              <a:r>
                <a:rPr lang="en-US" sz="1200" dirty="0" err="1" smtClean="0">
                  <a:latin typeface="Tahoma" pitchFamily="34" charset="0"/>
                  <a:ea typeface="Tahoma" pitchFamily="34" charset="0"/>
                  <a:cs typeface="Tahoma" pitchFamily="34" charset="0"/>
                </a:rPr>
                <a:t>Muda</a:t>
              </a:r>
              <a:r>
                <a:rPr lang="en-US" sz="1200" dirty="0" smtClean="0">
                  <a:latin typeface="Tahoma" pitchFamily="34" charset="0"/>
                  <a:ea typeface="Tahoma" pitchFamily="34" charset="0"/>
                  <a:cs typeface="Tahoma" pitchFamily="34" charset="0"/>
                </a:rPr>
                <a:t>/IV/c</a:t>
              </a:r>
              <a:endParaRPr lang="en-US" sz="1200" dirty="0">
                <a:latin typeface="Tahoma" pitchFamily="34" charset="0"/>
                <a:ea typeface="Tahoma" pitchFamily="34" charset="0"/>
                <a:cs typeface="Tahoma" pitchFamily="34" charset="0"/>
              </a:endParaRPr>
            </a:p>
          </p:txBody>
        </p:sp>
        <p:sp>
          <p:nvSpPr>
            <p:cNvPr id="56" name="TextBox 55"/>
            <p:cNvSpPr txBox="1"/>
            <p:nvPr/>
          </p:nvSpPr>
          <p:spPr>
            <a:xfrm>
              <a:off x="2357422" y="3816967"/>
              <a:ext cx="2143140" cy="276999"/>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200" dirty="0" err="1" smtClean="0">
                  <a:latin typeface="Tahoma" pitchFamily="34" charset="0"/>
                  <a:ea typeface="Tahoma" pitchFamily="34" charset="0"/>
                  <a:cs typeface="Tahoma" pitchFamily="34" charset="0"/>
                </a:rPr>
                <a:t>Penata</a:t>
              </a:r>
              <a:r>
                <a:rPr lang="en-US" sz="1200" dirty="0" smtClean="0">
                  <a:latin typeface="Tahoma" pitchFamily="34" charset="0"/>
                  <a:ea typeface="Tahoma" pitchFamily="34" charset="0"/>
                  <a:cs typeface="Tahoma" pitchFamily="34" charset="0"/>
                </a:rPr>
                <a:t> </a:t>
              </a:r>
              <a:r>
                <a:rPr lang="en-US" sz="1200" dirty="0" err="1" smtClean="0">
                  <a:latin typeface="Tahoma" pitchFamily="34" charset="0"/>
                  <a:ea typeface="Tahoma" pitchFamily="34" charset="0"/>
                  <a:cs typeface="Tahoma" pitchFamily="34" charset="0"/>
                </a:rPr>
                <a:t>Tk.I</a:t>
              </a:r>
              <a:r>
                <a:rPr lang="en-US" sz="1200" dirty="0" smtClean="0">
                  <a:latin typeface="Tahoma" pitchFamily="34" charset="0"/>
                  <a:ea typeface="Tahoma" pitchFamily="34" charset="0"/>
                  <a:cs typeface="Tahoma" pitchFamily="34" charset="0"/>
                </a:rPr>
                <a:t>/III/d</a:t>
              </a:r>
              <a:endParaRPr lang="en-US" sz="1200" dirty="0">
                <a:latin typeface="Tahoma" pitchFamily="34" charset="0"/>
                <a:ea typeface="Tahoma" pitchFamily="34" charset="0"/>
                <a:cs typeface="Tahoma" pitchFamily="34" charset="0"/>
              </a:endParaRPr>
            </a:p>
          </p:txBody>
        </p:sp>
        <p:sp>
          <p:nvSpPr>
            <p:cNvPr id="57" name="TextBox 56"/>
            <p:cNvSpPr txBox="1"/>
            <p:nvPr/>
          </p:nvSpPr>
          <p:spPr>
            <a:xfrm>
              <a:off x="201294" y="5665602"/>
              <a:ext cx="2013252" cy="276999"/>
            </a:xfrm>
            <a:prstGeom prst="rect">
              <a:avLst/>
            </a:prstGeom>
            <a:solidFill>
              <a:srgbClr val="FFC000"/>
            </a:solidFill>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200" dirty="0" smtClean="0">
                  <a:latin typeface="Tahoma" pitchFamily="34" charset="0"/>
                  <a:ea typeface="Tahoma" pitchFamily="34" charset="0"/>
                  <a:cs typeface="Tahoma" pitchFamily="34" charset="0"/>
                </a:rPr>
                <a:t>PP </a:t>
              </a:r>
              <a:r>
                <a:rPr lang="en-US" sz="1200" dirty="0" err="1" smtClean="0">
                  <a:latin typeface="Tahoma" pitchFamily="34" charset="0"/>
                  <a:ea typeface="Tahoma" pitchFamily="34" charset="0"/>
                  <a:cs typeface="Tahoma" pitchFamily="34" charset="0"/>
                </a:rPr>
                <a:t>Utama</a:t>
              </a:r>
              <a:endParaRPr lang="en-US" sz="1200" dirty="0">
                <a:latin typeface="Tahoma" pitchFamily="34" charset="0"/>
                <a:ea typeface="Tahoma" pitchFamily="34" charset="0"/>
                <a:cs typeface="Tahoma" pitchFamily="34" charset="0"/>
              </a:endParaRPr>
            </a:p>
          </p:txBody>
        </p:sp>
        <p:sp>
          <p:nvSpPr>
            <p:cNvPr id="58" name="TextBox 57"/>
            <p:cNvSpPr txBox="1"/>
            <p:nvPr/>
          </p:nvSpPr>
          <p:spPr>
            <a:xfrm>
              <a:off x="2357422" y="4419248"/>
              <a:ext cx="2143140" cy="276999"/>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200" dirty="0" smtClean="0">
                  <a:latin typeface="Tahoma" pitchFamily="34" charset="0"/>
                  <a:ea typeface="Tahoma" pitchFamily="34" charset="0"/>
                  <a:cs typeface="Tahoma" pitchFamily="34" charset="0"/>
                </a:rPr>
                <a:t>Pembina/IV/a</a:t>
              </a:r>
              <a:endParaRPr lang="en-US" sz="1200" dirty="0">
                <a:latin typeface="Tahoma" pitchFamily="34" charset="0"/>
                <a:ea typeface="Tahoma" pitchFamily="34" charset="0"/>
                <a:cs typeface="Tahoma" pitchFamily="34" charset="0"/>
              </a:endParaRPr>
            </a:p>
          </p:txBody>
        </p:sp>
        <p:sp>
          <p:nvSpPr>
            <p:cNvPr id="59" name="TextBox 58"/>
            <p:cNvSpPr txBox="1"/>
            <p:nvPr/>
          </p:nvSpPr>
          <p:spPr>
            <a:xfrm>
              <a:off x="2357422" y="4736908"/>
              <a:ext cx="2143140" cy="276999"/>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200" dirty="0" smtClean="0">
                  <a:latin typeface="Tahoma" pitchFamily="34" charset="0"/>
                  <a:ea typeface="Tahoma" pitchFamily="34" charset="0"/>
                  <a:cs typeface="Tahoma" pitchFamily="34" charset="0"/>
                </a:rPr>
                <a:t>Pembina </a:t>
              </a:r>
              <a:r>
                <a:rPr lang="en-US" sz="1200" dirty="0" err="1" smtClean="0">
                  <a:latin typeface="Tahoma" pitchFamily="34" charset="0"/>
                  <a:ea typeface="Tahoma" pitchFamily="34" charset="0"/>
                  <a:cs typeface="Tahoma" pitchFamily="34" charset="0"/>
                </a:rPr>
                <a:t>Tk.I</a:t>
              </a:r>
              <a:r>
                <a:rPr lang="en-US" sz="1200" dirty="0" smtClean="0">
                  <a:latin typeface="Tahoma" pitchFamily="34" charset="0"/>
                  <a:ea typeface="Tahoma" pitchFamily="34" charset="0"/>
                  <a:cs typeface="Tahoma" pitchFamily="34" charset="0"/>
                </a:rPr>
                <a:t>/IV/b</a:t>
              </a:r>
              <a:endParaRPr lang="en-US" sz="1200" dirty="0">
                <a:latin typeface="Tahoma" pitchFamily="34" charset="0"/>
                <a:ea typeface="Tahoma" pitchFamily="34" charset="0"/>
                <a:cs typeface="Tahoma" pitchFamily="34" charset="0"/>
              </a:endParaRPr>
            </a:p>
          </p:txBody>
        </p:sp>
        <p:sp>
          <p:nvSpPr>
            <p:cNvPr id="60" name="TextBox 59"/>
            <p:cNvSpPr txBox="1"/>
            <p:nvPr/>
          </p:nvSpPr>
          <p:spPr>
            <a:xfrm>
              <a:off x="2357422" y="5665602"/>
              <a:ext cx="2143140" cy="276999"/>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200" dirty="0" smtClean="0">
                  <a:latin typeface="Tahoma" pitchFamily="34" charset="0"/>
                  <a:ea typeface="Tahoma" pitchFamily="34" charset="0"/>
                  <a:cs typeface="Tahoma" pitchFamily="34" charset="0"/>
                </a:rPr>
                <a:t>Pembina </a:t>
              </a:r>
              <a:r>
                <a:rPr lang="en-US" sz="1200" dirty="0" err="1" smtClean="0">
                  <a:latin typeface="Tahoma" pitchFamily="34" charset="0"/>
                  <a:ea typeface="Tahoma" pitchFamily="34" charset="0"/>
                  <a:cs typeface="Tahoma" pitchFamily="34" charset="0"/>
                </a:rPr>
                <a:t>Utama</a:t>
              </a:r>
              <a:r>
                <a:rPr lang="en-US" sz="1200" dirty="0" smtClean="0">
                  <a:latin typeface="Tahoma" pitchFamily="34" charset="0"/>
                  <a:ea typeface="Tahoma" pitchFamily="34" charset="0"/>
                  <a:cs typeface="Tahoma" pitchFamily="34" charset="0"/>
                </a:rPr>
                <a:t> </a:t>
              </a:r>
              <a:r>
                <a:rPr lang="en-US" sz="1200" dirty="0" err="1" smtClean="0">
                  <a:latin typeface="Tahoma" pitchFamily="34" charset="0"/>
                  <a:ea typeface="Tahoma" pitchFamily="34" charset="0"/>
                  <a:cs typeface="Tahoma" pitchFamily="34" charset="0"/>
                </a:rPr>
                <a:t>Madya</a:t>
              </a:r>
              <a:r>
                <a:rPr lang="en-US" sz="1200" dirty="0" smtClean="0">
                  <a:latin typeface="Tahoma" pitchFamily="34" charset="0"/>
                  <a:ea typeface="Tahoma" pitchFamily="34" charset="0"/>
                  <a:cs typeface="Tahoma" pitchFamily="34" charset="0"/>
                </a:rPr>
                <a:t>/IV/d</a:t>
              </a:r>
              <a:endParaRPr lang="en-US" sz="1200" dirty="0">
                <a:latin typeface="Tahoma" pitchFamily="34" charset="0"/>
                <a:ea typeface="Tahoma" pitchFamily="34" charset="0"/>
                <a:cs typeface="Tahoma" pitchFamily="34" charset="0"/>
              </a:endParaRPr>
            </a:p>
          </p:txBody>
        </p:sp>
        <p:sp>
          <p:nvSpPr>
            <p:cNvPr id="61" name="TextBox 60"/>
            <p:cNvSpPr txBox="1"/>
            <p:nvPr/>
          </p:nvSpPr>
          <p:spPr>
            <a:xfrm>
              <a:off x="2357422" y="6022792"/>
              <a:ext cx="2143140" cy="276999"/>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200" dirty="0" smtClean="0">
                  <a:latin typeface="Tahoma" pitchFamily="34" charset="0"/>
                  <a:ea typeface="Tahoma" pitchFamily="34" charset="0"/>
                  <a:cs typeface="Tahoma" pitchFamily="34" charset="0"/>
                </a:rPr>
                <a:t>Pembina </a:t>
              </a:r>
              <a:r>
                <a:rPr lang="en-US" sz="1200" dirty="0" err="1" smtClean="0">
                  <a:latin typeface="Tahoma" pitchFamily="34" charset="0"/>
                  <a:ea typeface="Tahoma" pitchFamily="34" charset="0"/>
                  <a:cs typeface="Tahoma" pitchFamily="34" charset="0"/>
                </a:rPr>
                <a:t>Utama</a:t>
              </a:r>
              <a:r>
                <a:rPr lang="en-US" sz="1200" dirty="0" smtClean="0">
                  <a:latin typeface="Tahoma" pitchFamily="34" charset="0"/>
                  <a:ea typeface="Tahoma" pitchFamily="34" charset="0"/>
                  <a:cs typeface="Tahoma" pitchFamily="34" charset="0"/>
                </a:rPr>
                <a:t>/IV/e</a:t>
              </a:r>
              <a:endParaRPr lang="en-US" sz="1200" dirty="0">
                <a:latin typeface="Tahoma" pitchFamily="34" charset="0"/>
                <a:ea typeface="Tahoma" pitchFamily="34" charset="0"/>
                <a:cs typeface="Tahoma" pitchFamily="34" charset="0"/>
              </a:endParaRPr>
            </a:p>
          </p:txBody>
        </p:sp>
        <p:sp>
          <p:nvSpPr>
            <p:cNvPr id="62" name="TextBox 61"/>
            <p:cNvSpPr txBox="1"/>
            <p:nvPr/>
          </p:nvSpPr>
          <p:spPr>
            <a:xfrm>
              <a:off x="214282" y="2870767"/>
              <a:ext cx="2013252" cy="246221"/>
            </a:xfrm>
            <a:prstGeom prst="rect">
              <a:avLst/>
            </a:prstGeom>
            <a:solidFill>
              <a:srgbClr val="FFC000"/>
            </a:solidFill>
            <a:ln>
              <a:solidFill>
                <a:srgbClr val="00206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err="1" smtClean="0">
                  <a:latin typeface="Tahoma" pitchFamily="34" charset="0"/>
                  <a:ea typeface="Tahoma" pitchFamily="34" charset="0"/>
                  <a:cs typeface="Tahoma" pitchFamily="34" charset="0"/>
                </a:rPr>
                <a:t>Rp</a:t>
              </a:r>
              <a:r>
                <a:rPr lang="en-US" sz="1000" dirty="0" smtClean="0">
                  <a:latin typeface="Tahoma" pitchFamily="34" charset="0"/>
                  <a:ea typeface="Tahoma" pitchFamily="34" charset="0"/>
                  <a:cs typeface="Tahoma" pitchFamily="34" charset="0"/>
                </a:rPr>
                <a:t>. 270.000,-</a:t>
              </a:r>
              <a:endParaRPr lang="en-US" sz="1000" dirty="0">
                <a:latin typeface="Tahoma" pitchFamily="34" charset="0"/>
                <a:ea typeface="Tahoma" pitchFamily="34" charset="0"/>
                <a:cs typeface="Tahoma" pitchFamily="34" charset="0"/>
              </a:endParaRPr>
            </a:p>
          </p:txBody>
        </p:sp>
        <p:sp>
          <p:nvSpPr>
            <p:cNvPr id="63" name="TextBox 62"/>
            <p:cNvSpPr txBox="1"/>
            <p:nvPr/>
          </p:nvSpPr>
          <p:spPr>
            <a:xfrm>
              <a:off x="201294" y="3789578"/>
              <a:ext cx="2013252" cy="246221"/>
            </a:xfrm>
            <a:prstGeom prst="rect">
              <a:avLst/>
            </a:prstGeom>
            <a:solidFill>
              <a:srgbClr val="FFC000"/>
            </a:solidFill>
            <a:ln>
              <a:solidFill>
                <a:srgbClr val="00206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err="1" smtClean="0">
                  <a:latin typeface="Tahoma" pitchFamily="34" charset="0"/>
                  <a:ea typeface="Tahoma" pitchFamily="34" charset="0"/>
                  <a:cs typeface="Tahoma" pitchFamily="34" charset="0"/>
                </a:rPr>
                <a:t>Rp</a:t>
              </a:r>
              <a:r>
                <a:rPr lang="en-US" sz="1000" dirty="0" smtClean="0">
                  <a:latin typeface="Tahoma" pitchFamily="34" charset="0"/>
                  <a:ea typeface="Tahoma" pitchFamily="34" charset="0"/>
                  <a:cs typeface="Tahoma" pitchFamily="34" charset="0"/>
                </a:rPr>
                <a:t>. 400.000,-</a:t>
              </a:r>
              <a:endParaRPr lang="en-US" sz="1000" dirty="0">
                <a:latin typeface="Tahoma" pitchFamily="34" charset="0"/>
                <a:ea typeface="Tahoma" pitchFamily="34" charset="0"/>
                <a:cs typeface="Tahoma" pitchFamily="34" charset="0"/>
              </a:endParaRPr>
            </a:p>
          </p:txBody>
        </p:sp>
        <p:sp>
          <p:nvSpPr>
            <p:cNvPr id="64" name="TextBox 63"/>
            <p:cNvSpPr txBox="1"/>
            <p:nvPr/>
          </p:nvSpPr>
          <p:spPr>
            <a:xfrm>
              <a:off x="214282" y="4789710"/>
              <a:ext cx="2013252" cy="246221"/>
            </a:xfrm>
            <a:prstGeom prst="rect">
              <a:avLst/>
            </a:prstGeom>
            <a:solidFill>
              <a:srgbClr val="FFC000"/>
            </a:solidFill>
            <a:ln>
              <a:solidFill>
                <a:srgbClr val="00206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err="1" smtClean="0">
                  <a:latin typeface="Tahoma" pitchFamily="34" charset="0"/>
                  <a:ea typeface="Tahoma" pitchFamily="34" charset="0"/>
                  <a:cs typeface="Tahoma" pitchFamily="34" charset="0"/>
                </a:rPr>
                <a:t>Rp</a:t>
              </a:r>
              <a:r>
                <a:rPr lang="en-US" sz="1000" dirty="0" smtClean="0">
                  <a:latin typeface="Tahoma" pitchFamily="34" charset="0"/>
                  <a:ea typeface="Tahoma" pitchFamily="34" charset="0"/>
                  <a:cs typeface="Tahoma" pitchFamily="34" charset="0"/>
                </a:rPr>
                <a:t>. 660.000,-</a:t>
              </a:r>
              <a:endParaRPr lang="en-US" sz="1000" dirty="0">
                <a:latin typeface="Tahoma" pitchFamily="34" charset="0"/>
                <a:ea typeface="Tahoma" pitchFamily="34" charset="0"/>
                <a:cs typeface="Tahoma" pitchFamily="34" charset="0"/>
              </a:endParaRPr>
            </a:p>
          </p:txBody>
        </p:sp>
        <p:sp>
          <p:nvSpPr>
            <p:cNvPr id="65" name="TextBox 64"/>
            <p:cNvSpPr txBox="1"/>
            <p:nvPr/>
          </p:nvSpPr>
          <p:spPr>
            <a:xfrm>
              <a:off x="214282" y="6004156"/>
              <a:ext cx="2013252" cy="246221"/>
            </a:xfrm>
            <a:prstGeom prst="rect">
              <a:avLst/>
            </a:prstGeom>
            <a:solidFill>
              <a:srgbClr val="FFC000"/>
            </a:solidFill>
            <a:ln>
              <a:solidFill>
                <a:srgbClr val="00206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err="1" smtClean="0">
                  <a:latin typeface="Tahoma" pitchFamily="34" charset="0"/>
                  <a:ea typeface="Tahoma" pitchFamily="34" charset="0"/>
                  <a:cs typeface="Tahoma" pitchFamily="34" charset="0"/>
                </a:rPr>
                <a:t>Rp</a:t>
              </a:r>
              <a:r>
                <a:rPr lang="en-US" sz="1000" dirty="0" smtClean="0">
                  <a:latin typeface="Tahoma" pitchFamily="34" charset="0"/>
                  <a:ea typeface="Tahoma" pitchFamily="34" charset="0"/>
                  <a:cs typeface="Tahoma" pitchFamily="34" charset="0"/>
                </a:rPr>
                <a:t>. 920.000,-</a:t>
              </a:r>
              <a:endParaRPr lang="en-US" sz="1000" dirty="0">
                <a:latin typeface="Tahoma" pitchFamily="34" charset="0"/>
                <a:ea typeface="Tahoma" pitchFamily="34" charset="0"/>
                <a:cs typeface="Tahoma" pitchFamily="34" charset="0"/>
              </a:endParaRPr>
            </a:p>
          </p:txBody>
        </p:sp>
        <p:sp>
          <p:nvSpPr>
            <p:cNvPr id="66" name="TextBox 65"/>
            <p:cNvSpPr txBox="1"/>
            <p:nvPr/>
          </p:nvSpPr>
          <p:spPr>
            <a:xfrm>
              <a:off x="4701888" y="2572873"/>
              <a:ext cx="2013252" cy="276999"/>
            </a:xfrm>
            <a:prstGeom prst="rect">
              <a:avLst/>
            </a:prstGeom>
            <a:solidFill>
              <a:schemeClr val="tx2">
                <a:lumMod val="40000"/>
                <a:lumOff val="60000"/>
              </a:schemeClr>
            </a:solidFill>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200" dirty="0" smtClean="0">
                  <a:latin typeface="Tahoma" pitchFamily="34" charset="0"/>
                  <a:ea typeface="Tahoma" pitchFamily="34" charset="0"/>
                  <a:cs typeface="Tahoma" pitchFamily="34" charset="0"/>
                </a:rPr>
                <a:t>PP </a:t>
              </a:r>
              <a:r>
                <a:rPr lang="en-US" sz="1200" dirty="0" err="1" smtClean="0">
                  <a:latin typeface="Tahoma" pitchFamily="34" charset="0"/>
                  <a:ea typeface="Tahoma" pitchFamily="34" charset="0"/>
                  <a:cs typeface="Tahoma" pitchFamily="34" charset="0"/>
                </a:rPr>
                <a:t>Pelaksana</a:t>
              </a:r>
              <a:endParaRPr lang="en-US" sz="1200" dirty="0">
                <a:latin typeface="Tahoma" pitchFamily="34" charset="0"/>
                <a:ea typeface="Tahoma" pitchFamily="34" charset="0"/>
                <a:cs typeface="Tahoma" pitchFamily="34" charset="0"/>
              </a:endParaRPr>
            </a:p>
          </p:txBody>
        </p:sp>
        <p:sp>
          <p:nvSpPr>
            <p:cNvPr id="67" name="TextBox 66"/>
            <p:cNvSpPr txBox="1"/>
            <p:nvPr/>
          </p:nvSpPr>
          <p:spPr>
            <a:xfrm>
              <a:off x="4701888" y="3888405"/>
              <a:ext cx="2013252" cy="276999"/>
            </a:xfrm>
            <a:prstGeom prst="rect">
              <a:avLst/>
            </a:prstGeom>
            <a:solidFill>
              <a:schemeClr val="tx2">
                <a:lumMod val="40000"/>
                <a:lumOff val="60000"/>
              </a:schemeClr>
            </a:solidFill>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200" dirty="0" smtClean="0">
                  <a:latin typeface="Tahoma" pitchFamily="34" charset="0"/>
                  <a:ea typeface="Tahoma" pitchFamily="34" charset="0"/>
                  <a:cs typeface="Tahoma" pitchFamily="34" charset="0"/>
                </a:rPr>
                <a:t>PP </a:t>
              </a:r>
              <a:r>
                <a:rPr lang="en-US" sz="1200" dirty="0" err="1" smtClean="0">
                  <a:latin typeface="Tahoma" pitchFamily="34" charset="0"/>
                  <a:ea typeface="Tahoma" pitchFamily="34" charset="0"/>
                  <a:cs typeface="Tahoma" pitchFamily="34" charset="0"/>
                </a:rPr>
                <a:t>Pelaksana</a:t>
              </a:r>
              <a:r>
                <a:rPr lang="en-US" sz="1200" dirty="0" smtClean="0">
                  <a:latin typeface="Tahoma" pitchFamily="34" charset="0"/>
                  <a:ea typeface="Tahoma" pitchFamily="34" charset="0"/>
                  <a:cs typeface="Tahoma" pitchFamily="34" charset="0"/>
                </a:rPr>
                <a:t> </a:t>
              </a:r>
              <a:r>
                <a:rPr lang="en-US" sz="1200" dirty="0" err="1" smtClean="0">
                  <a:latin typeface="Tahoma" pitchFamily="34" charset="0"/>
                  <a:ea typeface="Tahoma" pitchFamily="34" charset="0"/>
                  <a:cs typeface="Tahoma" pitchFamily="34" charset="0"/>
                </a:rPr>
                <a:t>Lanjutan</a:t>
              </a:r>
              <a:endParaRPr lang="en-US" sz="1200" dirty="0">
                <a:latin typeface="Tahoma" pitchFamily="34" charset="0"/>
                <a:ea typeface="Tahoma" pitchFamily="34" charset="0"/>
                <a:cs typeface="Tahoma" pitchFamily="34" charset="0"/>
              </a:endParaRPr>
            </a:p>
          </p:txBody>
        </p:sp>
        <p:sp>
          <p:nvSpPr>
            <p:cNvPr id="68" name="TextBox 67"/>
            <p:cNvSpPr txBox="1"/>
            <p:nvPr/>
          </p:nvSpPr>
          <p:spPr>
            <a:xfrm>
              <a:off x="4701888" y="4857759"/>
              <a:ext cx="2013252" cy="276999"/>
            </a:xfrm>
            <a:prstGeom prst="rect">
              <a:avLst/>
            </a:prstGeom>
            <a:solidFill>
              <a:schemeClr val="tx2">
                <a:lumMod val="40000"/>
                <a:lumOff val="60000"/>
              </a:schemeClr>
            </a:solidFill>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200" dirty="0" smtClean="0">
                  <a:latin typeface="Tahoma" pitchFamily="34" charset="0"/>
                  <a:ea typeface="Tahoma" pitchFamily="34" charset="0"/>
                  <a:cs typeface="Tahoma" pitchFamily="34" charset="0"/>
                </a:rPr>
                <a:t>PP </a:t>
              </a:r>
              <a:r>
                <a:rPr lang="en-US" sz="1200" dirty="0" err="1" smtClean="0">
                  <a:latin typeface="Tahoma" pitchFamily="34" charset="0"/>
                  <a:ea typeface="Tahoma" pitchFamily="34" charset="0"/>
                  <a:cs typeface="Tahoma" pitchFamily="34" charset="0"/>
                </a:rPr>
                <a:t>Penyelia</a:t>
              </a:r>
              <a:endParaRPr lang="en-US" sz="1200" dirty="0">
                <a:latin typeface="Tahoma" pitchFamily="34" charset="0"/>
                <a:ea typeface="Tahoma" pitchFamily="34" charset="0"/>
                <a:cs typeface="Tahoma" pitchFamily="34" charset="0"/>
              </a:endParaRPr>
            </a:p>
          </p:txBody>
        </p:sp>
        <p:sp>
          <p:nvSpPr>
            <p:cNvPr id="69" name="TextBox 68"/>
            <p:cNvSpPr txBox="1"/>
            <p:nvPr/>
          </p:nvSpPr>
          <p:spPr>
            <a:xfrm>
              <a:off x="6858016" y="2585015"/>
              <a:ext cx="2143140" cy="276999"/>
            </a:xfrm>
            <a:prstGeom prst="rect">
              <a:avLst/>
            </a:prstGeom>
            <a:solidFill>
              <a:schemeClr val="tx2">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200" dirty="0" err="1" smtClean="0">
                  <a:latin typeface="Tahoma" pitchFamily="34" charset="0"/>
                  <a:ea typeface="Tahoma" pitchFamily="34" charset="0"/>
                  <a:cs typeface="Tahoma" pitchFamily="34" charset="0"/>
                </a:rPr>
                <a:t>Pengatur</a:t>
              </a:r>
              <a:r>
                <a:rPr lang="en-US" sz="1200" dirty="0" smtClean="0">
                  <a:latin typeface="Tahoma" pitchFamily="34" charset="0"/>
                  <a:ea typeface="Tahoma" pitchFamily="34" charset="0"/>
                  <a:cs typeface="Tahoma" pitchFamily="34" charset="0"/>
                </a:rPr>
                <a:t> </a:t>
              </a:r>
              <a:r>
                <a:rPr lang="en-US" sz="1200" dirty="0" err="1" smtClean="0">
                  <a:latin typeface="Tahoma" pitchFamily="34" charset="0"/>
                  <a:ea typeface="Tahoma" pitchFamily="34" charset="0"/>
                  <a:cs typeface="Tahoma" pitchFamily="34" charset="0"/>
                </a:rPr>
                <a:t>Muda</a:t>
              </a:r>
              <a:r>
                <a:rPr lang="en-US" sz="1200" dirty="0" smtClean="0">
                  <a:latin typeface="Tahoma" pitchFamily="34" charset="0"/>
                  <a:ea typeface="Tahoma" pitchFamily="34" charset="0"/>
                  <a:cs typeface="Tahoma" pitchFamily="34" charset="0"/>
                </a:rPr>
                <a:t>/II/b</a:t>
              </a:r>
              <a:endParaRPr lang="en-US" sz="1200" dirty="0">
                <a:latin typeface="Tahoma" pitchFamily="34" charset="0"/>
                <a:ea typeface="Tahoma" pitchFamily="34" charset="0"/>
                <a:cs typeface="Tahoma" pitchFamily="34" charset="0"/>
              </a:endParaRPr>
            </a:p>
          </p:txBody>
        </p:sp>
        <p:sp>
          <p:nvSpPr>
            <p:cNvPr id="70" name="TextBox 69"/>
            <p:cNvSpPr txBox="1"/>
            <p:nvPr/>
          </p:nvSpPr>
          <p:spPr>
            <a:xfrm>
              <a:off x="6858016" y="2898156"/>
              <a:ext cx="2143140" cy="276999"/>
            </a:xfrm>
            <a:prstGeom prst="rect">
              <a:avLst/>
            </a:prstGeom>
            <a:solidFill>
              <a:schemeClr val="tx2">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200" dirty="0" err="1" smtClean="0">
                  <a:latin typeface="Tahoma" pitchFamily="34" charset="0"/>
                  <a:ea typeface="Tahoma" pitchFamily="34" charset="0"/>
                  <a:cs typeface="Tahoma" pitchFamily="34" charset="0"/>
                </a:rPr>
                <a:t>Pengatur</a:t>
              </a:r>
              <a:r>
                <a:rPr lang="en-US" sz="1200" dirty="0" smtClean="0">
                  <a:latin typeface="Tahoma" pitchFamily="34" charset="0"/>
                  <a:ea typeface="Tahoma" pitchFamily="34" charset="0"/>
                  <a:cs typeface="Tahoma" pitchFamily="34" charset="0"/>
                </a:rPr>
                <a:t>/II/c</a:t>
              </a:r>
              <a:endParaRPr lang="en-US" sz="1200" dirty="0">
                <a:latin typeface="Tahoma" pitchFamily="34" charset="0"/>
                <a:ea typeface="Tahoma" pitchFamily="34" charset="0"/>
                <a:cs typeface="Tahoma" pitchFamily="34" charset="0"/>
              </a:endParaRPr>
            </a:p>
          </p:txBody>
        </p:sp>
        <p:sp>
          <p:nvSpPr>
            <p:cNvPr id="71" name="TextBox 70"/>
            <p:cNvSpPr txBox="1"/>
            <p:nvPr/>
          </p:nvSpPr>
          <p:spPr>
            <a:xfrm>
              <a:off x="6858016" y="3246593"/>
              <a:ext cx="2143140" cy="276999"/>
            </a:xfrm>
            <a:prstGeom prst="rect">
              <a:avLst/>
            </a:prstGeom>
            <a:solidFill>
              <a:schemeClr val="tx2">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200" dirty="0" err="1" smtClean="0">
                  <a:latin typeface="Tahoma" pitchFamily="34" charset="0"/>
                  <a:ea typeface="Tahoma" pitchFamily="34" charset="0"/>
                  <a:cs typeface="Tahoma" pitchFamily="34" charset="0"/>
                </a:rPr>
                <a:t>Pengatur</a:t>
              </a:r>
              <a:r>
                <a:rPr lang="en-US" sz="1200" dirty="0" smtClean="0">
                  <a:latin typeface="Tahoma" pitchFamily="34" charset="0"/>
                  <a:ea typeface="Tahoma" pitchFamily="34" charset="0"/>
                  <a:cs typeface="Tahoma" pitchFamily="34" charset="0"/>
                </a:rPr>
                <a:t> </a:t>
              </a:r>
              <a:r>
                <a:rPr lang="en-US" sz="1200" dirty="0" err="1" smtClean="0">
                  <a:latin typeface="Tahoma" pitchFamily="34" charset="0"/>
                  <a:ea typeface="Tahoma" pitchFamily="34" charset="0"/>
                  <a:cs typeface="Tahoma" pitchFamily="34" charset="0"/>
                </a:rPr>
                <a:t>Tk.I</a:t>
              </a:r>
              <a:r>
                <a:rPr lang="en-US" sz="1200" dirty="0" smtClean="0">
                  <a:latin typeface="Tahoma" pitchFamily="34" charset="0"/>
                  <a:ea typeface="Tahoma" pitchFamily="34" charset="0"/>
                  <a:cs typeface="Tahoma" pitchFamily="34" charset="0"/>
                </a:rPr>
                <a:t>/II/d</a:t>
              </a:r>
              <a:endParaRPr lang="en-US" sz="1200" dirty="0">
                <a:latin typeface="Tahoma" pitchFamily="34" charset="0"/>
                <a:ea typeface="Tahoma" pitchFamily="34" charset="0"/>
                <a:cs typeface="Tahoma" pitchFamily="34" charset="0"/>
              </a:endParaRPr>
            </a:p>
          </p:txBody>
        </p:sp>
        <p:sp>
          <p:nvSpPr>
            <p:cNvPr id="72" name="TextBox 71"/>
            <p:cNvSpPr txBox="1"/>
            <p:nvPr/>
          </p:nvSpPr>
          <p:spPr>
            <a:xfrm>
              <a:off x="6858016" y="3876263"/>
              <a:ext cx="2143140" cy="276999"/>
            </a:xfrm>
            <a:prstGeom prst="rect">
              <a:avLst/>
            </a:prstGeom>
            <a:solidFill>
              <a:schemeClr val="tx2">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200" dirty="0" err="1" smtClean="0">
                  <a:latin typeface="Tahoma" pitchFamily="34" charset="0"/>
                  <a:ea typeface="Tahoma" pitchFamily="34" charset="0"/>
                  <a:cs typeface="Tahoma" pitchFamily="34" charset="0"/>
                </a:rPr>
                <a:t>Penata</a:t>
              </a:r>
              <a:r>
                <a:rPr lang="en-US" sz="1200" dirty="0" smtClean="0">
                  <a:latin typeface="Tahoma" pitchFamily="34" charset="0"/>
                  <a:ea typeface="Tahoma" pitchFamily="34" charset="0"/>
                  <a:cs typeface="Tahoma" pitchFamily="34" charset="0"/>
                </a:rPr>
                <a:t> </a:t>
              </a:r>
              <a:r>
                <a:rPr lang="en-US" sz="1200" dirty="0" err="1" smtClean="0">
                  <a:latin typeface="Tahoma" pitchFamily="34" charset="0"/>
                  <a:ea typeface="Tahoma" pitchFamily="34" charset="0"/>
                  <a:cs typeface="Tahoma" pitchFamily="34" charset="0"/>
                </a:rPr>
                <a:t>Muda</a:t>
              </a:r>
              <a:r>
                <a:rPr lang="en-US" sz="1200" dirty="0" smtClean="0">
                  <a:latin typeface="Tahoma" pitchFamily="34" charset="0"/>
                  <a:ea typeface="Tahoma" pitchFamily="34" charset="0"/>
                  <a:cs typeface="Tahoma" pitchFamily="34" charset="0"/>
                </a:rPr>
                <a:t>/III/a</a:t>
              </a:r>
              <a:endParaRPr lang="en-US" sz="1200" dirty="0">
                <a:latin typeface="Tahoma" pitchFamily="34" charset="0"/>
                <a:ea typeface="Tahoma" pitchFamily="34" charset="0"/>
                <a:cs typeface="Tahoma" pitchFamily="34" charset="0"/>
              </a:endParaRPr>
            </a:p>
          </p:txBody>
        </p:sp>
        <p:sp>
          <p:nvSpPr>
            <p:cNvPr id="73" name="TextBox 72"/>
            <p:cNvSpPr txBox="1"/>
            <p:nvPr/>
          </p:nvSpPr>
          <p:spPr>
            <a:xfrm>
              <a:off x="6858016" y="4236842"/>
              <a:ext cx="2143140" cy="276999"/>
            </a:xfrm>
            <a:prstGeom prst="rect">
              <a:avLst/>
            </a:prstGeom>
            <a:solidFill>
              <a:schemeClr val="tx2">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200" dirty="0" err="1" smtClean="0">
                  <a:latin typeface="Tahoma" pitchFamily="34" charset="0"/>
                  <a:ea typeface="Tahoma" pitchFamily="34" charset="0"/>
                  <a:cs typeface="Tahoma" pitchFamily="34" charset="0"/>
                </a:rPr>
                <a:t>Penata</a:t>
              </a:r>
              <a:r>
                <a:rPr lang="en-US" sz="1200" dirty="0" smtClean="0">
                  <a:latin typeface="Tahoma" pitchFamily="34" charset="0"/>
                  <a:ea typeface="Tahoma" pitchFamily="34" charset="0"/>
                  <a:cs typeface="Tahoma" pitchFamily="34" charset="0"/>
                </a:rPr>
                <a:t> </a:t>
              </a:r>
              <a:r>
                <a:rPr lang="en-US" sz="1200" dirty="0" err="1" smtClean="0">
                  <a:latin typeface="Tahoma" pitchFamily="34" charset="0"/>
                  <a:ea typeface="Tahoma" pitchFamily="34" charset="0"/>
                  <a:cs typeface="Tahoma" pitchFamily="34" charset="0"/>
                </a:rPr>
                <a:t>Muda</a:t>
              </a:r>
              <a:r>
                <a:rPr lang="en-US" sz="1200" dirty="0" smtClean="0">
                  <a:latin typeface="Tahoma" pitchFamily="34" charset="0"/>
                  <a:ea typeface="Tahoma" pitchFamily="34" charset="0"/>
                  <a:cs typeface="Tahoma" pitchFamily="34" charset="0"/>
                </a:rPr>
                <a:t> </a:t>
              </a:r>
              <a:r>
                <a:rPr lang="en-US" sz="1200" dirty="0" err="1" smtClean="0">
                  <a:latin typeface="Tahoma" pitchFamily="34" charset="0"/>
                  <a:ea typeface="Tahoma" pitchFamily="34" charset="0"/>
                  <a:cs typeface="Tahoma" pitchFamily="34" charset="0"/>
                </a:rPr>
                <a:t>Tk.I</a:t>
              </a:r>
              <a:r>
                <a:rPr lang="en-US" sz="1200" dirty="0" smtClean="0">
                  <a:latin typeface="Tahoma" pitchFamily="34" charset="0"/>
                  <a:ea typeface="Tahoma" pitchFamily="34" charset="0"/>
                  <a:cs typeface="Tahoma" pitchFamily="34" charset="0"/>
                </a:rPr>
                <a:t>/III/b</a:t>
              </a:r>
              <a:endParaRPr lang="en-US" sz="1200" dirty="0">
                <a:latin typeface="Tahoma" pitchFamily="34" charset="0"/>
                <a:ea typeface="Tahoma" pitchFamily="34" charset="0"/>
                <a:cs typeface="Tahoma" pitchFamily="34" charset="0"/>
              </a:endParaRPr>
            </a:p>
          </p:txBody>
        </p:sp>
        <p:sp>
          <p:nvSpPr>
            <p:cNvPr id="74" name="TextBox 73"/>
            <p:cNvSpPr txBox="1"/>
            <p:nvPr/>
          </p:nvSpPr>
          <p:spPr>
            <a:xfrm>
              <a:off x="6858016" y="4869901"/>
              <a:ext cx="2143140" cy="276999"/>
            </a:xfrm>
            <a:prstGeom prst="rect">
              <a:avLst/>
            </a:prstGeom>
            <a:solidFill>
              <a:schemeClr val="tx2">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200" dirty="0" err="1" smtClean="0">
                  <a:latin typeface="Tahoma" pitchFamily="34" charset="0"/>
                  <a:ea typeface="Tahoma" pitchFamily="34" charset="0"/>
                  <a:cs typeface="Tahoma" pitchFamily="34" charset="0"/>
                </a:rPr>
                <a:t>Penata</a:t>
              </a:r>
              <a:r>
                <a:rPr lang="en-US" sz="1200" dirty="0" smtClean="0">
                  <a:latin typeface="Tahoma" pitchFamily="34" charset="0"/>
                  <a:ea typeface="Tahoma" pitchFamily="34" charset="0"/>
                  <a:cs typeface="Tahoma" pitchFamily="34" charset="0"/>
                </a:rPr>
                <a:t>/III/c</a:t>
              </a:r>
              <a:endParaRPr lang="en-US" sz="1200" dirty="0">
                <a:latin typeface="Tahoma" pitchFamily="34" charset="0"/>
                <a:ea typeface="Tahoma" pitchFamily="34" charset="0"/>
                <a:cs typeface="Tahoma" pitchFamily="34" charset="0"/>
              </a:endParaRPr>
            </a:p>
          </p:txBody>
        </p:sp>
        <p:sp>
          <p:nvSpPr>
            <p:cNvPr id="75" name="TextBox 74"/>
            <p:cNvSpPr txBox="1"/>
            <p:nvPr/>
          </p:nvSpPr>
          <p:spPr>
            <a:xfrm>
              <a:off x="6858016" y="5236974"/>
              <a:ext cx="2143140" cy="276999"/>
            </a:xfrm>
            <a:prstGeom prst="rect">
              <a:avLst/>
            </a:prstGeom>
            <a:solidFill>
              <a:schemeClr val="tx2">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200" dirty="0" err="1" smtClean="0">
                  <a:latin typeface="Tahoma" pitchFamily="34" charset="0"/>
                  <a:ea typeface="Tahoma" pitchFamily="34" charset="0"/>
                  <a:cs typeface="Tahoma" pitchFamily="34" charset="0"/>
                </a:rPr>
                <a:t>Penata</a:t>
              </a:r>
              <a:r>
                <a:rPr lang="en-US" sz="1200" dirty="0" smtClean="0">
                  <a:latin typeface="Tahoma" pitchFamily="34" charset="0"/>
                  <a:ea typeface="Tahoma" pitchFamily="34" charset="0"/>
                  <a:cs typeface="Tahoma" pitchFamily="34" charset="0"/>
                </a:rPr>
                <a:t> </a:t>
              </a:r>
              <a:r>
                <a:rPr lang="en-US" sz="1200" dirty="0" err="1" smtClean="0">
                  <a:latin typeface="Tahoma" pitchFamily="34" charset="0"/>
                  <a:ea typeface="Tahoma" pitchFamily="34" charset="0"/>
                  <a:cs typeface="Tahoma" pitchFamily="34" charset="0"/>
                </a:rPr>
                <a:t>Tk.I</a:t>
              </a:r>
              <a:r>
                <a:rPr lang="en-US" sz="1200" dirty="0" smtClean="0">
                  <a:latin typeface="Tahoma" pitchFamily="34" charset="0"/>
                  <a:ea typeface="Tahoma" pitchFamily="34" charset="0"/>
                  <a:cs typeface="Tahoma" pitchFamily="34" charset="0"/>
                </a:rPr>
                <a:t>/III/d</a:t>
              </a:r>
              <a:endParaRPr lang="en-US" sz="1200" dirty="0">
                <a:latin typeface="Tahoma" pitchFamily="34" charset="0"/>
                <a:ea typeface="Tahoma" pitchFamily="34" charset="0"/>
                <a:cs typeface="Tahoma" pitchFamily="34" charset="0"/>
              </a:endParaRPr>
            </a:p>
          </p:txBody>
        </p:sp>
        <p:sp>
          <p:nvSpPr>
            <p:cNvPr id="76" name="TextBox 75"/>
            <p:cNvSpPr txBox="1"/>
            <p:nvPr/>
          </p:nvSpPr>
          <p:spPr>
            <a:xfrm>
              <a:off x="4714876" y="2879520"/>
              <a:ext cx="2013252" cy="246221"/>
            </a:xfrm>
            <a:prstGeom prst="rect">
              <a:avLst/>
            </a:prstGeom>
            <a:solidFill>
              <a:schemeClr val="tx2">
                <a:lumMod val="40000"/>
                <a:lumOff val="6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err="1" smtClean="0">
                  <a:latin typeface="Tahoma" pitchFamily="34" charset="0"/>
                  <a:ea typeface="Tahoma" pitchFamily="34" charset="0"/>
                  <a:cs typeface="Tahoma" pitchFamily="34" charset="0"/>
                </a:rPr>
                <a:t>Rp</a:t>
              </a:r>
              <a:r>
                <a:rPr lang="en-US" sz="1000" dirty="0" smtClean="0">
                  <a:latin typeface="Tahoma" pitchFamily="34" charset="0"/>
                  <a:ea typeface="Tahoma" pitchFamily="34" charset="0"/>
                  <a:cs typeface="Tahoma" pitchFamily="34" charset="0"/>
                </a:rPr>
                <a:t>. 240.000,-</a:t>
              </a:r>
              <a:endParaRPr lang="en-US" sz="1000" dirty="0">
                <a:latin typeface="Tahoma" pitchFamily="34" charset="0"/>
                <a:ea typeface="Tahoma" pitchFamily="34" charset="0"/>
                <a:cs typeface="Tahoma" pitchFamily="34" charset="0"/>
              </a:endParaRPr>
            </a:p>
          </p:txBody>
        </p:sp>
        <p:sp>
          <p:nvSpPr>
            <p:cNvPr id="77" name="TextBox 76"/>
            <p:cNvSpPr txBox="1"/>
            <p:nvPr/>
          </p:nvSpPr>
          <p:spPr>
            <a:xfrm>
              <a:off x="4714876" y="4218206"/>
              <a:ext cx="2013252" cy="246221"/>
            </a:xfrm>
            <a:prstGeom prst="rect">
              <a:avLst/>
            </a:prstGeom>
            <a:solidFill>
              <a:schemeClr val="tx2">
                <a:lumMod val="40000"/>
                <a:lumOff val="6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err="1" smtClean="0">
                  <a:latin typeface="Tahoma" pitchFamily="34" charset="0"/>
                  <a:ea typeface="Tahoma" pitchFamily="34" charset="0"/>
                  <a:cs typeface="Tahoma" pitchFamily="34" charset="0"/>
                </a:rPr>
                <a:t>Rp</a:t>
              </a:r>
              <a:r>
                <a:rPr lang="en-US" sz="1000" dirty="0" smtClean="0">
                  <a:latin typeface="Tahoma" pitchFamily="34" charset="0"/>
                  <a:ea typeface="Tahoma" pitchFamily="34" charset="0"/>
                  <a:cs typeface="Tahoma" pitchFamily="34" charset="0"/>
                </a:rPr>
                <a:t>. 265.000,-</a:t>
              </a:r>
              <a:endParaRPr lang="en-US" sz="1000" dirty="0">
                <a:latin typeface="Tahoma" pitchFamily="34" charset="0"/>
                <a:ea typeface="Tahoma" pitchFamily="34" charset="0"/>
                <a:cs typeface="Tahoma" pitchFamily="34" charset="0"/>
              </a:endParaRPr>
            </a:p>
          </p:txBody>
        </p:sp>
        <p:sp>
          <p:nvSpPr>
            <p:cNvPr id="78" name="TextBox 77"/>
            <p:cNvSpPr txBox="1"/>
            <p:nvPr/>
          </p:nvSpPr>
          <p:spPr>
            <a:xfrm>
              <a:off x="4714876" y="5186431"/>
              <a:ext cx="2013252" cy="246221"/>
            </a:xfrm>
            <a:prstGeom prst="rect">
              <a:avLst/>
            </a:prstGeom>
            <a:solidFill>
              <a:schemeClr val="tx2">
                <a:lumMod val="40000"/>
                <a:lumOff val="6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err="1" smtClean="0">
                  <a:latin typeface="Tahoma" pitchFamily="34" charset="0"/>
                  <a:ea typeface="Tahoma" pitchFamily="34" charset="0"/>
                  <a:cs typeface="Tahoma" pitchFamily="34" charset="0"/>
                </a:rPr>
                <a:t>Rp</a:t>
              </a:r>
              <a:r>
                <a:rPr lang="en-US" sz="1000" dirty="0" smtClean="0">
                  <a:latin typeface="Tahoma" pitchFamily="34" charset="0"/>
                  <a:ea typeface="Tahoma" pitchFamily="34" charset="0"/>
                  <a:cs typeface="Tahoma" pitchFamily="34" charset="0"/>
                </a:rPr>
                <a:t>. 300.000,-</a:t>
              </a:r>
              <a:endParaRPr lang="en-US" sz="1000" dirty="0">
                <a:latin typeface="Tahoma" pitchFamily="34" charset="0"/>
                <a:ea typeface="Tahoma" pitchFamily="34" charset="0"/>
                <a:cs typeface="Tahoma" pitchFamily="34" charset="0"/>
              </a:endParaRPr>
            </a:p>
          </p:txBody>
        </p:sp>
      </p:grpSp>
      <p:sp>
        <p:nvSpPr>
          <p:cNvPr id="80" name="TextBox 79"/>
          <p:cNvSpPr txBox="1"/>
          <p:nvPr/>
        </p:nvSpPr>
        <p:spPr>
          <a:xfrm>
            <a:off x="214282" y="142852"/>
            <a:ext cx="7643866" cy="492443"/>
          </a:xfrm>
          <a:prstGeom prst="rect">
            <a:avLst/>
          </a:prstGeom>
          <a:noFill/>
        </p:spPr>
        <p:txBody>
          <a:bodyPr wrap="square" rtlCol="0">
            <a:spAutoFit/>
          </a:bodyPr>
          <a:lstStyle/>
          <a:p>
            <a:r>
              <a:rPr lang="en-US" sz="1400" dirty="0" err="1" smtClean="0">
                <a:latin typeface="Aharoni" pitchFamily="2" charset="-79"/>
                <a:cs typeface="Aharoni" pitchFamily="2" charset="-79"/>
              </a:rPr>
              <a:t>Tunjangan</a:t>
            </a:r>
            <a:r>
              <a:rPr lang="en-US" sz="1400" dirty="0" smtClean="0">
                <a:latin typeface="Aharoni" pitchFamily="2" charset="-79"/>
                <a:cs typeface="Aharoni" pitchFamily="2" charset="-79"/>
              </a:rPr>
              <a:t> </a:t>
            </a:r>
            <a:r>
              <a:rPr lang="en-US" sz="1400" dirty="0" err="1" smtClean="0">
                <a:latin typeface="Aharoni" pitchFamily="2" charset="-79"/>
                <a:cs typeface="Aharoni" pitchFamily="2" charset="-79"/>
              </a:rPr>
              <a:t>Jabatan</a:t>
            </a:r>
            <a:r>
              <a:rPr lang="en-US" sz="1400" dirty="0" smtClean="0">
                <a:latin typeface="Aharoni" pitchFamily="2" charset="-79"/>
                <a:cs typeface="Aharoni" pitchFamily="2" charset="-79"/>
              </a:rPr>
              <a:t> </a:t>
            </a:r>
            <a:r>
              <a:rPr lang="en-US" sz="1400" dirty="0" err="1" smtClean="0">
                <a:latin typeface="Aharoni" pitchFamily="2" charset="-79"/>
                <a:cs typeface="Aharoni" pitchFamily="2" charset="-79"/>
              </a:rPr>
              <a:t>Fungsional</a:t>
            </a:r>
            <a:r>
              <a:rPr lang="en-US" sz="1400" dirty="0" smtClean="0">
                <a:latin typeface="Aharoni" pitchFamily="2" charset="-79"/>
                <a:cs typeface="Aharoni" pitchFamily="2" charset="-79"/>
              </a:rPr>
              <a:t> </a:t>
            </a:r>
            <a:r>
              <a:rPr lang="en-US" sz="1400" dirty="0" err="1" smtClean="0">
                <a:latin typeface="Aharoni" pitchFamily="2" charset="-79"/>
                <a:cs typeface="Aharoni" pitchFamily="2" charset="-79"/>
              </a:rPr>
              <a:t>Pengawas</a:t>
            </a:r>
            <a:r>
              <a:rPr lang="en-US" sz="1400" dirty="0" smtClean="0">
                <a:latin typeface="Aharoni" pitchFamily="2" charset="-79"/>
                <a:cs typeface="Aharoni" pitchFamily="2" charset="-79"/>
              </a:rPr>
              <a:t> </a:t>
            </a:r>
            <a:r>
              <a:rPr lang="en-US" sz="1400" dirty="0" err="1" smtClean="0">
                <a:latin typeface="Aharoni" pitchFamily="2" charset="-79"/>
                <a:cs typeface="Aharoni" pitchFamily="2" charset="-79"/>
              </a:rPr>
              <a:t>Perikanan</a:t>
            </a:r>
            <a:endParaRPr lang="en-US" sz="1400" dirty="0" smtClean="0">
              <a:latin typeface="Aharoni" pitchFamily="2" charset="-79"/>
              <a:cs typeface="Aharoni" pitchFamily="2" charset="-79"/>
            </a:endParaRPr>
          </a:p>
          <a:p>
            <a:r>
              <a:rPr lang="en-US" sz="1200" dirty="0" err="1" smtClean="0">
                <a:latin typeface="Aharoni" pitchFamily="2" charset="-79"/>
                <a:cs typeface="Aharoni" pitchFamily="2" charset="-79"/>
              </a:rPr>
              <a:t>Peraturan</a:t>
            </a:r>
            <a:r>
              <a:rPr lang="en-US" sz="1200" dirty="0" smtClean="0">
                <a:latin typeface="Aharoni" pitchFamily="2" charset="-79"/>
                <a:cs typeface="Aharoni" pitchFamily="2" charset="-79"/>
              </a:rPr>
              <a:t> </a:t>
            </a:r>
            <a:r>
              <a:rPr lang="en-US" sz="1200" dirty="0" err="1" smtClean="0">
                <a:latin typeface="Aharoni" pitchFamily="2" charset="-79"/>
                <a:cs typeface="Aharoni" pitchFamily="2" charset="-79"/>
              </a:rPr>
              <a:t>Presiden</a:t>
            </a:r>
            <a:r>
              <a:rPr lang="en-US" sz="1200" dirty="0" smtClean="0">
                <a:latin typeface="Aharoni" pitchFamily="2" charset="-79"/>
                <a:cs typeface="Aharoni" pitchFamily="2" charset="-79"/>
              </a:rPr>
              <a:t> RI No.32 </a:t>
            </a:r>
            <a:r>
              <a:rPr lang="en-US" sz="1200" dirty="0" err="1" smtClean="0">
                <a:latin typeface="Aharoni" pitchFamily="2" charset="-79"/>
                <a:cs typeface="Aharoni" pitchFamily="2" charset="-79"/>
              </a:rPr>
              <a:t>tahun</a:t>
            </a:r>
            <a:r>
              <a:rPr lang="en-US" sz="1200" dirty="0" smtClean="0">
                <a:latin typeface="Aharoni" pitchFamily="2" charset="-79"/>
                <a:cs typeface="Aharoni" pitchFamily="2" charset="-79"/>
              </a:rPr>
              <a:t> 2007 </a:t>
            </a:r>
            <a:r>
              <a:rPr lang="en-US" sz="1200" dirty="0" err="1" smtClean="0">
                <a:latin typeface="Aharoni" pitchFamily="2" charset="-79"/>
                <a:cs typeface="Aharoni" pitchFamily="2" charset="-79"/>
              </a:rPr>
              <a:t>tanggal</a:t>
            </a:r>
            <a:r>
              <a:rPr lang="en-US" sz="1200" dirty="0" smtClean="0">
                <a:latin typeface="Aharoni" pitchFamily="2" charset="-79"/>
                <a:cs typeface="Aharoni" pitchFamily="2" charset="-79"/>
              </a:rPr>
              <a:t> 28 </a:t>
            </a:r>
            <a:r>
              <a:rPr lang="en-US" sz="1200" dirty="0" err="1" smtClean="0">
                <a:latin typeface="Aharoni" pitchFamily="2" charset="-79"/>
                <a:cs typeface="Aharoni" pitchFamily="2" charset="-79"/>
              </a:rPr>
              <a:t>Juni</a:t>
            </a:r>
            <a:r>
              <a:rPr lang="en-US" sz="1200" dirty="0" smtClean="0">
                <a:latin typeface="Aharoni" pitchFamily="2" charset="-79"/>
                <a:cs typeface="Aharoni" pitchFamily="2" charset="-79"/>
              </a:rPr>
              <a:t> 2007</a:t>
            </a:r>
            <a:endParaRPr lang="en-US" sz="1200"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43463" y="4214818"/>
            <a:ext cx="6443313" cy="107157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a:defRPr/>
            </a:pPr>
            <a:r>
              <a:rPr lang="en-US" sz="48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Unsur</a:t>
            </a:r>
            <a:r>
              <a:rPr lang="en-US" sz="48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&amp; sub </a:t>
            </a:r>
            <a:r>
              <a:rPr lang="en-US" sz="48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unsur</a:t>
            </a:r>
            <a:r>
              <a:rPr lang="en-US" sz="48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48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kegiatan</a:t>
            </a:r>
            <a:endParaRPr lang="id-ID" sz="4800" b="1" dirty="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endParaRPr>
          </a:p>
        </p:txBody>
      </p:sp>
      <p:cxnSp>
        <p:nvCxnSpPr>
          <p:cNvPr id="3" name="Straight Connector 2"/>
          <p:cNvCxnSpPr/>
          <p:nvPr/>
        </p:nvCxnSpPr>
        <p:spPr>
          <a:xfrm>
            <a:off x="1357242" y="6000768"/>
            <a:ext cx="6715172" cy="1588"/>
          </a:xfrm>
          <a:prstGeom prst="line">
            <a:avLst/>
          </a:prstGeom>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7" name="Rectangle 6"/>
          <p:cNvSpPr/>
          <p:nvPr/>
        </p:nvSpPr>
        <p:spPr>
          <a:xfrm>
            <a:off x="928710" y="5572140"/>
            <a:ext cx="6858000" cy="369332"/>
          </a:xfrm>
          <a:prstGeom prst="rect">
            <a:avLst/>
          </a:prstGeom>
        </p:spPr>
        <p:txBody>
          <a:bodyPr wrap="square">
            <a:spAutoFit/>
          </a:bodyPr>
          <a:lstStyle/>
          <a:p>
            <a:pPr algn="ctr">
              <a:defRPr/>
            </a:pPr>
            <a:r>
              <a:rPr lang="en-US" b="1" dirty="0" smtClean="0">
                <a:effectLst>
                  <a:outerShdw blurRad="38100" dist="38100" dir="2700000" algn="tl">
                    <a:srgbClr val="000000">
                      <a:alpha val="43137"/>
                    </a:srgbClr>
                  </a:outerShdw>
                </a:effectLst>
                <a:latin typeface="ConcursoItalian BTN Wide" pitchFamily="34" charset="0"/>
              </a:rPr>
              <a:t>PERMEN PAN DAN RB </a:t>
            </a:r>
            <a:r>
              <a:rPr lang="en-US" b="1" dirty="0" err="1" smtClean="0">
                <a:effectLst>
                  <a:outerShdw blurRad="38100" dist="38100" dir="2700000" algn="tl">
                    <a:srgbClr val="000000">
                      <a:alpha val="43137"/>
                    </a:srgbClr>
                  </a:outerShdw>
                </a:effectLst>
                <a:latin typeface="ConcursoItalian BTN Wide" pitchFamily="34" charset="0"/>
              </a:rPr>
              <a:t>Nomor</a:t>
            </a:r>
            <a:r>
              <a:rPr lang="en-US" b="1" dirty="0" smtClean="0">
                <a:effectLst>
                  <a:outerShdw blurRad="38100" dist="38100" dir="2700000" algn="tl">
                    <a:srgbClr val="000000">
                      <a:alpha val="43137"/>
                    </a:srgbClr>
                  </a:outerShdw>
                </a:effectLst>
                <a:latin typeface="ConcursoItalian BTN Wide" pitchFamily="34" charset="0"/>
              </a:rPr>
              <a:t> 1 </a:t>
            </a:r>
            <a:r>
              <a:rPr lang="en-US" b="1" dirty="0" err="1" smtClean="0">
                <a:effectLst>
                  <a:outerShdw blurRad="38100" dist="38100" dir="2700000" algn="tl">
                    <a:srgbClr val="000000">
                      <a:alpha val="43137"/>
                    </a:srgbClr>
                  </a:outerShdw>
                </a:effectLst>
                <a:latin typeface="ConcursoItalian BTN Wide" pitchFamily="34" charset="0"/>
              </a:rPr>
              <a:t>Tahun</a:t>
            </a:r>
            <a:r>
              <a:rPr lang="en-US" b="1" dirty="0" smtClean="0">
                <a:effectLst>
                  <a:outerShdw blurRad="38100" dist="38100" dir="2700000" algn="tl">
                    <a:srgbClr val="000000">
                      <a:alpha val="43137"/>
                    </a:srgbClr>
                  </a:outerShdw>
                </a:effectLst>
                <a:latin typeface="ConcursoItalian BTN Wide" pitchFamily="34" charset="0"/>
              </a:rPr>
              <a:t> 2011</a:t>
            </a:r>
          </a:p>
        </p:txBody>
      </p:sp>
      <p:sp>
        <p:nvSpPr>
          <p:cNvPr id="5" name="TextBox 4"/>
          <p:cNvSpPr txBox="1"/>
          <p:nvPr/>
        </p:nvSpPr>
        <p:spPr>
          <a:xfrm>
            <a:off x="285720" y="3643314"/>
            <a:ext cx="1785950" cy="2215991"/>
          </a:xfrm>
          <a:prstGeom prst="rect">
            <a:avLst/>
          </a:prstGeom>
          <a:noFill/>
        </p:spPr>
        <p:txBody>
          <a:bodyPr wrap="square" rtlCol="0">
            <a:spAutoFit/>
          </a:bodyPr>
          <a:lstStyle/>
          <a:p>
            <a:r>
              <a:rPr lang="id-ID" sz="13800" b="1" dirty="0" smtClean="0">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5</a:t>
            </a:r>
            <a:r>
              <a:rPr lang="en-US" sz="13800" b="1" dirty="0" smtClean="0">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71472" y="785794"/>
            <a:ext cx="8286808" cy="1588"/>
          </a:xfrm>
          <a:prstGeom prst="line">
            <a:avLst/>
          </a:prstGeom>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3" name="Title 1"/>
          <p:cNvSpPr txBox="1">
            <a:spLocks/>
          </p:cNvSpPr>
          <p:nvPr/>
        </p:nvSpPr>
        <p:spPr>
          <a:xfrm>
            <a:off x="2143108" y="-24"/>
            <a:ext cx="6443313" cy="107157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algn="r">
              <a:defRPr/>
            </a:pP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Unsur</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dan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sub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unsur</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kegiatan</a:t>
            </a:r>
            <a:endParaRPr lang="id-ID" sz="2000" b="1" dirty="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endParaRPr>
          </a:p>
        </p:txBody>
      </p:sp>
      <p:sp>
        <p:nvSpPr>
          <p:cNvPr id="6" name="TextBox 5"/>
          <p:cNvSpPr txBox="1"/>
          <p:nvPr/>
        </p:nvSpPr>
        <p:spPr>
          <a:xfrm>
            <a:off x="4133848" y="2048524"/>
            <a:ext cx="4510118" cy="523220"/>
          </a:xfrm>
          <a:prstGeom prst="rect">
            <a:avLst/>
          </a:prstGeom>
          <a:solidFill>
            <a:srgbClr val="FFC000"/>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800" b="1" dirty="0" err="1" smtClean="0">
                <a:latin typeface="ConcursoItalian BTN Wide" pitchFamily="34" charset="0"/>
              </a:rPr>
              <a:t>Pendidikan</a:t>
            </a:r>
            <a:endParaRPr lang="en-US" sz="2800" b="1" dirty="0" smtClean="0">
              <a:latin typeface="ConcursoItalian BTN Wide" pitchFamily="34" charset="0"/>
            </a:endParaRPr>
          </a:p>
        </p:txBody>
      </p:sp>
      <p:sp>
        <p:nvSpPr>
          <p:cNvPr id="7" name="TextBox 6"/>
          <p:cNvSpPr txBox="1"/>
          <p:nvPr/>
        </p:nvSpPr>
        <p:spPr>
          <a:xfrm>
            <a:off x="4133848" y="2863990"/>
            <a:ext cx="4510118" cy="523220"/>
          </a:xfrm>
          <a:prstGeom prst="rect">
            <a:avLst/>
          </a:prstGeom>
          <a:solidFill>
            <a:srgbClr val="FFFF00"/>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800" b="1" dirty="0" err="1" smtClean="0">
                <a:latin typeface="ConcursoItalian BTN Wide" pitchFamily="34" charset="0"/>
              </a:rPr>
              <a:t>Pengawasan</a:t>
            </a:r>
            <a:endParaRPr lang="en-US" sz="2800" b="1" dirty="0" smtClean="0">
              <a:latin typeface="ConcursoItalian BTN Wide" pitchFamily="34" charset="0"/>
            </a:endParaRPr>
          </a:p>
        </p:txBody>
      </p:sp>
      <p:sp>
        <p:nvSpPr>
          <p:cNvPr id="8" name="TextBox 7"/>
          <p:cNvSpPr txBox="1"/>
          <p:nvPr/>
        </p:nvSpPr>
        <p:spPr>
          <a:xfrm>
            <a:off x="4133848" y="3649808"/>
            <a:ext cx="4510118" cy="523220"/>
          </a:xfrm>
          <a:prstGeom prst="rect">
            <a:avLst/>
          </a:prstGeom>
          <a:solidFill>
            <a:srgbClr val="92D050"/>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800" b="1" dirty="0" err="1" smtClean="0">
                <a:latin typeface="ConcursoItalian BTN Wide" pitchFamily="34" charset="0"/>
              </a:rPr>
              <a:t>Pengembangan</a:t>
            </a:r>
            <a:r>
              <a:rPr lang="en-US" sz="2800" b="1" dirty="0" smtClean="0">
                <a:latin typeface="ConcursoItalian BTN Wide" pitchFamily="34" charset="0"/>
              </a:rPr>
              <a:t> </a:t>
            </a:r>
            <a:r>
              <a:rPr lang="en-US" sz="2800" b="1" dirty="0" err="1" smtClean="0">
                <a:latin typeface="ConcursoItalian BTN Wide" pitchFamily="34" charset="0"/>
              </a:rPr>
              <a:t>Profesi</a:t>
            </a:r>
            <a:endParaRPr lang="en-US" sz="2800" b="1" dirty="0">
              <a:latin typeface="ConcursoItalian BTN Wide" pitchFamily="34" charset="0"/>
            </a:endParaRPr>
          </a:p>
        </p:txBody>
      </p:sp>
      <p:sp>
        <p:nvSpPr>
          <p:cNvPr id="9" name="TextBox 8"/>
          <p:cNvSpPr txBox="1"/>
          <p:nvPr/>
        </p:nvSpPr>
        <p:spPr>
          <a:xfrm>
            <a:off x="4133848" y="4435626"/>
            <a:ext cx="4510118" cy="523220"/>
          </a:xfrm>
          <a:prstGeom prst="rect">
            <a:avLst/>
          </a:prstGeom>
          <a:solidFill>
            <a:srgbClr val="00B0F0"/>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800" b="1" dirty="0" err="1" smtClean="0">
                <a:latin typeface="ConcursoItalian BTN Wide" pitchFamily="34" charset="0"/>
              </a:rPr>
              <a:t>Penunjang</a:t>
            </a:r>
            <a:r>
              <a:rPr lang="en-US" sz="2800" b="1" dirty="0" smtClean="0">
                <a:latin typeface="ConcursoItalian BTN Wide" pitchFamily="34" charset="0"/>
              </a:rPr>
              <a:t> </a:t>
            </a:r>
            <a:r>
              <a:rPr lang="en-US" sz="2800" b="1" dirty="0" err="1" smtClean="0">
                <a:latin typeface="ConcursoItalian BTN Wide" pitchFamily="34" charset="0"/>
              </a:rPr>
              <a:t>pengawasan</a:t>
            </a:r>
            <a:endParaRPr lang="en-US" sz="2800" b="1" dirty="0" smtClean="0">
              <a:latin typeface="ConcursoItalian BTN Wide" pitchFamily="34" charset="0"/>
            </a:endParaRPr>
          </a:p>
        </p:txBody>
      </p:sp>
      <p:sp>
        <p:nvSpPr>
          <p:cNvPr id="11" name="Right Arrow Callout 10"/>
          <p:cNvSpPr/>
          <p:nvPr/>
        </p:nvSpPr>
        <p:spPr>
          <a:xfrm>
            <a:off x="500034" y="2071678"/>
            <a:ext cx="3571900" cy="3071834"/>
          </a:xfrm>
          <a:prstGeom prst="rightArrowCallout">
            <a:avLst>
              <a:gd name="adj1" fmla="val 26963"/>
              <a:gd name="adj2" fmla="val 25000"/>
              <a:gd name="adj3" fmla="val 20748"/>
              <a:gd name="adj4" fmla="val 78549"/>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2" name="TextBox 11"/>
          <p:cNvSpPr txBox="1"/>
          <p:nvPr/>
        </p:nvSpPr>
        <p:spPr>
          <a:xfrm>
            <a:off x="642910" y="2000240"/>
            <a:ext cx="2633682" cy="267765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sz="2800" b="1" dirty="0" smtClean="0">
              <a:solidFill>
                <a:sysClr val="windowText" lastClr="000000"/>
              </a:solidFill>
              <a:latin typeface="ConcursoItalian BTN Wide" pitchFamily="34" charset="0"/>
            </a:endParaRPr>
          </a:p>
          <a:p>
            <a:r>
              <a:rPr lang="en-US" sz="2800" b="1" dirty="0" err="1" smtClean="0">
                <a:solidFill>
                  <a:sysClr val="windowText" lastClr="000000"/>
                </a:solidFill>
                <a:latin typeface="ConcursoItalian BTN Wide" pitchFamily="34" charset="0"/>
              </a:rPr>
              <a:t>Unsur</a:t>
            </a:r>
            <a:r>
              <a:rPr lang="en-US" sz="2800" b="1" dirty="0" smtClean="0">
                <a:solidFill>
                  <a:sysClr val="windowText" lastClr="000000"/>
                </a:solidFill>
                <a:latin typeface="ConcursoItalian BTN Wide" pitchFamily="34" charset="0"/>
              </a:rPr>
              <a:t> &amp; sub </a:t>
            </a:r>
            <a:r>
              <a:rPr lang="en-US" sz="2800" b="1" dirty="0" err="1" smtClean="0">
                <a:solidFill>
                  <a:sysClr val="windowText" lastClr="000000"/>
                </a:solidFill>
                <a:latin typeface="ConcursoItalian BTN Wide" pitchFamily="34" charset="0"/>
              </a:rPr>
              <a:t>unsur</a:t>
            </a:r>
            <a:r>
              <a:rPr lang="en-US" sz="2800" b="1" dirty="0" smtClean="0">
                <a:solidFill>
                  <a:sysClr val="windowText" lastClr="000000"/>
                </a:solidFill>
                <a:latin typeface="ConcursoItalian BTN Wide" pitchFamily="34" charset="0"/>
              </a:rPr>
              <a:t> </a:t>
            </a:r>
            <a:r>
              <a:rPr lang="en-US" sz="2800" b="1" dirty="0" err="1" smtClean="0">
                <a:solidFill>
                  <a:sysClr val="windowText" lastClr="000000"/>
                </a:solidFill>
                <a:latin typeface="ConcursoItalian BTN Wide" pitchFamily="34" charset="0"/>
              </a:rPr>
              <a:t>kegiatan</a:t>
            </a:r>
            <a:r>
              <a:rPr lang="en-US" sz="2800" b="1" dirty="0" smtClean="0">
                <a:solidFill>
                  <a:sysClr val="windowText" lastClr="000000"/>
                </a:solidFill>
                <a:latin typeface="ConcursoItalian BTN Wide" pitchFamily="34" charset="0"/>
              </a:rPr>
              <a:t> yang </a:t>
            </a:r>
            <a:r>
              <a:rPr lang="en-US" sz="2800" b="1" dirty="0" err="1" smtClean="0">
                <a:solidFill>
                  <a:sysClr val="windowText" lastClr="000000"/>
                </a:solidFill>
                <a:latin typeface="ConcursoItalian BTN Wide" pitchFamily="34" charset="0"/>
              </a:rPr>
              <a:t>dapat</a:t>
            </a:r>
            <a:r>
              <a:rPr lang="en-US" sz="2800" b="1" dirty="0" smtClean="0">
                <a:solidFill>
                  <a:sysClr val="windowText" lastClr="000000"/>
                </a:solidFill>
                <a:latin typeface="ConcursoItalian BTN Wide" pitchFamily="34" charset="0"/>
              </a:rPr>
              <a:t> </a:t>
            </a:r>
            <a:r>
              <a:rPr lang="en-US" sz="2800" b="1" dirty="0" err="1" smtClean="0">
                <a:solidFill>
                  <a:sysClr val="windowText" lastClr="000000"/>
                </a:solidFill>
                <a:latin typeface="ConcursoItalian BTN Wide" pitchFamily="34" charset="0"/>
              </a:rPr>
              <a:t>dinilai</a:t>
            </a:r>
            <a:r>
              <a:rPr lang="en-US" sz="2800" b="1" dirty="0" smtClean="0">
                <a:solidFill>
                  <a:sysClr val="windowText" lastClr="000000"/>
                </a:solidFill>
                <a:latin typeface="ConcursoItalian BTN Wide" pitchFamily="34" charset="0"/>
              </a:rPr>
              <a:t>, </a:t>
            </a:r>
            <a:r>
              <a:rPr lang="en-US" sz="2800" b="1" dirty="0" err="1" smtClean="0">
                <a:solidFill>
                  <a:sysClr val="windowText" lastClr="000000"/>
                </a:solidFill>
                <a:latin typeface="ConcursoItalian BTN Wide" pitchFamily="34" charset="0"/>
              </a:rPr>
              <a:t>meliputi</a:t>
            </a:r>
            <a:r>
              <a:rPr lang="en-US" sz="2800" b="1" dirty="0" smtClean="0">
                <a:solidFill>
                  <a:sysClr val="windowText" lastClr="000000"/>
                </a:solidFill>
                <a:latin typeface="ConcursoItalian BTN Wide" pitchFamily="34" charset="0"/>
              </a:rPr>
              <a:t> </a:t>
            </a:r>
            <a:r>
              <a:rPr lang="en-US" b="1" dirty="0" smtClean="0">
                <a:solidFill>
                  <a:sysClr val="windowText" lastClr="000000"/>
                </a:solidFill>
                <a:latin typeface="ConcursoItalian BTN Wide" pitchFamily="34" charset="0"/>
              </a:rPr>
              <a:t>:</a:t>
            </a:r>
            <a:endParaRPr lang="en-US" b="1" dirty="0">
              <a:solidFill>
                <a:sysClr val="windowText" lastClr="000000"/>
              </a:solidFill>
              <a:latin typeface="ConcursoItalian BTN Wide" pitchFamily="34" charset="0"/>
            </a:endParaRPr>
          </a:p>
        </p:txBody>
      </p:sp>
      <p:sp>
        <p:nvSpPr>
          <p:cNvPr id="13" name="Rectangle 12"/>
          <p:cNvSpPr/>
          <p:nvPr/>
        </p:nvSpPr>
        <p:spPr>
          <a:xfrm>
            <a:off x="357158" y="1785926"/>
            <a:ext cx="8501122" cy="3714776"/>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71472" y="785794"/>
            <a:ext cx="8286808" cy="1588"/>
          </a:xfrm>
          <a:prstGeom prst="line">
            <a:avLst/>
          </a:prstGeom>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4" name="Rectangle 3"/>
          <p:cNvSpPr/>
          <p:nvPr/>
        </p:nvSpPr>
        <p:spPr>
          <a:xfrm>
            <a:off x="571472" y="928670"/>
            <a:ext cx="8215370" cy="584775"/>
          </a:xfrm>
          <a:prstGeom prst="rect">
            <a:avLst/>
          </a:prstGeom>
          <a:solidFill>
            <a:schemeClr val="accent1">
              <a:lumMod val="40000"/>
              <a:lumOff val="6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r>
              <a:rPr lang="en-US" sz="3200" b="1" dirty="0" smtClean="0">
                <a:effectLst>
                  <a:outerShdw blurRad="38100" dist="38100" dir="2700000" algn="tl">
                    <a:srgbClr val="000000">
                      <a:alpha val="43137"/>
                    </a:srgbClr>
                  </a:outerShdw>
                </a:effectLst>
                <a:latin typeface="ConcursoItalian BTN Wide" pitchFamily="34" charset="0"/>
              </a:rPr>
              <a:t>UNSUR KEGIATAN YANG DINILAI</a:t>
            </a:r>
          </a:p>
        </p:txBody>
      </p:sp>
      <p:sp>
        <p:nvSpPr>
          <p:cNvPr id="5" name="Rectangle 4"/>
          <p:cNvSpPr/>
          <p:nvPr/>
        </p:nvSpPr>
        <p:spPr>
          <a:xfrm>
            <a:off x="642910" y="2071678"/>
            <a:ext cx="2214578" cy="584775"/>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r>
              <a:rPr lang="en-US" sz="3200" b="1" dirty="0" err="1" smtClean="0">
                <a:effectLst>
                  <a:outerShdw blurRad="38100" dist="38100" dir="2700000" algn="tl">
                    <a:srgbClr val="000000">
                      <a:alpha val="43137"/>
                    </a:srgbClr>
                  </a:outerShdw>
                </a:effectLst>
                <a:latin typeface="ConcursoItalian BTN Wide" pitchFamily="34" charset="0"/>
              </a:rPr>
              <a:t>Unsur</a:t>
            </a:r>
            <a:r>
              <a:rPr lang="en-US" sz="3200" b="1" dirty="0" smtClean="0">
                <a:effectLst>
                  <a:outerShdw blurRad="38100" dist="38100" dir="2700000" algn="tl">
                    <a:srgbClr val="000000">
                      <a:alpha val="43137"/>
                    </a:srgbClr>
                  </a:outerShdw>
                </a:effectLst>
                <a:latin typeface="ConcursoItalian BTN Wide" pitchFamily="34" charset="0"/>
              </a:rPr>
              <a:t> </a:t>
            </a:r>
            <a:r>
              <a:rPr lang="en-US" sz="3200" b="1" dirty="0" err="1" smtClean="0">
                <a:effectLst>
                  <a:outerShdw blurRad="38100" dist="38100" dir="2700000" algn="tl">
                    <a:srgbClr val="000000">
                      <a:alpha val="43137"/>
                    </a:srgbClr>
                  </a:outerShdw>
                </a:effectLst>
                <a:latin typeface="ConcursoItalian BTN Wide" pitchFamily="34" charset="0"/>
              </a:rPr>
              <a:t>Utama</a:t>
            </a:r>
            <a:endParaRPr lang="en-US" sz="3200" b="1" dirty="0" smtClean="0">
              <a:effectLst>
                <a:outerShdw blurRad="38100" dist="38100" dir="2700000" algn="tl">
                  <a:srgbClr val="000000">
                    <a:alpha val="43137"/>
                  </a:srgbClr>
                </a:outerShdw>
              </a:effectLst>
              <a:latin typeface="ConcursoItalian BTN Wide" pitchFamily="34" charset="0"/>
            </a:endParaRPr>
          </a:p>
        </p:txBody>
      </p:sp>
      <p:sp>
        <p:nvSpPr>
          <p:cNvPr id="6" name="Rectangle 5"/>
          <p:cNvSpPr/>
          <p:nvPr/>
        </p:nvSpPr>
        <p:spPr>
          <a:xfrm>
            <a:off x="642910" y="4607021"/>
            <a:ext cx="2214578" cy="1077218"/>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r>
              <a:rPr lang="en-US" sz="3200" b="1" dirty="0" err="1" smtClean="0">
                <a:effectLst>
                  <a:outerShdw blurRad="38100" dist="38100" dir="2700000" algn="tl">
                    <a:srgbClr val="000000">
                      <a:alpha val="43137"/>
                    </a:srgbClr>
                  </a:outerShdw>
                </a:effectLst>
                <a:latin typeface="ConcursoItalian BTN Wide" pitchFamily="34" charset="0"/>
              </a:rPr>
              <a:t>Unsur</a:t>
            </a:r>
            <a:r>
              <a:rPr lang="en-US" sz="3200" b="1" dirty="0" smtClean="0">
                <a:effectLst>
                  <a:outerShdw blurRad="38100" dist="38100" dir="2700000" algn="tl">
                    <a:srgbClr val="000000">
                      <a:alpha val="43137"/>
                    </a:srgbClr>
                  </a:outerShdw>
                </a:effectLst>
                <a:latin typeface="ConcursoItalian BTN Wide" pitchFamily="34" charset="0"/>
              </a:rPr>
              <a:t> </a:t>
            </a:r>
            <a:r>
              <a:rPr lang="en-US" sz="3200" b="1" dirty="0" err="1" smtClean="0">
                <a:effectLst>
                  <a:outerShdw blurRad="38100" dist="38100" dir="2700000" algn="tl">
                    <a:srgbClr val="000000">
                      <a:alpha val="43137"/>
                    </a:srgbClr>
                  </a:outerShdw>
                </a:effectLst>
                <a:latin typeface="ConcursoItalian BTN Wide" pitchFamily="34" charset="0"/>
              </a:rPr>
              <a:t>Penunjang</a:t>
            </a:r>
            <a:endParaRPr lang="en-US" sz="3200" b="1" dirty="0" smtClean="0">
              <a:effectLst>
                <a:outerShdw blurRad="38100" dist="38100" dir="2700000" algn="tl">
                  <a:srgbClr val="000000">
                    <a:alpha val="43137"/>
                  </a:srgbClr>
                </a:outerShdw>
              </a:effectLst>
              <a:latin typeface="ConcursoItalian BTN Wide" pitchFamily="34" charset="0"/>
            </a:endParaRPr>
          </a:p>
        </p:txBody>
      </p:sp>
      <p:sp>
        <p:nvSpPr>
          <p:cNvPr id="7" name="Rectangle 6"/>
          <p:cNvSpPr/>
          <p:nvPr/>
        </p:nvSpPr>
        <p:spPr>
          <a:xfrm>
            <a:off x="3428992" y="2071678"/>
            <a:ext cx="5357850" cy="584775"/>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wrap="square">
            <a:spAutoFit/>
          </a:bodyPr>
          <a:lstStyle/>
          <a:p>
            <a:r>
              <a:rPr lang="en-US" sz="3200" dirty="0" err="1" smtClean="0">
                <a:latin typeface="ConcursoItalian BTN Wide" pitchFamily="34" charset="0"/>
              </a:rPr>
              <a:t>Pendidikan</a:t>
            </a:r>
            <a:endParaRPr lang="en-US" sz="3200" dirty="0" smtClean="0">
              <a:latin typeface="ConcursoItalian BTN Wide" pitchFamily="34" charset="0"/>
            </a:endParaRPr>
          </a:p>
        </p:txBody>
      </p:sp>
      <p:sp>
        <p:nvSpPr>
          <p:cNvPr id="8" name="Rectangle 7"/>
          <p:cNvSpPr/>
          <p:nvPr/>
        </p:nvSpPr>
        <p:spPr>
          <a:xfrm>
            <a:off x="3428992" y="2812317"/>
            <a:ext cx="5357850" cy="584775"/>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wrap="square">
            <a:spAutoFit/>
          </a:bodyPr>
          <a:lstStyle/>
          <a:p>
            <a:r>
              <a:rPr lang="en-US" sz="3200" dirty="0" err="1" smtClean="0">
                <a:latin typeface="ConcursoItalian BTN Wide" pitchFamily="34" charset="0"/>
              </a:rPr>
              <a:t>Pengawasan</a:t>
            </a:r>
            <a:r>
              <a:rPr lang="en-US" sz="3200" dirty="0" smtClean="0">
                <a:latin typeface="ConcursoItalian BTN Wide" pitchFamily="34" charset="0"/>
              </a:rPr>
              <a:t> </a:t>
            </a:r>
            <a:r>
              <a:rPr lang="en-US" sz="3200" dirty="0" err="1" smtClean="0">
                <a:latin typeface="ConcursoItalian BTN Wide" pitchFamily="34" charset="0"/>
              </a:rPr>
              <a:t>perikanan</a:t>
            </a:r>
            <a:endParaRPr lang="en-US" sz="3200" dirty="0" smtClean="0">
              <a:latin typeface="ConcursoItalian BTN Wide" pitchFamily="34" charset="0"/>
            </a:endParaRPr>
          </a:p>
        </p:txBody>
      </p:sp>
      <p:sp>
        <p:nvSpPr>
          <p:cNvPr id="9" name="Rectangle 8"/>
          <p:cNvSpPr/>
          <p:nvPr/>
        </p:nvSpPr>
        <p:spPr>
          <a:xfrm>
            <a:off x="3428992" y="3558605"/>
            <a:ext cx="5357850" cy="584775"/>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wrap="square">
            <a:spAutoFit/>
          </a:bodyPr>
          <a:lstStyle/>
          <a:p>
            <a:r>
              <a:rPr lang="en-US" sz="3200" dirty="0" err="1" smtClean="0">
                <a:latin typeface="ConcursoItalian BTN Wide" pitchFamily="34" charset="0"/>
              </a:rPr>
              <a:t>Pengembangan</a:t>
            </a:r>
            <a:r>
              <a:rPr lang="en-US" sz="3200" dirty="0" smtClean="0">
                <a:latin typeface="ConcursoItalian BTN Wide" pitchFamily="34" charset="0"/>
              </a:rPr>
              <a:t> </a:t>
            </a:r>
            <a:r>
              <a:rPr lang="en-US" sz="3200" dirty="0" err="1" smtClean="0">
                <a:latin typeface="ConcursoItalian BTN Wide" pitchFamily="34" charset="0"/>
              </a:rPr>
              <a:t>Profesi</a:t>
            </a:r>
            <a:endParaRPr lang="en-US" sz="3200" dirty="0" smtClean="0">
              <a:latin typeface="ConcursoItalian BTN Wide" pitchFamily="34" charset="0"/>
            </a:endParaRPr>
          </a:p>
        </p:txBody>
      </p:sp>
      <p:sp>
        <p:nvSpPr>
          <p:cNvPr id="10" name="Rectangle 9"/>
          <p:cNvSpPr/>
          <p:nvPr/>
        </p:nvSpPr>
        <p:spPr>
          <a:xfrm>
            <a:off x="3428992" y="4573984"/>
            <a:ext cx="5357850" cy="1569660"/>
          </a:xfrm>
          <a:prstGeom prst="rect">
            <a:avLst/>
          </a:prstGeom>
          <a:solidFill>
            <a:srgbClr val="00B0F0"/>
          </a:solidFill>
        </p:spPr>
        <p:style>
          <a:lnRef idx="2">
            <a:schemeClr val="accent6"/>
          </a:lnRef>
          <a:fillRef idx="1">
            <a:schemeClr val="lt1"/>
          </a:fillRef>
          <a:effectRef idx="0">
            <a:schemeClr val="accent6"/>
          </a:effectRef>
          <a:fontRef idx="minor">
            <a:schemeClr val="dk1"/>
          </a:fontRef>
        </p:style>
        <p:txBody>
          <a:bodyPr wrap="square">
            <a:spAutoFit/>
          </a:bodyPr>
          <a:lstStyle/>
          <a:p>
            <a:r>
              <a:rPr lang="en-US" sz="3200" dirty="0" err="1" smtClean="0">
                <a:latin typeface="ConcursoItalian BTN Wide" pitchFamily="34" charset="0"/>
              </a:rPr>
              <a:t>Kegiatan</a:t>
            </a:r>
            <a:r>
              <a:rPr lang="en-US" sz="3200" dirty="0" smtClean="0">
                <a:latin typeface="ConcursoItalian BTN Wide" pitchFamily="34" charset="0"/>
              </a:rPr>
              <a:t> yang </a:t>
            </a:r>
            <a:r>
              <a:rPr lang="en-US" sz="3200" dirty="0" err="1" smtClean="0">
                <a:latin typeface="ConcursoItalian BTN Wide" pitchFamily="34" charset="0"/>
              </a:rPr>
              <a:t>mendukung</a:t>
            </a:r>
            <a:r>
              <a:rPr lang="en-US" sz="3200" dirty="0" smtClean="0">
                <a:latin typeface="ConcursoItalian BTN Wide" pitchFamily="34" charset="0"/>
              </a:rPr>
              <a:t> </a:t>
            </a:r>
            <a:r>
              <a:rPr lang="en-US" sz="3200" dirty="0" err="1" smtClean="0">
                <a:latin typeface="ConcursoItalian BTN Wide" pitchFamily="34" charset="0"/>
              </a:rPr>
              <a:t>pelaksanaan</a:t>
            </a:r>
            <a:r>
              <a:rPr lang="en-US" sz="3200" dirty="0" smtClean="0">
                <a:latin typeface="ConcursoItalian BTN Wide" pitchFamily="34" charset="0"/>
              </a:rPr>
              <a:t> </a:t>
            </a:r>
            <a:r>
              <a:rPr lang="en-US" sz="3200" dirty="0" err="1" smtClean="0">
                <a:latin typeface="ConcursoItalian BTN Wide" pitchFamily="34" charset="0"/>
              </a:rPr>
              <a:t>tugas</a:t>
            </a:r>
            <a:r>
              <a:rPr lang="en-US" sz="3200" dirty="0" smtClean="0">
                <a:latin typeface="ConcursoItalian BTN Wide" pitchFamily="34" charset="0"/>
              </a:rPr>
              <a:t> </a:t>
            </a:r>
            <a:r>
              <a:rPr lang="en-US" sz="3200" dirty="0" err="1" smtClean="0">
                <a:latin typeface="ConcursoItalian BTN Wide" pitchFamily="34" charset="0"/>
              </a:rPr>
              <a:t>pokok</a:t>
            </a:r>
            <a:r>
              <a:rPr lang="en-US" sz="3200" dirty="0" smtClean="0">
                <a:latin typeface="ConcursoItalian BTN Wide" pitchFamily="34" charset="0"/>
              </a:rPr>
              <a:t> </a:t>
            </a:r>
            <a:r>
              <a:rPr lang="en-US" sz="3200" dirty="0" err="1" smtClean="0">
                <a:latin typeface="ConcursoItalian BTN Wide" pitchFamily="34" charset="0"/>
              </a:rPr>
              <a:t>pengawas</a:t>
            </a:r>
            <a:r>
              <a:rPr lang="en-US" sz="3200" dirty="0" smtClean="0">
                <a:latin typeface="ConcursoItalian BTN Wide" pitchFamily="34" charset="0"/>
              </a:rPr>
              <a:t> </a:t>
            </a:r>
            <a:r>
              <a:rPr lang="en-US" sz="3200" dirty="0" err="1" smtClean="0">
                <a:latin typeface="ConcursoItalian BTN Wide" pitchFamily="34" charset="0"/>
              </a:rPr>
              <a:t>penangkapan</a:t>
            </a:r>
            <a:endParaRPr lang="en-US" sz="3200" dirty="0" smtClean="0">
              <a:latin typeface="ConcursoItalian BTN Wide" pitchFamily="34" charset="0"/>
            </a:endParaRPr>
          </a:p>
        </p:txBody>
      </p:sp>
      <p:sp>
        <p:nvSpPr>
          <p:cNvPr id="11" name="Title 1"/>
          <p:cNvSpPr txBox="1">
            <a:spLocks/>
          </p:cNvSpPr>
          <p:nvPr/>
        </p:nvSpPr>
        <p:spPr>
          <a:xfrm>
            <a:off x="2143108" y="-24"/>
            <a:ext cx="6443313" cy="107157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algn="r">
              <a:defRPr/>
            </a:pP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Unsur</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dan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sub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unsur</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kegiatan</a:t>
            </a:r>
            <a:endParaRPr lang="id-ID" sz="2000" b="1" dirty="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endParaRPr>
          </a:p>
        </p:txBody>
      </p:sp>
      <p:cxnSp>
        <p:nvCxnSpPr>
          <p:cNvPr id="13" name="Elbow Connector 12"/>
          <p:cNvCxnSpPr>
            <a:stCxn id="7" idx="1"/>
            <a:endCxn id="9" idx="1"/>
          </p:cNvCxnSpPr>
          <p:nvPr/>
        </p:nvCxnSpPr>
        <p:spPr>
          <a:xfrm rot="10800000" flipV="1">
            <a:off x="3428992" y="2364065"/>
            <a:ext cx="1588" cy="1486927"/>
          </a:xfrm>
          <a:prstGeom prst="bentConnector3">
            <a:avLst>
              <a:gd name="adj1" fmla="val 14395466"/>
            </a:avLst>
          </a:prstGeom>
          <a:ln>
            <a:headEnd type="arrow"/>
            <a:tailEnd type="arrow"/>
          </a:ln>
        </p:spPr>
        <p:style>
          <a:lnRef idx="3">
            <a:schemeClr val="accent4"/>
          </a:lnRef>
          <a:fillRef idx="0">
            <a:schemeClr val="accent4"/>
          </a:fillRef>
          <a:effectRef idx="2">
            <a:schemeClr val="accent4"/>
          </a:effectRef>
          <a:fontRef idx="minor">
            <a:schemeClr val="tx1"/>
          </a:fontRef>
        </p:style>
      </p:cxnSp>
      <p:cxnSp>
        <p:nvCxnSpPr>
          <p:cNvPr id="15" name="Elbow Connector 14"/>
          <p:cNvCxnSpPr>
            <a:stCxn id="5" idx="3"/>
          </p:cNvCxnSpPr>
          <p:nvPr/>
        </p:nvCxnSpPr>
        <p:spPr>
          <a:xfrm>
            <a:off x="2857488" y="2364066"/>
            <a:ext cx="571504" cy="538467"/>
          </a:xfrm>
          <a:prstGeom prst="bentConnector3">
            <a:avLst>
              <a:gd name="adj1" fmla="val 62800"/>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8" name="Straight Arrow Connector 17"/>
          <p:cNvCxnSpPr>
            <a:stCxn id="6" idx="3"/>
          </p:cNvCxnSpPr>
          <p:nvPr/>
        </p:nvCxnSpPr>
        <p:spPr>
          <a:xfrm flipV="1">
            <a:off x="2857488" y="5143512"/>
            <a:ext cx="571504" cy="211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21" name="Rectangle 20"/>
          <p:cNvSpPr/>
          <p:nvPr/>
        </p:nvSpPr>
        <p:spPr>
          <a:xfrm>
            <a:off x="642910" y="2701349"/>
            <a:ext cx="2214578" cy="400110"/>
          </a:xfrm>
          <a:prstGeom prst="rect">
            <a:avLst/>
          </a:prstGeom>
          <a:solidFill>
            <a:srgbClr val="FF0000"/>
          </a:solidFill>
          <a:ln>
            <a:solidFill>
              <a:srgbClr val="FF0000"/>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2000" b="1" dirty="0" smtClean="0">
                <a:solidFill>
                  <a:schemeClr val="bg1"/>
                </a:solidFill>
                <a:effectLst>
                  <a:outerShdw blurRad="38100" dist="38100" dir="2700000" algn="tl">
                    <a:srgbClr val="000000">
                      <a:alpha val="43137"/>
                    </a:srgbClr>
                  </a:outerShdw>
                </a:effectLst>
                <a:latin typeface="ConcursoItalian BTN Wide" pitchFamily="34" charset="0"/>
              </a:rPr>
              <a:t>PALING RENDAH 80 %</a:t>
            </a:r>
          </a:p>
        </p:txBody>
      </p:sp>
      <p:sp>
        <p:nvSpPr>
          <p:cNvPr id="22" name="Rectangle 21"/>
          <p:cNvSpPr/>
          <p:nvPr/>
        </p:nvSpPr>
        <p:spPr>
          <a:xfrm>
            <a:off x="642910" y="5743534"/>
            <a:ext cx="2214578" cy="400110"/>
          </a:xfrm>
          <a:prstGeom prst="rect">
            <a:avLst/>
          </a:prstGeom>
          <a:solidFill>
            <a:srgbClr val="FF0000"/>
          </a:solidFill>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2000" b="1" dirty="0" smtClean="0">
                <a:solidFill>
                  <a:schemeClr val="bg1"/>
                </a:solidFill>
                <a:effectLst>
                  <a:outerShdw blurRad="38100" dist="38100" dir="2700000" algn="tl">
                    <a:srgbClr val="000000">
                      <a:alpha val="43137"/>
                    </a:srgbClr>
                  </a:outerShdw>
                </a:effectLst>
                <a:latin typeface="ConcursoItalian BTN Wide" pitchFamily="34" charset="0"/>
              </a:rPr>
              <a:t>PALING TINGGI 20 %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rot="5400000">
            <a:off x="929456" y="3641726"/>
            <a:ext cx="3571900" cy="1588"/>
          </a:xfrm>
          <a:prstGeom prst="line">
            <a:avLst/>
          </a:prstGeom>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0034" y="915399"/>
            <a:ext cx="1928826" cy="584775"/>
          </a:xfrm>
          <a:prstGeom prst="rect">
            <a:avLst/>
          </a:prstGeom>
          <a:solidFill>
            <a:schemeClr val="tx1"/>
          </a:solidFill>
        </p:spPr>
        <p:txBody>
          <a:bodyPr wrap="square" rtlCol="0">
            <a:spAutoFit/>
          </a:bodyPr>
          <a:lstStyle/>
          <a:p>
            <a:r>
              <a:rPr lang="en-US" sz="3200" b="1" dirty="0" err="1" smtClean="0">
                <a:solidFill>
                  <a:schemeClr val="bg1"/>
                </a:solidFill>
                <a:effectLst>
                  <a:outerShdw blurRad="38100" dist="38100" dir="2700000" algn="tl">
                    <a:srgbClr val="000000">
                      <a:alpha val="43137"/>
                    </a:srgbClr>
                  </a:outerShdw>
                </a:effectLst>
                <a:latin typeface="ConcursoItalian BTN Wide" pitchFamily="34" charset="0"/>
              </a:rPr>
              <a:t>Ilustrasi</a:t>
            </a:r>
            <a:r>
              <a:rPr lang="en-US" sz="3200" b="1" dirty="0" smtClean="0">
                <a:solidFill>
                  <a:schemeClr val="bg1"/>
                </a:solidFill>
                <a:effectLst>
                  <a:outerShdw blurRad="38100" dist="38100" dir="2700000" algn="tl">
                    <a:srgbClr val="000000">
                      <a:alpha val="43137"/>
                    </a:srgbClr>
                  </a:outerShdw>
                </a:effectLst>
                <a:latin typeface="ConcursoItalian BTN Wide" pitchFamily="34" charset="0"/>
              </a:rPr>
              <a:t> </a:t>
            </a:r>
          </a:p>
        </p:txBody>
      </p:sp>
      <p:sp>
        <p:nvSpPr>
          <p:cNvPr id="7" name="TextBox 6"/>
          <p:cNvSpPr txBox="1"/>
          <p:nvPr/>
        </p:nvSpPr>
        <p:spPr>
          <a:xfrm>
            <a:off x="883593" y="1986510"/>
            <a:ext cx="1562112"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b="1" dirty="0" smtClean="0"/>
              <a:t>PEJABAT FUNGSIONAL </a:t>
            </a:r>
            <a:endParaRPr lang="en-US" b="1" dirty="0"/>
          </a:p>
        </p:txBody>
      </p:sp>
      <p:sp>
        <p:nvSpPr>
          <p:cNvPr id="8" name="TextBox 7"/>
          <p:cNvSpPr txBox="1"/>
          <p:nvPr/>
        </p:nvSpPr>
        <p:spPr>
          <a:xfrm>
            <a:off x="3241047" y="1998652"/>
            <a:ext cx="1562112"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b="1" dirty="0" smtClean="0"/>
              <a:t>JENJANG JABATAN</a:t>
            </a:r>
            <a:endParaRPr lang="en-US" b="1" dirty="0"/>
          </a:p>
        </p:txBody>
      </p:sp>
      <p:sp>
        <p:nvSpPr>
          <p:cNvPr id="9" name="TextBox 8"/>
          <p:cNvSpPr txBox="1"/>
          <p:nvPr/>
        </p:nvSpPr>
        <p:spPr>
          <a:xfrm>
            <a:off x="2857488" y="4487299"/>
            <a:ext cx="2286016" cy="584775"/>
          </a:xfrm>
          <a:prstGeom prst="rect">
            <a:avLst/>
          </a:prstGeom>
          <a:solidFill>
            <a:schemeClr val="bg1"/>
          </a:solidFill>
          <a:ln>
            <a:solidFill>
              <a:schemeClr val="accent1"/>
            </a:solidFill>
          </a:ln>
        </p:spPr>
        <p:txBody>
          <a:bodyPr wrap="square" rtlCol="0">
            <a:spAutoFit/>
          </a:bodyPr>
          <a:lstStyle/>
          <a:p>
            <a:pPr algn="ctr"/>
            <a:r>
              <a:rPr lang="en-US" sz="1600" dirty="0" smtClean="0"/>
              <a:t>PENGAWAS PERIKANAN PERTAMA (</a:t>
            </a:r>
            <a:r>
              <a:rPr lang="en-US" sz="1600" dirty="0" err="1" smtClean="0"/>
              <a:t>III.a</a:t>
            </a:r>
            <a:r>
              <a:rPr lang="en-US" sz="1600" dirty="0" smtClean="0"/>
              <a:t> – </a:t>
            </a:r>
            <a:r>
              <a:rPr lang="en-US" sz="1600" dirty="0" err="1" smtClean="0"/>
              <a:t>III.b</a:t>
            </a:r>
            <a:r>
              <a:rPr lang="en-US" sz="1600" dirty="0" smtClean="0"/>
              <a:t>)</a:t>
            </a:r>
            <a:endParaRPr lang="en-US" sz="1600" dirty="0"/>
          </a:p>
        </p:txBody>
      </p:sp>
      <p:cxnSp>
        <p:nvCxnSpPr>
          <p:cNvPr id="11" name="Straight Connector 10"/>
          <p:cNvCxnSpPr/>
          <p:nvPr/>
        </p:nvCxnSpPr>
        <p:spPr>
          <a:xfrm rot="5400000">
            <a:off x="3571471" y="3642123"/>
            <a:ext cx="3572694" cy="1588"/>
          </a:xfrm>
          <a:prstGeom prst="line">
            <a:avLst/>
          </a:prstGeom>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598501" y="1998652"/>
            <a:ext cx="1562112"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b="1" dirty="0" smtClean="0"/>
              <a:t>ANGKA KREDIT</a:t>
            </a:r>
            <a:endParaRPr lang="en-US" b="1" dirty="0"/>
          </a:p>
        </p:txBody>
      </p:sp>
      <p:sp>
        <p:nvSpPr>
          <p:cNvPr id="15" name="TextBox 14"/>
          <p:cNvSpPr txBox="1"/>
          <p:nvPr/>
        </p:nvSpPr>
        <p:spPr>
          <a:xfrm>
            <a:off x="5643570" y="4662082"/>
            <a:ext cx="1428760" cy="338554"/>
          </a:xfrm>
          <a:prstGeom prst="rect">
            <a:avLst/>
          </a:prstGeom>
          <a:solidFill>
            <a:schemeClr val="bg1"/>
          </a:solidFill>
          <a:ln>
            <a:solidFill>
              <a:schemeClr val="accent1"/>
            </a:solidFill>
          </a:ln>
        </p:spPr>
        <p:txBody>
          <a:bodyPr wrap="square" rtlCol="0">
            <a:spAutoFit/>
          </a:bodyPr>
          <a:lstStyle/>
          <a:p>
            <a:pPr algn="ctr"/>
            <a:r>
              <a:rPr lang="en-US" sz="1600" dirty="0" smtClean="0"/>
              <a:t>100 %</a:t>
            </a:r>
            <a:endParaRPr lang="en-US" sz="1600" dirty="0"/>
          </a:p>
        </p:txBody>
      </p:sp>
      <p:cxnSp>
        <p:nvCxnSpPr>
          <p:cNvPr id="17" name="Straight Connector 16"/>
          <p:cNvCxnSpPr/>
          <p:nvPr/>
        </p:nvCxnSpPr>
        <p:spPr>
          <a:xfrm>
            <a:off x="500034" y="2786058"/>
            <a:ext cx="6929486" cy="1588"/>
          </a:xfrm>
          <a:prstGeom prst="line">
            <a:avLst/>
          </a:prstGeom>
        </p:spPr>
        <p:style>
          <a:lnRef idx="3">
            <a:schemeClr val="accent4"/>
          </a:lnRef>
          <a:fillRef idx="0">
            <a:schemeClr val="accent4"/>
          </a:fillRef>
          <a:effectRef idx="2">
            <a:schemeClr val="accent4"/>
          </a:effectRef>
          <a:fontRef idx="minor">
            <a:schemeClr val="tx1"/>
          </a:fontRef>
        </p:style>
      </p:cxnSp>
      <p:cxnSp>
        <p:nvCxnSpPr>
          <p:cNvPr id="19" name="Straight Arrow Connector 18"/>
          <p:cNvCxnSpPr/>
          <p:nvPr/>
        </p:nvCxnSpPr>
        <p:spPr>
          <a:xfrm>
            <a:off x="1928794" y="4084419"/>
            <a:ext cx="3643338"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142976" y="3929401"/>
            <a:ext cx="928694" cy="369332"/>
          </a:xfrm>
          <a:prstGeom prst="rect">
            <a:avLst/>
          </a:prstGeom>
          <a:solidFill>
            <a:schemeClr val="bg1"/>
          </a:solidFill>
          <a:ln>
            <a:solidFill>
              <a:schemeClr val="accent1"/>
            </a:solidFill>
          </a:ln>
        </p:spPr>
        <p:txBody>
          <a:bodyPr wrap="square" rtlCol="0">
            <a:spAutoFit/>
          </a:bodyPr>
          <a:lstStyle/>
          <a:p>
            <a:pPr algn="ctr"/>
            <a:r>
              <a:rPr lang="en-US" b="1" dirty="0" smtClean="0">
                <a:effectLst>
                  <a:outerShdw blurRad="38100" dist="38100" dir="2700000" algn="tl">
                    <a:srgbClr val="000000">
                      <a:alpha val="43137"/>
                    </a:srgbClr>
                  </a:outerShdw>
                </a:effectLst>
              </a:rPr>
              <a:t>PNS</a:t>
            </a:r>
            <a:endParaRPr lang="en-US" b="1" dirty="0">
              <a:effectLst>
                <a:outerShdw blurRad="38100" dist="38100" dir="2700000" algn="tl">
                  <a:srgbClr val="000000">
                    <a:alpha val="43137"/>
                  </a:srgbClr>
                </a:outerShdw>
              </a:effectLst>
            </a:endParaRPr>
          </a:p>
        </p:txBody>
      </p:sp>
      <p:sp>
        <p:nvSpPr>
          <p:cNvPr id="23" name="TextBox 22"/>
          <p:cNvSpPr txBox="1"/>
          <p:nvPr/>
        </p:nvSpPr>
        <p:spPr>
          <a:xfrm>
            <a:off x="2857488" y="3785396"/>
            <a:ext cx="2286016" cy="584775"/>
          </a:xfrm>
          <a:prstGeom prst="rect">
            <a:avLst/>
          </a:prstGeom>
          <a:solidFill>
            <a:schemeClr val="accent2">
              <a:lumMod val="60000"/>
              <a:lumOff val="40000"/>
            </a:schemeClr>
          </a:solidFill>
          <a:ln>
            <a:solidFill>
              <a:schemeClr val="accent1"/>
            </a:solidFill>
          </a:ln>
          <a:scene3d>
            <a:camera prst="orthographicFront"/>
            <a:lightRig rig="threePt" dir="t"/>
          </a:scene3d>
          <a:sp3d>
            <a:bevelT/>
          </a:sp3d>
        </p:spPr>
        <p:txBody>
          <a:bodyPr wrap="square" rtlCol="0">
            <a:spAutoFit/>
          </a:bodyPr>
          <a:lstStyle/>
          <a:p>
            <a:pPr algn="ctr"/>
            <a:r>
              <a:rPr lang="en-US" sz="1600" dirty="0" smtClean="0"/>
              <a:t>PENGAWAS PERIKANAN MUDA (</a:t>
            </a:r>
            <a:r>
              <a:rPr lang="en-US" sz="1600" dirty="0" err="1" smtClean="0"/>
              <a:t>III.c</a:t>
            </a:r>
            <a:r>
              <a:rPr lang="en-US" sz="1600" dirty="0" smtClean="0"/>
              <a:t> – </a:t>
            </a:r>
            <a:r>
              <a:rPr lang="en-US" sz="1600" dirty="0" err="1" smtClean="0"/>
              <a:t>III.d</a:t>
            </a:r>
            <a:r>
              <a:rPr lang="en-US" sz="1600" dirty="0" smtClean="0"/>
              <a:t>)</a:t>
            </a:r>
            <a:endParaRPr lang="en-US" sz="1600" dirty="0"/>
          </a:p>
        </p:txBody>
      </p:sp>
      <p:sp>
        <p:nvSpPr>
          <p:cNvPr id="24" name="TextBox 23"/>
          <p:cNvSpPr txBox="1"/>
          <p:nvPr/>
        </p:nvSpPr>
        <p:spPr>
          <a:xfrm>
            <a:off x="2857488" y="3071810"/>
            <a:ext cx="2286016" cy="584775"/>
          </a:xfrm>
          <a:prstGeom prst="rect">
            <a:avLst/>
          </a:prstGeom>
          <a:solidFill>
            <a:schemeClr val="bg1"/>
          </a:solidFill>
          <a:ln>
            <a:solidFill>
              <a:schemeClr val="accent1"/>
            </a:solidFill>
          </a:ln>
        </p:spPr>
        <p:txBody>
          <a:bodyPr wrap="square" rtlCol="0">
            <a:spAutoFit/>
          </a:bodyPr>
          <a:lstStyle/>
          <a:p>
            <a:pPr algn="ctr"/>
            <a:r>
              <a:rPr lang="en-US" sz="1600" dirty="0" smtClean="0"/>
              <a:t>PENGAWAS PERIKANAN MADYA (</a:t>
            </a:r>
            <a:r>
              <a:rPr lang="en-US" sz="1600" dirty="0" err="1" smtClean="0"/>
              <a:t>IV.a</a:t>
            </a:r>
            <a:r>
              <a:rPr lang="en-US" sz="1600" dirty="0" smtClean="0"/>
              <a:t> - </a:t>
            </a:r>
            <a:r>
              <a:rPr lang="en-US" sz="1600" dirty="0" err="1" smtClean="0"/>
              <a:t>IV.b</a:t>
            </a:r>
            <a:r>
              <a:rPr lang="en-US" sz="1600" dirty="0" smtClean="0"/>
              <a:t>)</a:t>
            </a:r>
            <a:endParaRPr lang="en-US" sz="1600" dirty="0"/>
          </a:p>
        </p:txBody>
      </p:sp>
      <p:sp>
        <p:nvSpPr>
          <p:cNvPr id="25" name="TextBox 24"/>
          <p:cNvSpPr txBox="1"/>
          <p:nvPr/>
        </p:nvSpPr>
        <p:spPr>
          <a:xfrm>
            <a:off x="5643570" y="3161884"/>
            <a:ext cx="1428760" cy="338554"/>
          </a:xfrm>
          <a:prstGeom prst="rect">
            <a:avLst/>
          </a:prstGeom>
          <a:solidFill>
            <a:schemeClr val="bg1"/>
          </a:solidFill>
          <a:ln>
            <a:solidFill>
              <a:schemeClr val="accent1"/>
            </a:solidFill>
          </a:ln>
        </p:spPr>
        <p:txBody>
          <a:bodyPr wrap="square" rtlCol="0">
            <a:spAutoFit/>
          </a:bodyPr>
          <a:lstStyle/>
          <a:p>
            <a:pPr algn="ctr"/>
            <a:r>
              <a:rPr lang="en-US" sz="1600" dirty="0" smtClean="0"/>
              <a:t>80 %</a:t>
            </a:r>
            <a:endParaRPr lang="en-US" sz="1600" dirty="0"/>
          </a:p>
        </p:txBody>
      </p:sp>
      <p:sp>
        <p:nvSpPr>
          <p:cNvPr id="26" name="TextBox 25"/>
          <p:cNvSpPr txBox="1"/>
          <p:nvPr/>
        </p:nvSpPr>
        <p:spPr>
          <a:xfrm>
            <a:off x="5643570" y="3928272"/>
            <a:ext cx="1428760" cy="338554"/>
          </a:xfrm>
          <a:prstGeom prst="rect">
            <a:avLst/>
          </a:prstGeom>
          <a:solidFill>
            <a:schemeClr val="accent2">
              <a:lumMod val="60000"/>
              <a:lumOff val="40000"/>
            </a:schemeClr>
          </a:solidFill>
          <a:ln>
            <a:solidFill>
              <a:schemeClr val="accent1"/>
            </a:solidFill>
          </a:ln>
          <a:scene3d>
            <a:camera prst="orthographicFront"/>
            <a:lightRig rig="threePt" dir="t"/>
          </a:scene3d>
          <a:sp3d>
            <a:bevelT/>
          </a:sp3d>
        </p:spPr>
        <p:txBody>
          <a:bodyPr wrap="square" rtlCol="0">
            <a:spAutoFit/>
          </a:bodyPr>
          <a:lstStyle/>
          <a:p>
            <a:pPr algn="ctr"/>
            <a:r>
              <a:rPr lang="en-US" sz="1600" dirty="0" smtClean="0"/>
              <a:t>100 %</a:t>
            </a:r>
          </a:p>
        </p:txBody>
      </p:sp>
      <p:cxnSp>
        <p:nvCxnSpPr>
          <p:cNvPr id="32" name="Straight Arrow Connector 31"/>
          <p:cNvCxnSpPr>
            <a:stCxn id="9" idx="3"/>
          </p:cNvCxnSpPr>
          <p:nvPr/>
        </p:nvCxnSpPr>
        <p:spPr>
          <a:xfrm>
            <a:off x="5143504" y="4779687"/>
            <a:ext cx="428628" cy="6635"/>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143504" y="3350927"/>
            <a:ext cx="428628" cy="6635"/>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71472" y="785794"/>
            <a:ext cx="8286808" cy="1588"/>
          </a:xfrm>
          <a:prstGeom prst="line">
            <a:avLst/>
          </a:prstGeom>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47" name="Title 1"/>
          <p:cNvSpPr txBox="1">
            <a:spLocks/>
          </p:cNvSpPr>
          <p:nvPr/>
        </p:nvSpPr>
        <p:spPr>
          <a:xfrm>
            <a:off x="2295508" y="-24"/>
            <a:ext cx="6443313" cy="107157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algn="r">
              <a:defRPr/>
            </a:pP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Unsur</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dan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sub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unsur</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kegiatan</a:t>
            </a:r>
            <a:endParaRPr lang="id-ID" sz="2000" b="1" dirty="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endParaRPr>
          </a:p>
        </p:txBody>
      </p:sp>
      <p:sp>
        <p:nvSpPr>
          <p:cNvPr id="27" name="TextBox 26"/>
          <p:cNvSpPr txBox="1"/>
          <p:nvPr/>
        </p:nvSpPr>
        <p:spPr>
          <a:xfrm>
            <a:off x="714348" y="5857892"/>
            <a:ext cx="7786742" cy="523220"/>
          </a:xfrm>
          <a:prstGeom prst="rect">
            <a:avLst/>
          </a:prstGeom>
          <a:noFill/>
        </p:spPr>
        <p:txBody>
          <a:bodyPr wrap="square" rtlCol="0">
            <a:spAutoFit/>
          </a:bodyPr>
          <a:lstStyle/>
          <a:p>
            <a:r>
              <a:rPr lang="en-US" sz="1400" b="1" i="1" dirty="0" err="1" smtClean="0"/>
              <a:t>Contoh</a:t>
            </a:r>
            <a:r>
              <a:rPr lang="en-US" sz="1400" b="1" i="1" dirty="0" smtClean="0"/>
              <a:t> : </a:t>
            </a:r>
            <a:r>
              <a:rPr lang="en-US" sz="1400" b="1" i="1" dirty="0" err="1" smtClean="0"/>
              <a:t>seorang</a:t>
            </a:r>
            <a:r>
              <a:rPr lang="en-US" sz="1400" b="1" i="1" dirty="0" smtClean="0"/>
              <a:t> </a:t>
            </a:r>
            <a:r>
              <a:rPr lang="en-US" sz="1400" b="1" i="1" dirty="0" err="1" smtClean="0"/>
              <a:t>pejabat</a:t>
            </a:r>
            <a:r>
              <a:rPr lang="en-US" sz="1400" b="1" i="1" dirty="0" smtClean="0"/>
              <a:t> </a:t>
            </a:r>
            <a:r>
              <a:rPr lang="en-US" sz="1400" b="1" i="1" dirty="0" err="1" smtClean="0"/>
              <a:t>fungsional</a:t>
            </a:r>
            <a:r>
              <a:rPr lang="en-US" sz="1400" b="1" i="1" dirty="0" smtClean="0"/>
              <a:t> </a:t>
            </a:r>
            <a:r>
              <a:rPr lang="en-US" sz="1400" b="1" i="1" dirty="0" err="1" smtClean="0"/>
              <a:t>dapat</a:t>
            </a:r>
            <a:r>
              <a:rPr lang="en-US" sz="1400" b="1" i="1" dirty="0" smtClean="0"/>
              <a:t> </a:t>
            </a:r>
            <a:r>
              <a:rPr lang="en-US" sz="1400" b="1" i="1" dirty="0" err="1" smtClean="0"/>
              <a:t>melakukan</a:t>
            </a:r>
            <a:r>
              <a:rPr lang="en-US" sz="1400" b="1" i="1" dirty="0" smtClean="0"/>
              <a:t> </a:t>
            </a:r>
            <a:r>
              <a:rPr lang="en-US" sz="1400" b="1" i="1" dirty="0" err="1" smtClean="0"/>
              <a:t>tugas</a:t>
            </a:r>
            <a:r>
              <a:rPr lang="en-US" sz="1400" b="1" i="1" dirty="0" smtClean="0"/>
              <a:t> </a:t>
            </a:r>
            <a:r>
              <a:rPr lang="en-US" sz="1400" b="1" i="1" dirty="0" err="1" smtClean="0"/>
              <a:t>satu</a:t>
            </a:r>
            <a:r>
              <a:rPr lang="en-US" sz="1400" b="1" i="1" dirty="0" smtClean="0"/>
              <a:t> </a:t>
            </a:r>
            <a:r>
              <a:rPr lang="en-US" sz="1400" b="1" i="1" dirty="0" err="1" smtClean="0"/>
              <a:t>tingkat</a:t>
            </a:r>
            <a:r>
              <a:rPr lang="en-US" sz="1400" b="1" i="1" dirty="0" smtClean="0"/>
              <a:t> </a:t>
            </a:r>
            <a:r>
              <a:rPr lang="en-US" sz="1400" b="1" i="1" dirty="0" err="1" smtClean="0"/>
              <a:t>diatas</a:t>
            </a:r>
            <a:r>
              <a:rPr lang="en-US" sz="1400" b="1" i="1" dirty="0" smtClean="0"/>
              <a:t> </a:t>
            </a:r>
            <a:r>
              <a:rPr lang="en-US" sz="1400" b="1" i="1" dirty="0" err="1" smtClean="0"/>
              <a:t>dan</a:t>
            </a:r>
            <a:r>
              <a:rPr lang="en-US" sz="1400" b="1" i="1" dirty="0" smtClean="0"/>
              <a:t> </a:t>
            </a:r>
            <a:r>
              <a:rPr lang="en-US" sz="1400" b="1" i="1" dirty="0" err="1" smtClean="0"/>
              <a:t>satu</a:t>
            </a:r>
            <a:r>
              <a:rPr lang="en-US" sz="1400" b="1" i="1" dirty="0" smtClean="0"/>
              <a:t> </a:t>
            </a:r>
            <a:r>
              <a:rPr lang="en-US" sz="1400" b="1" i="1" dirty="0" err="1" smtClean="0"/>
              <a:t>tingkat</a:t>
            </a:r>
            <a:r>
              <a:rPr lang="en-US" sz="1400" b="1" i="1" dirty="0" smtClean="0"/>
              <a:t> </a:t>
            </a:r>
            <a:r>
              <a:rPr lang="en-US" sz="1400" b="1" i="1" dirty="0" err="1" smtClean="0"/>
              <a:t>dibawah</a:t>
            </a:r>
            <a:endParaRPr lang="en-US" sz="1400" b="1" i="1" dirty="0"/>
          </a:p>
        </p:txBody>
      </p:sp>
      <p:cxnSp>
        <p:nvCxnSpPr>
          <p:cNvPr id="33" name="Shape 32"/>
          <p:cNvCxnSpPr>
            <a:stCxn id="22" idx="0"/>
          </p:cNvCxnSpPr>
          <p:nvPr/>
        </p:nvCxnSpPr>
        <p:spPr>
          <a:xfrm rot="5400000" flipH="1" flipV="1">
            <a:off x="1839329" y="3125557"/>
            <a:ext cx="571839" cy="1035851"/>
          </a:xfrm>
          <a:prstGeom prst="bentConnector2">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7" name="Shape 36"/>
          <p:cNvCxnSpPr>
            <a:stCxn id="22" idx="2"/>
          </p:cNvCxnSpPr>
          <p:nvPr/>
        </p:nvCxnSpPr>
        <p:spPr>
          <a:xfrm rot="16200000" flipH="1">
            <a:off x="1917173" y="3988882"/>
            <a:ext cx="416151" cy="1035851"/>
          </a:xfrm>
          <a:prstGeom prst="bentConnector2">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643834" y="3214686"/>
            <a:ext cx="1214446" cy="276999"/>
          </a:xfrm>
          <a:prstGeom prst="rect">
            <a:avLst/>
          </a:prstGeom>
          <a:noFill/>
        </p:spPr>
        <p:txBody>
          <a:bodyPr wrap="square" rtlCol="0">
            <a:spAutoFit/>
          </a:bodyPr>
          <a:lstStyle/>
          <a:p>
            <a:pPr algn="ctr"/>
            <a:r>
              <a:rPr lang="en-US" sz="1200" dirty="0" smtClean="0"/>
              <a:t>1 </a:t>
            </a:r>
            <a:r>
              <a:rPr lang="en-US" sz="1200" dirty="0" err="1" smtClean="0"/>
              <a:t>tingkat</a:t>
            </a:r>
            <a:r>
              <a:rPr lang="en-US" sz="1200" dirty="0" smtClean="0"/>
              <a:t> </a:t>
            </a:r>
            <a:r>
              <a:rPr lang="en-US" sz="1200" dirty="0" err="1" smtClean="0"/>
              <a:t>diatas</a:t>
            </a:r>
            <a:endParaRPr lang="en-US" sz="1200" dirty="0"/>
          </a:p>
        </p:txBody>
      </p:sp>
      <p:sp>
        <p:nvSpPr>
          <p:cNvPr id="39" name="TextBox 38"/>
          <p:cNvSpPr txBox="1"/>
          <p:nvPr/>
        </p:nvSpPr>
        <p:spPr>
          <a:xfrm>
            <a:off x="7643834" y="4652199"/>
            <a:ext cx="1285884" cy="276999"/>
          </a:xfrm>
          <a:prstGeom prst="rect">
            <a:avLst/>
          </a:prstGeom>
          <a:noFill/>
        </p:spPr>
        <p:txBody>
          <a:bodyPr wrap="square" rtlCol="0">
            <a:spAutoFit/>
          </a:bodyPr>
          <a:lstStyle/>
          <a:p>
            <a:pPr algn="ctr"/>
            <a:r>
              <a:rPr lang="en-US" sz="1200" dirty="0" smtClean="0"/>
              <a:t>1 </a:t>
            </a:r>
            <a:r>
              <a:rPr lang="en-US" sz="1200" dirty="0" err="1" smtClean="0"/>
              <a:t>tingkat</a:t>
            </a:r>
            <a:r>
              <a:rPr lang="en-US" sz="1200" dirty="0" smtClean="0"/>
              <a:t> </a:t>
            </a:r>
            <a:r>
              <a:rPr lang="en-US" sz="1200" dirty="0" err="1" smtClean="0"/>
              <a:t>dibawah</a:t>
            </a:r>
            <a:endParaRPr lang="en-US" sz="1200" dirty="0"/>
          </a:p>
        </p:txBody>
      </p:sp>
      <p:sp>
        <p:nvSpPr>
          <p:cNvPr id="40" name="Left Arrow Callout 39"/>
          <p:cNvSpPr/>
          <p:nvPr/>
        </p:nvSpPr>
        <p:spPr>
          <a:xfrm>
            <a:off x="7358082" y="3143248"/>
            <a:ext cx="1571636" cy="428628"/>
          </a:xfrm>
          <a:prstGeom prst="leftArrowCallout">
            <a:avLst>
              <a:gd name="adj1" fmla="val 25000"/>
              <a:gd name="adj2" fmla="val 25000"/>
              <a:gd name="adj3" fmla="val 25000"/>
              <a:gd name="adj4" fmla="val 8456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 Arrow Callout 40"/>
          <p:cNvSpPr/>
          <p:nvPr/>
        </p:nvSpPr>
        <p:spPr>
          <a:xfrm>
            <a:off x="7358082" y="4572008"/>
            <a:ext cx="1571636" cy="428628"/>
          </a:xfrm>
          <a:prstGeom prst="leftArrowCallout">
            <a:avLst>
              <a:gd name="adj1" fmla="val 25000"/>
              <a:gd name="adj2" fmla="val 25000"/>
              <a:gd name="adj3" fmla="val 25000"/>
              <a:gd name="adj4" fmla="val 8456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71472" y="785794"/>
            <a:ext cx="8286808" cy="1588"/>
          </a:xfrm>
          <a:prstGeom prst="line">
            <a:avLst/>
          </a:prstGeom>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3" name="Title 1"/>
          <p:cNvSpPr txBox="1">
            <a:spLocks/>
          </p:cNvSpPr>
          <p:nvPr/>
        </p:nvSpPr>
        <p:spPr>
          <a:xfrm>
            <a:off x="2143108" y="-24"/>
            <a:ext cx="6443313" cy="107157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algn="r">
              <a:defRPr/>
            </a:pP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Unsur</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dan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sub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unsur</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kegiatan</a:t>
            </a:r>
            <a:endParaRPr lang="id-ID" sz="2000" b="1" dirty="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endParaRPr>
          </a:p>
        </p:txBody>
      </p:sp>
      <p:sp>
        <p:nvSpPr>
          <p:cNvPr id="6" name="TextBox 5"/>
          <p:cNvSpPr txBox="1"/>
          <p:nvPr/>
        </p:nvSpPr>
        <p:spPr>
          <a:xfrm>
            <a:off x="571472" y="1000108"/>
            <a:ext cx="4510118" cy="707886"/>
          </a:xfrm>
          <a:prstGeom prst="rect">
            <a:avLst/>
          </a:prstGeom>
          <a:solidFill>
            <a:srgbClr val="FFC000"/>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4000" b="1" dirty="0" err="1" smtClean="0">
                <a:latin typeface="ConcursoItalian BTN Wide" pitchFamily="34" charset="0"/>
              </a:rPr>
              <a:t>Pendidikan</a:t>
            </a:r>
            <a:endParaRPr lang="en-US" sz="4000" b="1" dirty="0" smtClean="0">
              <a:latin typeface="ConcursoItalian BTN Wide" pitchFamily="34" charset="0"/>
            </a:endParaRPr>
          </a:p>
        </p:txBody>
      </p:sp>
      <p:sp>
        <p:nvSpPr>
          <p:cNvPr id="11" name="TextBox 10"/>
          <p:cNvSpPr txBox="1"/>
          <p:nvPr/>
        </p:nvSpPr>
        <p:spPr>
          <a:xfrm>
            <a:off x="571472" y="2143116"/>
            <a:ext cx="8072494" cy="2923877"/>
          </a:xfrm>
          <a:prstGeom prst="rect">
            <a:avLst/>
          </a:prstGeom>
          <a:noFill/>
        </p:spPr>
        <p:txBody>
          <a:bodyPr wrap="square" rtlCol="0">
            <a:spAutoFit/>
          </a:bodyPr>
          <a:lstStyle/>
          <a:p>
            <a:pPr marL="342900" indent="-342900" algn="just">
              <a:spcBef>
                <a:spcPts val="2400"/>
              </a:spcBef>
              <a:buAutoNum type="arabicPeriod"/>
            </a:pPr>
            <a:r>
              <a:rPr lang="en-US" sz="2400" dirty="0" err="1" smtClean="0">
                <a:latin typeface="Tahoma" pitchFamily="34" charset="0"/>
                <a:ea typeface="Tahoma" pitchFamily="34" charset="0"/>
                <a:cs typeface="Tahoma" pitchFamily="34" charset="0"/>
              </a:rPr>
              <a:t>Pendidikan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sekolah</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dengan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memperoleh</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ijasah</a:t>
            </a:r>
            <a:r>
              <a:rPr lang="en-US" sz="2400" dirty="0" smtClean="0">
                <a:latin typeface="Tahoma" pitchFamily="34" charset="0"/>
                <a:ea typeface="Tahoma" pitchFamily="34" charset="0"/>
                <a:cs typeface="Tahoma" pitchFamily="34" charset="0"/>
              </a:rPr>
              <a:t>/</a:t>
            </a:r>
            <a:r>
              <a:rPr lang="en-US" sz="2400" dirty="0" err="1" smtClean="0">
                <a:latin typeface="Tahoma" pitchFamily="34" charset="0"/>
                <a:ea typeface="Tahoma" pitchFamily="34" charset="0"/>
                <a:cs typeface="Tahoma" pitchFamily="34" charset="0"/>
              </a:rPr>
              <a:t>gelar</a:t>
            </a:r>
            <a:r>
              <a:rPr lang="en-US" sz="2400" dirty="0" smtClean="0">
                <a:latin typeface="Tahoma" pitchFamily="34" charset="0"/>
                <a:ea typeface="Tahoma" pitchFamily="34" charset="0"/>
                <a:cs typeface="Tahoma" pitchFamily="34" charset="0"/>
              </a:rPr>
              <a:t>;</a:t>
            </a:r>
          </a:p>
          <a:p>
            <a:pPr marL="342900" indent="-342900" algn="just">
              <a:spcBef>
                <a:spcPts val="2400"/>
              </a:spcBef>
              <a:buAutoNum type="arabicPeriod"/>
            </a:pPr>
            <a:r>
              <a:rPr lang="en-US" sz="2400" dirty="0" err="1" smtClean="0">
                <a:latin typeface="Tahoma" pitchFamily="34" charset="0"/>
                <a:ea typeface="Tahoma" pitchFamily="34" charset="0"/>
                <a:cs typeface="Tahoma" pitchFamily="34" charset="0"/>
              </a:rPr>
              <a:t>Pendidikan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dan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pelatihan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di</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bidang</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pengawasan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perikanan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dan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memperoleh</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Surat</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Tanda</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Tamat</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Pendidikan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dan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Pelatihan</a:t>
            </a:r>
            <a:r>
              <a:rPr lang="en-US" sz="2400" dirty="0" smtClean="0">
                <a:latin typeface="Tahoma" pitchFamily="34" charset="0"/>
                <a:ea typeface="Tahoma" pitchFamily="34" charset="0"/>
                <a:cs typeface="Tahoma" pitchFamily="34" charset="0"/>
              </a:rPr>
              <a:t> (STTPP) </a:t>
            </a:r>
            <a:r>
              <a:rPr lang="en-US" sz="2400" dirty="0" err="1" smtClean="0">
                <a:latin typeface="Tahoma" pitchFamily="34" charset="0"/>
                <a:ea typeface="Tahoma" pitchFamily="34" charset="0"/>
                <a:cs typeface="Tahoma" pitchFamily="34" charset="0"/>
              </a:rPr>
              <a:t>atau</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sertifikat</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dan</a:t>
            </a:r>
            <a:endParaRPr lang="en-US" sz="2400" dirty="0" smtClean="0">
              <a:latin typeface="Tahoma" pitchFamily="34" charset="0"/>
              <a:ea typeface="Tahoma" pitchFamily="34" charset="0"/>
              <a:cs typeface="Tahoma" pitchFamily="34" charset="0"/>
            </a:endParaRPr>
          </a:p>
          <a:p>
            <a:pPr marL="342900" indent="-342900" algn="just">
              <a:spcBef>
                <a:spcPts val="2400"/>
              </a:spcBef>
              <a:buAutoNum type="arabicPeriod"/>
            </a:pPr>
            <a:r>
              <a:rPr lang="en-US" sz="2400" dirty="0" err="1" smtClean="0">
                <a:latin typeface="Tahoma" pitchFamily="34" charset="0"/>
                <a:ea typeface="Tahoma" pitchFamily="34" charset="0"/>
                <a:cs typeface="Tahoma" pitchFamily="34" charset="0"/>
              </a:rPr>
              <a:t>Pendidikan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dan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pelatihan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Prajabatan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dan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memperoleh</a:t>
            </a:r>
            <a:r>
              <a:rPr lang="en-US" sz="2400" dirty="0" smtClean="0">
                <a:latin typeface="Tahoma" pitchFamily="34" charset="0"/>
                <a:ea typeface="Tahoma" pitchFamily="34" charset="0"/>
                <a:cs typeface="Tahoma" pitchFamily="34" charset="0"/>
              </a:rPr>
              <a:t> STTPP.</a:t>
            </a:r>
            <a:endParaRPr lang="en-US" sz="24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71472" y="785794"/>
            <a:ext cx="8286808" cy="1588"/>
          </a:xfrm>
          <a:prstGeom prst="line">
            <a:avLst/>
          </a:prstGeom>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3" name="Title 1"/>
          <p:cNvSpPr txBox="1">
            <a:spLocks/>
          </p:cNvSpPr>
          <p:nvPr/>
        </p:nvSpPr>
        <p:spPr>
          <a:xfrm>
            <a:off x="2143108" y="-24"/>
            <a:ext cx="6443313" cy="107157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algn="r">
              <a:defRPr/>
            </a:pP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Unsur</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dan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sub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unsur</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kegiatan</a:t>
            </a:r>
            <a:endParaRPr lang="id-ID" sz="2000" b="1" dirty="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endParaRPr>
          </a:p>
        </p:txBody>
      </p:sp>
      <p:sp>
        <p:nvSpPr>
          <p:cNvPr id="7" name="TextBox 6"/>
          <p:cNvSpPr txBox="1"/>
          <p:nvPr/>
        </p:nvSpPr>
        <p:spPr>
          <a:xfrm>
            <a:off x="561948" y="928670"/>
            <a:ext cx="4510118" cy="707886"/>
          </a:xfrm>
          <a:prstGeom prst="rect">
            <a:avLst/>
          </a:prstGeom>
          <a:solidFill>
            <a:srgbClr val="FFFF00"/>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4000" b="1" dirty="0" err="1" smtClean="0">
                <a:latin typeface="ConcursoItalian BTN Wide" pitchFamily="34" charset="0"/>
              </a:rPr>
              <a:t>Pengawasan</a:t>
            </a:r>
            <a:endParaRPr lang="en-US" sz="4000" b="1" dirty="0" smtClean="0">
              <a:latin typeface="ConcursoItalian BTN Wide" pitchFamily="34" charset="0"/>
            </a:endParaRPr>
          </a:p>
        </p:txBody>
      </p:sp>
      <p:sp>
        <p:nvSpPr>
          <p:cNvPr id="10" name="TextBox 9"/>
          <p:cNvSpPr txBox="1"/>
          <p:nvPr/>
        </p:nvSpPr>
        <p:spPr>
          <a:xfrm>
            <a:off x="1571604" y="2143116"/>
            <a:ext cx="7072362" cy="4093428"/>
          </a:xfrm>
          <a:prstGeom prst="rect">
            <a:avLst/>
          </a:prstGeom>
          <a:noFill/>
        </p:spPr>
        <p:txBody>
          <a:bodyPr wrap="square" rtlCol="0">
            <a:spAutoFit/>
          </a:bodyPr>
          <a:lstStyle/>
          <a:p>
            <a:pPr marL="342900" indent="-342900" algn="just">
              <a:spcBef>
                <a:spcPts val="1800"/>
              </a:spcBef>
              <a:buAutoNum type="arabicPeriod"/>
            </a:pPr>
            <a:r>
              <a:rPr lang="en-US" sz="4000" dirty="0" err="1" smtClean="0">
                <a:latin typeface="Tekton Pro" pitchFamily="34" charset="0"/>
                <a:ea typeface="Tahoma" pitchFamily="34" charset="0"/>
                <a:cs typeface="Tahoma" pitchFamily="34" charset="0"/>
              </a:rPr>
              <a:t>Persiapan</a:t>
            </a:r>
            <a:endParaRPr lang="en-US" sz="4000" dirty="0" smtClean="0">
              <a:latin typeface="Tekton Pro" pitchFamily="34" charset="0"/>
              <a:ea typeface="Tahoma" pitchFamily="34" charset="0"/>
              <a:cs typeface="Tahoma" pitchFamily="34" charset="0"/>
            </a:endParaRPr>
          </a:p>
          <a:p>
            <a:pPr marL="342900" indent="-342900" algn="just">
              <a:spcBef>
                <a:spcPts val="1800"/>
              </a:spcBef>
              <a:buAutoNum type="arabicPeriod"/>
            </a:pPr>
            <a:r>
              <a:rPr lang="en-US" sz="4000" dirty="0" err="1" smtClean="0">
                <a:latin typeface="Tekton Pro" pitchFamily="34" charset="0"/>
                <a:ea typeface="Tahoma" pitchFamily="34" charset="0"/>
                <a:cs typeface="Tahoma" pitchFamily="34" charset="0"/>
              </a:rPr>
              <a:t>Pelaksanaan</a:t>
            </a:r>
            <a:endParaRPr lang="en-US" sz="4000" dirty="0" smtClean="0">
              <a:latin typeface="Tekton Pro" pitchFamily="34" charset="0"/>
              <a:ea typeface="Tahoma" pitchFamily="34" charset="0"/>
              <a:cs typeface="Tahoma" pitchFamily="34" charset="0"/>
            </a:endParaRPr>
          </a:p>
          <a:p>
            <a:pPr marL="342900" indent="-342900" algn="just">
              <a:spcBef>
                <a:spcPts val="1800"/>
              </a:spcBef>
              <a:buAutoNum type="arabicPeriod"/>
            </a:pPr>
            <a:r>
              <a:rPr lang="en-US" sz="4000" dirty="0" err="1" smtClean="0">
                <a:latin typeface="Tekton Pro" pitchFamily="34" charset="0"/>
                <a:ea typeface="Tahoma" pitchFamily="34" charset="0"/>
                <a:cs typeface="Tahoma" pitchFamily="34" charset="0"/>
              </a:rPr>
              <a:t>Analisis</a:t>
            </a:r>
            <a:endParaRPr lang="en-US" sz="4000" dirty="0" smtClean="0">
              <a:latin typeface="Tekton Pro" pitchFamily="34" charset="0"/>
              <a:ea typeface="Tahoma" pitchFamily="34" charset="0"/>
              <a:cs typeface="Tahoma" pitchFamily="34" charset="0"/>
            </a:endParaRPr>
          </a:p>
          <a:p>
            <a:pPr marL="342900" indent="-342900" algn="just">
              <a:spcBef>
                <a:spcPts val="1800"/>
              </a:spcBef>
              <a:buAutoNum type="arabicPeriod"/>
            </a:pPr>
            <a:r>
              <a:rPr lang="en-US" sz="4000" dirty="0" err="1" smtClean="0">
                <a:latin typeface="Tekton Pro" pitchFamily="34" charset="0"/>
                <a:ea typeface="Tahoma" pitchFamily="34" charset="0"/>
                <a:cs typeface="Tahoma" pitchFamily="34" charset="0"/>
              </a:rPr>
              <a:t>Evaluasi</a:t>
            </a:r>
            <a:r>
              <a:rPr lang="en-US" sz="4000" dirty="0" smtClean="0">
                <a:latin typeface="Tekton Pro" pitchFamily="34" charset="0"/>
                <a:ea typeface="Tahoma" pitchFamily="34" charset="0"/>
                <a:cs typeface="Tahoma" pitchFamily="34" charset="0"/>
              </a:rPr>
              <a:t> ; </a:t>
            </a:r>
            <a:r>
              <a:rPr lang="en-US" sz="4000" dirty="0" err="1" smtClean="0">
                <a:latin typeface="Tekton Pro" pitchFamily="34" charset="0"/>
                <a:ea typeface="Tahoma" pitchFamily="34" charset="0"/>
                <a:cs typeface="Tahoma" pitchFamily="34" charset="0"/>
              </a:rPr>
              <a:t>dan</a:t>
            </a:r>
            <a:endParaRPr lang="en-US" sz="4000" dirty="0" smtClean="0">
              <a:latin typeface="Tekton Pro" pitchFamily="34" charset="0"/>
              <a:ea typeface="Tahoma" pitchFamily="34" charset="0"/>
              <a:cs typeface="Tahoma" pitchFamily="34" charset="0"/>
            </a:endParaRPr>
          </a:p>
          <a:p>
            <a:pPr marL="342900" indent="-342900" algn="just">
              <a:spcBef>
                <a:spcPts val="1800"/>
              </a:spcBef>
              <a:buAutoNum type="arabicPeriod"/>
            </a:pPr>
            <a:r>
              <a:rPr lang="en-US" sz="4000" dirty="0" err="1" smtClean="0">
                <a:latin typeface="Tekton Pro" pitchFamily="34" charset="0"/>
                <a:ea typeface="Tahoma" pitchFamily="34" charset="0"/>
                <a:cs typeface="Tahoma" pitchFamily="34" charset="0"/>
              </a:rPr>
              <a:t>Rekomendasi</a:t>
            </a:r>
            <a:r>
              <a:rPr lang="en-US" sz="4000" dirty="0" smtClean="0">
                <a:latin typeface="Tekton Pro" pitchFamily="34" charset="0"/>
                <a:ea typeface="Tahoma" pitchFamily="34" charset="0"/>
                <a:cs typeface="Tahoma" pitchFamily="34" charset="0"/>
              </a:rPr>
              <a:t> </a:t>
            </a:r>
            <a:endParaRPr lang="en-US" sz="4000" dirty="0">
              <a:latin typeface="Tekton Pro"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71472" y="785794"/>
            <a:ext cx="8286808" cy="1588"/>
          </a:xfrm>
          <a:prstGeom prst="line">
            <a:avLst/>
          </a:prstGeom>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3" name="Title 1"/>
          <p:cNvSpPr txBox="1">
            <a:spLocks/>
          </p:cNvSpPr>
          <p:nvPr/>
        </p:nvSpPr>
        <p:spPr>
          <a:xfrm>
            <a:off x="2143108" y="-24"/>
            <a:ext cx="6443313" cy="107157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algn="r">
              <a:defRPr/>
            </a:pP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Unsur</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dan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sub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unsur</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kegiatan</a:t>
            </a:r>
            <a:endParaRPr lang="id-ID" sz="2000" b="1" dirty="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endParaRPr>
          </a:p>
        </p:txBody>
      </p:sp>
      <p:sp>
        <p:nvSpPr>
          <p:cNvPr id="8" name="TextBox 7"/>
          <p:cNvSpPr txBox="1"/>
          <p:nvPr/>
        </p:nvSpPr>
        <p:spPr>
          <a:xfrm>
            <a:off x="571472" y="928670"/>
            <a:ext cx="4510118" cy="707886"/>
          </a:xfrm>
          <a:prstGeom prst="rect">
            <a:avLst/>
          </a:prstGeom>
          <a:solidFill>
            <a:srgbClr val="92D050"/>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4000" b="1" dirty="0" err="1" smtClean="0">
                <a:latin typeface="ConcursoItalian BTN Wide" pitchFamily="34" charset="0"/>
              </a:rPr>
              <a:t>Pengembangan</a:t>
            </a:r>
            <a:r>
              <a:rPr lang="en-US" sz="4000" b="1" dirty="0" smtClean="0">
                <a:latin typeface="ConcursoItalian BTN Wide" pitchFamily="34" charset="0"/>
              </a:rPr>
              <a:t> </a:t>
            </a:r>
            <a:r>
              <a:rPr lang="en-US" sz="4000" b="1" dirty="0" err="1" smtClean="0">
                <a:latin typeface="ConcursoItalian BTN Wide" pitchFamily="34" charset="0"/>
              </a:rPr>
              <a:t>Profesi</a:t>
            </a:r>
            <a:endParaRPr lang="en-US" sz="4000" b="1" dirty="0">
              <a:latin typeface="ConcursoItalian BTN Wide" pitchFamily="34" charset="0"/>
            </a:endParaRPr>
          </a:p>
        </p:txBody>
      </p:sp>
      <p:sp>
        <p:nvSpPr>
          <p:cNvPr id="10" name="TextBox 9"/>
          <p:cNvSpPr txBox="1"/>
          <p:nvPr/>
        </p:nvSpPr>
        <p:spPr>
          <a:xfrm>
            <a:off x="571472" y="2143116"/>
            <a:ext cx="8072494" cy="4031873"/>
          </a:xfrm>
          <a:prstGeom prst="rect">
            <a:avLst/>
          </a:prstGeom>
          <a:noFill/>
        </p:spPr>
        <p:txBody>
          <a:bodyPr wrap="square" rtlCol="0">
            <a:spAutoFit/>
          </a:bodyPr>
          <a:lstStyle/>
          <a:p>
            <a:pPr marL="342900" indent="-342900" algn="just">
              <a:spcBef>
                <a:spcPts val="2400"/>
              </a:spcBef>
              <a:buAutoNum type="arabicPeriod"/>
            </a:pPr>
            <a:r>
              <a:rPr lang="en-US" sz="2800" dirty="0" err="1" smtClean="0">
                <a:latin typeface="Tahoma" pitchFamily="34" charset="0"/>
                <a:ea typeface="Tahoma" pitchFamily="34" charset="0"/>
                <a:cs typeface="Tahoma" pitchFamily="34" charset="0"/>
              </a:rPr>
              <a:t>Penyusunan</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karya</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tulis</a:t>
            </a:r>
            <a:r>
              <a:rPr lang="en-US" sz="2800" dirty="0" smtClean="0">
                <a:latin typeface="Tahoma" pitchFamily="34" charset="0"/>
                <a:ea typeface="Tahoma" pitchFamily="34" charset="0"/>
                <a:cs typeface="Tahoma" pitchFamily="34" charset="0"/>
              </a:rPr>
              <a:t> / </a:t>
            </a:r>
            <a:r>
              <a:rPr lang="en-US" sz="2800" dirty="0" err="1" smtClean="0">
                <a:latin typeface="Tahoma" pitchFamily="34" charset="0"/>
                <a:ea typeface="Tahoma" pitchFamily="34" charset="0"/>
                <a:cs typeface="Tahoma" pitchFamily="34" charset="0"/>
              </a:rPr>
              <a:t>karya</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ilmiah</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di</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bidang</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perikanan</a:t>
            </a:r>
            <a:r>
              <a:rPr lang="en-US" sz="2800" dirty="0" smtClean="0">
                <a:latin typeface="Tahoma" pitchFamily="34" charset="0"/>
                <a:ea typeface="Tahoma" pitchFamily="34" charset="0"/>
                <a:cs typeface="Tahoma" pitchFamily="34" charset="0"/>
              </a:rPr>
              <a:t>;</a:t>
            </a:r>
          </a:p>
          <a:p>
            <a:pPr marL="342900" indent="-342900" algn="just">
              <a:spcBef>
                <a:spcPts val="2400"/>
              </a:spcBef>
              <a:buAutoNum type="arabicPeriod"/>
            </a:pPr>
            <a:r>
              <a:rPr lang="en-US" sz="2800" dirty="0" err="1" smtClean="0">
                <a:latin typeface="Tahoma" pitchFamily="34" charset="0"/>
                <a:ea typeface="Tahoma" pitchFamily="34" charset="0"/>
                <a:cs typeface="Tahoma" pitchFamily="34" charset="0"/>
              </a:rPr>
              <a:t>Penyusunan</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standar</a:t>
            </a:r>
            <a:r>
              <a:rPr lang="en-US" sz="2800" dirty="0" smtClean="0">
                <a:latin typeface="Tahoma" pitchFamily="34" charset="0"/>
                <a:ea typeface="Tahoma" pitchFamily="34" charset="0"/>
                <a:cs typeface="Tahoma" pitchFamily="34" charset="0"/>
              </a:rPr>
              <a:t> / </a:t>
            </a:r>
            <a:r>
              <a:rPr lang="en-US" sz="2800" dirty="0" err="1" smtClean="0">
                <a:latin typeface="Tahoma" pitchFamily="34" charset="0"/>
                <a:ea typeface="Tahoma" pitchFamily="34" charset="0"/>
                <a:cs typeface="Tahoma" pitchFamily="34" charset="0"/>
              </a:rPr>
              <a:t>pedoman</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pengawasan</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perikanan</a:t>
            </a:r>
            <a:r>
              <a:rPr lang="en-US" sz="2800" dirty="0" smtClean="0">
                <a:latin typeface="Tahoma" pitchFamily="34" charset="0"/>
                <a:ea typeface="Tahoma" pitchFamily="34" charset="0"/>
                <a:cs typeface="Tahoma" pitchFamily="34" charset="0"/>
              </a:rPr>
              <a:t>;</a:t>
            </a:r>
          </a:p>
          <a:p>
            <a:pPr marL="342900" indent="-342900" algn="just">
              <a:spcBef>
                <a:spcPts val="2400"/>
              </a:spcBef>
              <a:buAutoNum type="arabicPeriod"/>
            </a:pPr>
            <a:r>
              <a:rPr lang="en-US" sz="2800" dirty="0" err="1" smtClean="0">
                <a:latin typeface="Tahoma" pitchFamily="34" charset="0"/>
                <a:ea typeface="Tahoma" pitchFamily="34" charset="0"/>
                <a:cs typeface="Tahoma" pitchFamily="34" charset="0"/>
              </a:rPr>
              <a:t>Uji</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kompetensi</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dan</a:t>
            </a:r>
            <a:endParaRPr lang="en-US" sz="2800" dirty="0" smtClean="0">
              <a:latin typeface="Tahoma" pitchFamily="34" charset="0"/>
              <a:ea typeface="Tahoma" pitchFamily="34" charset="0"/>
              <a:cs typeface="Tahoma" pitchFamily="34" charset="0"/>
            </a:endParaRPr>
          </a:p>
          <a:p>
            <a:pPr marL="342900" indent="-342900" algn="just">
              <a:spcBef>
                <a:spcPts val="2400"/>
              </a:spcBef>
              <a:buAutoNum type="arabicPeriod"/>
            </a:pPr>
            <a:r>
              <a:rPr lang="en-US" sz="2800" dirty="0" smtClean="0">
                <a:latin typeface="Tahoma" pitchFamily="34" charset="0"/>
                <a:ea typeface="Tahoma" pitchFamily="34" charset="0"/>
                <a:cs typeface="Tahoma" pitchFamily="34" charset="0"/>
              </a:rPr>
              <a:t>Pen</a:t>
            </a:r>
            <a:r>
              <a:rPr lang="id-ID" sz="2800" dirty="0" smtClean="0">
                <a:latin typeface="Tahoma" pitchFamily="34" charset="0"/>
                <a:ea typeface="Tahoma" pitchFamily="34" charset="0"/>
                <a:cs typeface="Tahoma" pitchFamily="34" charset="0"/>
              </a:rPr>
              <a:t>t</a:t>
            </a:r>
            <a:r>
              <a:rPr lang="en-US" sz="2800" dirty="0" err="1" smtClean="0">
                <a:latin typeface="Tahoma" pitchFamily="34" charset="0"/>
                <a:ea typeface="Tahoma" pitchFamily="34" charset="0"/>
                <a:cs typeface="Tahoma" pitchFamily="34" charset="0"/>
              </a:rPr>
              <a:t>erjemahan</a:t>
            </a:r>
            <a:r>
              <a:rPr lang="en-US" sz="2800" dirty="0" smtClean="0">
                <a:latin typeface="Tahoma" pitchFamily="34" charset="0"/>
                <a:ea typeface="Tahoma" pitchFamily="34" charset="0"/>
                <a:cs typeface="Tahoma" pitchFamily="34" charset="0"/>
              </a:rPr>
              <a:t> / </a:t>
            </a:r>
            <a:r>
              <a:rPr lang="en-US" sz="2800" dirty="0" err="1" smtClean="0">
                <a:latin typeface="Tahoma" pitchFamily="34" charset="0"/>
                <a:ea typeface="Tahoma" pitchFamily="34" charset="0"/>
                <a:cs typeface="Tahoma" pitchFamily="34" charset="0"/>
              </a:rPr>
              <a:t>penyadur</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buku</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dan</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bahan</a:t>
            </a:r>
            <a:r>
              <a:rPr lang="en-US" sz="2800" dirty="0" smtClean="0">
                <a:latin typeface="Tahoma" pitchFamily="34" charset="0"/>
                <a:ea typeface="Tahoma" pitchFamily="34" charset="0"/>
                <a:cs typeface="Tahoma" pitchFamily="34" charset="0"/>
              </a:rPr>
              <a:t> lain </a:t>
            </a:r>
            <a:r>
              <a:rPr lang="en-US" sz="2800" dirty="0" err="1" smtClean="0">
                <a:latin typeface="Tahoma" pitchFamily="34" charset="0"/>
                <a:ea typeface="Tahoma" pitchFamily="34" charset="0"/>
                <a:cs typeface="Tahoma" pitchFamily="34" charset="0"/>
              </a:rPr>
              <a:t>di</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bidang</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perikanan</a:t>
            </a:r>
            <a:endParaRPr lang="en-US" sz="28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72025" y="4214818"/>
            <a:ext cx="7300569" cy="107157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a:defRPr/>
            </a:pPr>
            <a:r>
              <a:rPr lang="en-US" sz="6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Pengembanga</a:t>
            </a:r>
            <a:r>
              <a:rPr lang="id-ID" sz="6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n</a:t>
            </a:r>
            <a:r>
              <a:rPr lang="en-US" sz="6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6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karier</a:t>
            </a:r>
            <a:endParaRPr lang="id-ID" sz="6000" b="1" dirty="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endParaRPr>
          </a:p>
        </p:txBody>
      </p:sp>
      <p:cxnSp>
        <p:nvCxnSpPr>
          <p:cNvPr id="3" name="Straight Connector 2"/>
          <p:cNvCxnSpPr/>
          <p:nvPr/>
        </p:nvCxnSpPr>
        <p:spPr>
          <a:xfrm>
            <a:off x="1357242" y="6000768"/>
            <a:ext cx="6715172" cy="1588"/>
          </a:xfrm>
          <a:prstGeom prst="line">
            <a:avLst/>
          </a:prstGeom>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5" name="TextBox 4"/>
          <p:cNvSpPr txBox="1"/>
          <p:nvPr/>
        </p:nvSpPr>
        <p:spPr>
          <a:xfrm>
            <a:off x="428596" y="3782518"/>
            <a:ext cx="1785950" cy="1862048"/>
          </a:xfrm>
          <a:prstGeom prst="rect">
            <a:avLst/>
          </a:prstGeom>
          <a:noFill/>
        </p:spPr>
        <p:txBody>
          <a:bodyPr wrap="square" rtlCol="0">
            <a:spAutoFit/>
          </a:bodyPr>
          <a:lstStyle/>
          <a:p>
            <a:r>
              <a:rPr lang="en-US" sz="11500" b="1" dirty="0" smtClean="0">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1.</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71472" y="785794"/>
            <a:ext cx="8286808" cy="1588"/>
          </a:xfrm>
          <a:prstGeom prst="line">
            <a:avLst/>
          </a:prstGeom>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3" name="Title 1"/>
          <p:cNvSpPr txBox="1">
            <a:spLocks/>
          </p:cNvSpPr>
          <p:nvPr/>
        </p:nvSpPr>
        <p:spPr>
          <a:xfrm>
            <a:off x="2143108" y="-24"/>
            <a:ext cx="6443313" cy="107157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algn="r">
              <a:defRPr/>
            </a:pP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Unsur</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dan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sub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unsur</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kegiatan</a:t>
            </a:r>
            <a:endParaRPr lang="id-ID" sz="2000" b="1" dirty="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endParaRPr>
          </a:p>
        </p:txBody>
      </p:sp>
      <p:sp>
        <p:nvSpPr>
          <p:cNvPr id="9" name="TextBox 8"/>
          <p:cNvSpPr txBox="1"/>
          <p:nvPr/>
        </p:nvSpPr>
        <p:spPr>
          <a:xfrm>
            <a:off x="571472" y="928670"/>
            <a:ext cx="4510118" cy="523220"/>
          </a:xfrm>
          <a:prstGeom prst="rect">
            <a:avLst/>
          </a:prstGeom>
          <a:solidFill>
            <a:srgbClr val="00B0F0"/>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800" b="1" dirty="0" err="1" smtClean="0">
                <a:latin typeface="ConcursoItalian BTN Wide" pitchFamily="34" charset="0"/>
              </a:rPr>
              <a:t>Penunjang</a:t>
            </a:r>
            <a:r>
              <a:rPr lang="en-US" sz="2800" b="1" dirty="0" smtClean="0">
                <a:latin typeface="ConcursoItalian BTN Wide" pitchFamily="34" charset="0"/>
              </a:rPr>
              <a:t> </a:t>
            </a:r>
            <a:r>
              <a:rPr lang="en-US" sz="2800" b="1" dirty="0" err="1" smtClean="0">
                <a:latin typeface="ConcursoItalian BTN Wide" pitchFamily="34" charset="0"/>
              </a:rPr>
              <a:t>pengawasan</a:t>
            </a:r>
            <a:endParaRPr lang="en-US" sz="2800" b="1" dirty="0" smtClean="0">
              <a:latin typeface="ConcursoItalian BTN Wide" pitchFamily="34" charset="0"/>
            </a:endParaRPr>
          </a:p>
        </p:txBody>
      </p:sp>
      <p:sp>
        <p:nvSpPr>
          <p:cNvPr id="10" name="TextBox 9"/>
          <p:cNvSpPr txBox="1"/>
          <p:nvPr/>
        </p:nvSpPr>
        <p:spPr>
          <a:xfrm>
            <a:off x="571472" y="1643050"/>
            <a:ext cx="8072494" cy="5770811"/>
          </a:xfrm>
          <a:prstGeom prst="rect">
            <a:avLst/>
          </a:prstGeom>
          <a:noFill/>
        </p:spPr>
        <p:txBody>
          <a:bodyPr wrap="square" rtlCol="0">
            <a:spAutoFit/>
          </a:bodyPr>
          <a:lstStyle/>
          <a:p>
            <a:pPr marL="342900" indent="-342900" algn="just">
              <a:spcBef>
                <a:spcPts val="1800"/>
              </a:spcBef>
              <a:buAutoNum type="arabicPeriod"/>
            </a:pPr>
            <a:r>
              <a:rPr lang="en-US" sz="2400" dirty="0" err="1" smtClean="0">
                <a:latin typeface="Tahoma" pitchFamily="34" charset="0"/>
                <a:ea typeface="Tahoma" pitchFamily="34" charset="0"/>
                <a:cs typeface="Tahoma" pitchFamily="34" charset="0"/>
              </a:rPr>
              <a:t>Pengajar</a:t>
            </a:r>
            <a:r>
              <a:rPr lang="en-US" sz="2400" dirty="0" smtClean="0">
                <a:latin typeface="Tahoma" pitchFamily="34" charset="0"/>
                <a:ea typeface="Tahoma" pitchFamily="34" charset="0"/>
                <a:cs typeface="Tahoma" pitchFamily="34" charset="0"/>
              </a:rPr>
              <a:t>/</a:t>
            </a:r>
            <a:r>
              <a:rPr lang="en-US" sz="2400" dirty="0" err="1" smtClean="0">
                <a:latin typeface="Tahoma" pitchFamily="34" charset="0"/>
                <a:ea typeface="Tahoma" pitchFamily="34" charset="0"/>
                <a:cs typeface="Tahoma" pitchFamily="34" charset="0"/>
              </a:rPr>
              <a:t>pelatih</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dalam</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bidang</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perikanan</a:t>
            </a:r>
            <a:r>
              <a:rPr lang="en-US" sz="2400" dirty="0" smtClean="0">
                <a:latin typeface="Tahoma" pitchFamily="34" charset="0"/>
                <a:ea typeface="Tahoma" pitchFamily="34" charset="0"/>
                <a:cs typeface="Tahoma" pitchFamily="34" charset="0"/>
              </a:rPr>
              <a:t>;</a:t>
            </a:r>
          </a:p>
          <a:p>
            <a:pPr marL="342900" indent="-342900" algn="just">
              <a:spcBef>
                <a:spcPts val="1800"/>
              </a:spcBef>
              <a:buAutoNum type="arabicPeriod"/>
            </a:pPr>
            <a:r>
              <a:rPr lang="en-US" sz="2400" dirty="0" err="1" smtClean="0">
                <a:latin typeface="Tahoma" pitchFamily="34" charset="0"/>
                <a:ea typeface="Tahoma" pitchFamily="34" charset="0"/>
                <a:cs typeface="Tahoma" pitchFamily="34" charset="0"/>
              </a:rPr>
              <a:t>Bimbingan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di</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bidang</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pengawasan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perikanan</a:t>
            </a:r>
            <a:r>
              <a:rPr lang="en-US" sz="2400" dirty="0" smtClean="0">
                <a:latin typeface="Tahoma" pitchFamily="34" charset="0"/>
                <a:ea typeface="Tahoma" pitchFamily="34" charset="0"/>
                <a:cs typeface="Tahoma" pitchFamily="34" charset="0"/>
              </a:rPr>
              <a:t>;</a:t>
            </a:r>
          </a:p>
          <a:p>
            <a:pPr marL="342900" indent="-342900" algn="just">
              <a:spcBef>
                <a:spcPts val="1800"/>
              </a:spcBef>
              <a:buAutoNum type="arabicPeriod"/>
            </a:pPr>
            <a:r>
              <a:rPr lang="en-US" sz="2400" dirty="0" err="1" smtClean="0">
                <a:latin typeface="Tahoma" pitchFamily="34" charset="0"/>
                <a:ea typeface="Tahoma" pitchFamily="34" charset="0"/>
                <a:cs typeface="Tahoma" pitchFamily="34" charset="0"/>
              </a:rPr>
              <a:t>Peran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serta</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dalam</a:t>
            </a:r>
            <a:r>
              <a:rPr lang="en-US" sz="2400" dirty="0" smtClean="0">
                <a:latin typeface="Tahoma" pitchFamily="34" charset="0"/>
                <a:ea typeface="Tahoma" pitchFamily="34" charset="0"/>
                <a:cs typeface="Tahoma" pitchFamily="34" charset="0"/>
              </a:rPr>
              <a:t> seminar/</a:t>
            </a:r>
            <a:r>
              <a:rPr lang="en-US" sz="2400" dirty="0" err="1" smtClean="0">
                <a:latin typeface="Tahoma" pitchFamily="34" charset="0"/>
                <a:ea typeface="Tahoma" pitchFamily="34" charset="0"/>
                <a:cs typeface="Tahoma" pitchFamily="34" charset="0"/>
              </a:rPr>
              <a:t>lokakarya</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di</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bidang</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perikanan</a:t>
            </a:r>
            <a:r>
              <a:rPr lang="en-US" sz="2400" dirty="0" smtClean="0">
                <a:latin typeface="Tahoma" pitchFamily="34" charset="0"/>
                <a:ea typeface="Tahoma" pitchFamily="34" charset="0"/>
                <a:cs typeface="Tahoma" pitchFamily="34" charset="0"/>
              </a:rPr>
              <a:t>;</a:t>
            </a:r>
          </a:p>
          <a:p>
            <a:pPr marL="342900" indent="-342900" algn="just">
              <a:spcBef>
                <a:spcPts val="1800"/>
              </a:spcBef>
              <a:buAutoNum type="arabicPeriod"/>
            </a:pPr>
            <a:r>
              <a:rPr lang="en-US" sz="2400" dirty="0" err="1" smtClean="0">
                <a:latin typeface="Tahoma" pitchFamily="34" charset="0"/>
                <a:ea typeface="Tahoma" pitchFamily="34" charset="0"/>
                <a:cs typeface="Tahoma" pitchFamily="34" charset="0"/>
              </a:rPr>
              <a:t>Keanggotaan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dalam</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organisasi</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profesi</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provinsi</a:t>
            </a:r>
            <a:r>
              <a:rPr lang="en-US" sz="2400" dirty="0" smtClean="0">
                <a:latin typeface="Tahoma" pitchFamily="34" charset="0"/>
                <a:ea typeface="Tahoma" pitchFamily="34" charset="0"/>
                <a:cs typeface="Tahoma" pitchFamily="34" charset="0"/>
              </a:rPr>
              <a:t>/</a:t>
            </a:r>
            <a:r>
              <a:rPr lang="en-US" sz="2400" dirty="0" err="1" smtClean="0">
                <a:latin typeface="Tahoma" pitchFamily="34" charset="0"/>
                <a:ea typeface="Tahoma" pitchFamily="34" charset="0"/>
                <a:cs typeface="Tahoma" pitchFamily="34" charset="0"/>
              </a:rPr>
              <a:t>nasional</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internasional</a:t>
            </a:r>
            <a:r>
              <a:rPr lang="en-US" sz="2400" dirty="0" smtClean="0">
                <a:latin typeface="Tahoma" pitchFamily="34" charset="0"/>
                <a:ea typeface="Tahoma" pitchFamily="34" charset="0"/>
                <a:cs typeface="Tahoma" pitchFamily="34" charset="0"/>
              </a:rPr>
              <a:t>;</a:t>
            </a:r>
          </a:p>
          <a:p>
            <a:pPr marL="342900" indent="-342900" algn="just">
              <a:spcBef>
                <a:spcPts val="1800"/>
              </a:spcBef>
              <a:buAutoNum type="arabicPeriod"/>
            </a:pPr>
            <a:r>
              <a:rPr lang="en-US" sz="2400" dirty="0" err="1" smtClean="0">
                <a:latin typeface="Tahoma" pitchFamily="34" charset="0"/>
                <a:ea typeface="Tahoma" pitchFamily="34" charset="0"/>
                <a:cs typeface="Tahoma" pitchFamily="34" charset="0"/>
              </a:rPr>
              <a:t>Keanggotaan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dalam</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tim</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penilai</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jabatan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fungsional</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pengawas</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perikanan</a:t>
            </a:r>
            <a:r>
              <a:rPr lang="en-US" sz="2400" dirty="0" smtClean="0">
                <a:latin typeface="Tahoma" pitchFamily="34" charset="0"/>
                <a:ea typeface="Tahoma" pitchFamily="34" charset="0"/>
                <a:cs typeface="Tahoma" pitchFamily="34" charset="0"/>
              </a:rPr>
              <a:t>;</a:t>
            </a:r>
          </a:p>
          <a:p>
            <a:pPr marL="342900" indent="-342900" algn="just">
              <a:spcBef>
                <a:spcPts val="1800"/>
              </a:spcBef>
              <a:buAutoNum type="arabicPeriod"/>
            </a:pPr>
            <a:r>
              <a:rPr lang="en-US" sz="2400" dirty="0" err="1" smtClean="0">
                <a:latin typeface="Tahoma" pitchFamily="34" charset="0"/>
                <a:ea typeface="Tahoma" pitchFamily="34" charset="0"/>
                <a:cs typeface="Tahoma" pitchFamily="34" charset="0"/>
              </a:rPr>
              <a:t>Perolehan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penghargaan</a:t>
            </a:r>
            <a:r>
              <a:rPr lang="en-US" sz="2400" dirty="0" smtClean="0">
                <a:latin typeface="Tahoma" pitchFamily="34" charset="0"/>
                <a:ea typeface="Tahoma" pitchFamily="34" charset="0"/>
                <a:cs typeface="Tahoma" pitchFamily="34" charset="0"/>
              </a:rPr>
              <a:t> / </a:t>
            </a:r>
            <a:r>
              <a:rPr lang="en-US" sz="2400" dirty="0" err="1" smtClean="0">
                <a:latin typeface="Tahoma" pitchFamily="34" charset="0"/>
                <a:ea typeface="Tahoma" pitchFamily="34" charset="0"/>
                <a:cs typeface="Tahoma" pitchFamily="34" charset="0"/>
              </a:rPr>
              <a:t>tanda</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jasa</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dan</a:t>
            </a:r>
            <a:endParaRPr lang="en-US" sz="2400" dirty="0" smtClean="0">
              <a:latin typeface="Tahoma" pitchFamily="34" charset="0"/>
              <a:ea typeface="Tahoma" pitchFamily="34" charset="0"/>
              <a:cs typeface="Tahoma" pitchFamily="34" charset="0"/>
            </a:endParaRPr>
          </a:p>
          <a:p>
            <a:pPr marL="342900" indent="-342900" algn="just">
              <a:spcBef>
                <a:spcPts val="1800"/>
              </a:spcBef>
              <a:buAutoNum type="arabicPeriod"/>
            </a:pPr>
            <a:r>
              <a:rPr lang="en-US" sz="2400" dirty="0" err="1" smtClean="0">
                <a:latin typeface="Tahoma" pitchFamily="34" charset="0"/>
                <a:ea typeface="Tahoma" pitchFamily="34" charset="0"/>
                <a:cs typeface="Tahoma" pitchFamily="34" charset="0"/>
              </a:rPr>
              <a:t>Perolehan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ijasah</a:t>
            </a:r>
            <a:r>
              <a:rPr lang="en-US" sz="2400" dirty="0" smtClean="0">
                <a:latin typeface="Tahoma" pitchFamily="34" charset="0"/>
                <a:ea typeface="Tahoma" pitchFamily="34" charset="0"/>
                <a:cs typeface="Tahoma" pitchFamily="34" charset="0"/>
              </a:rPr>
              <a:t> / </a:t>
            </a:r>
            <a:r>
              <a:rPr lang="en-US" sz="2400" dirty="0" err="1" smtClean="0">
                <a:latin typeface="Tahoma" pitchFamily="34" charset="0"/>
                <a:ea typeface="Tahoma" pitchFamily="34" charset="0"/>
                <a:cs typeface="Tahoma" pitchFamily="34" charset="0"/>
              </a:rPr>
              <a:t>gelar</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kesarjanaan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lainnya</a:t>
            </a:r>
            <a:endParaRPr lang="en-US" sz="2400" dirty="0" smtClean="0">
              <a:latin typeface="Tahoma" pitchFamily="34" charset="0"/>
              <a:ea typeface="Tahoma" pitchFamily="34" charset="0"/>
              <a:cs typeface="Tahoma" pitchFamily="34" charset="0"/>
            </a:endParaRPr>
          </a:p>
          <a:p>
            <a:pPr marL="342900" indent="-342900" algn="just">
              <a:spcBef>
                <a:spcPts val="1800"/>
              </a:spcBef>
              <a:buAutoNum type="arabicPeriod"/>
            </a:pPr>
            <a:endParaRPr lang="en-US" sz="24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00587" y="4075614"/>
            <a:ext cx="6443313" cy="107157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a:spcAft>
                <a:spcPts val="600"/>
              </a:spcAft>
              <a:defRPr/>
            </a:pPr>
            <a:r>
              <a:rPr lang="en-US" sz="32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Rincian</a:t>
            </a:r>
            <a:r>
              <a:rPr lang="en-US" sz="32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32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kegiatan</a:t>
            </a:r>
            <a:r>
              <a:rPr lang="en-US" sz="32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&amp; </a:t>
            </a:r>
            <a:r>
              <a:rPr lang="en-US" sz="32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unsur</a:t>
            </a:r>
            <a:r>
              <a:rPr lang="en-US" sz="32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yang </a:t>
            </a:r>
            <a:r>
              <a:rPr lang="en-US" sz="32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dinilai</a:t>
            </a:r>
            <a:r>
              <a:rPr lang="en-US" sz="32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32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dalam</a:t>
            </a:r>
            <a:r>
              <a:rPr lang="en-US" sz="32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32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memberikan</a:t>
            </a:r>
            <a:r>
              <a:rPr lang="en-US" sz="32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32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angka</a:t>
            </a:r>
            <a:r>
              <a:rPr lang="en-US" sz="32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32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kredit</a:t>
            </a:r>
            <a:endParaRPr lang="id-ID" sz="3200" b="1" dirty="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endParaRPr>
          </a:p>
        </p:txBody>
      </p:sp>
      <p:cxnSp>
        <p:nvCxnSpPr>
          <p:cNvPr id="3" name="Straight Connector 2"/>
          <p:cNvCxnSpPr/>
          <p:nvPr/>
        </p:nvCxnSpPr>
        <p:spPr>
          <a:xfrm>
            <a:off x="1357242" y="5933002"/>
            <a:ext cx="6715172" cy="1588"/>
          </a:xfrm>
          <a:prstGeom prst="line">
            <a:avLst/>
          </a:prstGeom>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7" name="Rectangle 6"/>
          <p:cNvSpPr/>
          <p:nvPr/>
        </p:nvSpPr>
        <p:spPr>
          <a:xfrm>
            <a:off x="428596" y="5429264"/>
            <a:ext cx="6858000" cy="338554"/>
          </a:xfrm>
          <a:prstGeom prst="rect">
            <a:avLst/>
          </a:prstGeom>
        </p:spPr>
        <p:txBody>
          <a:bodyPr wrap="square">
            <a:spAutoFit/>
          </a:bodyPr>
          <a:lstStyle/>
          <a:p>
            <a:pPr algn="ctr">
              <a:defRPr/>
            </a:pPr>
            <a:r>
              <a:rPr lang="en-US" sz="1600" b="1" dirty="0" smtClean="0">
                <a:effectLst>
                  <a:outerShdw blurRad="38100" dist="38100" dir="2700000" algn="tl">
                    <a:srgbClr val="000000">
                      <a:alpha val="43137"/>
                    </a:srgbClr>
                  </a:outerShdw>
                </a:effectLst>
                <a:latin typeface="ConcursoItalian BTN Wide" pitchFamily="34" charset="0"/>
              </a:rPr>
              <a:t>PERMEN PAN DAN RB </a:t>
            </a:r>
            <a:r>
              <a:rPr lang="en-US" sz="1600" b="1" dirty="0" err="1" smtClean="0">
                <a:effectLst>
                  <a:outerShdw blurRad="38100" dist="38100" dir="2700000" algn="tl">
                    <a:srgbClr val="000000">
                      <a:alpha val="43137"/>
                    </a:srgbClr>
                  </a:outerShdw>
                </a:effectLst>
                <a:latin typeface="ConcursoItalian BTN Wide" pitchFamily="34" charset="0"/>
              </a:rPr>
              <a:t>Nomor</a:t>
            </a:r>
            <a:r>
              <a:rPr lang="en-US" sz="1600" b="1" dirty="0" smtClean="0">
                <a:effectLst>
                  <a:outerShdw blurRad="38100" dist="38100" dir="2700000" algn="tl">
                    <a:srgbClr val="000000">
                      <a:alpha val="43137"/>
                    </a:srgbClr>
                  </a:outerShdw>
                </a:effectLst>
                <a:latin typeface="ConcursoItalian BTN Wide" pitchFamily="34" charset="0"/>
              </a:rPr>
              <a:t> 1 </a:t>
            </a:r>
            <a:r>
              <a:rPr lang="en-US" sz="1600" b="1" dirty="0" err="1" smtClean="0">
                <a:effectLst>
                  <a:outerShdw blurRad="38100" dist="38100" dir="2700000" algn="tl">
                    <a:srgbClr val="000000">
                      <a:alpha val="43137"/>
                    </a:srgbClr>
                  </a:outerShdw>
                </a:effectLst>
                <a:latin typeface="ConcursoItalian BTN Wide" pitchFamily="34" charset="0"/>
              </a:rPr>
              <a:t>Tahun</a:t>
            </a:r>
            <a:r>
              <a:rPr lang="en-US" sz="1600" b="1" dirty="0" smtClean="0">
                <a:effectLst>
                  <a:outerShdw blurRad="38100" dist="38100" dir="2700000" algn="tl">
                    <a:srgbClr val="000000">
                      <a:alpha val="43137"/>
                    </a:srgbClr>
                  </a:outerShdw>
                </a:effectLst>
                <a:latin typeface="ConcursoItalian BTN Wide" pitchFamily="34" charset="0"/>
              </a:rPr>
              <a:t> 2011</a:t>
            </a:r>
          </a:p>
        </p:txBody>
      </p:sp>
      <p:sp>
        <p:nvSpPr>
          <p:cNvPr id="5" name="TextBox 4"/>
          <p:cNvSpPr txBox="1"/>
          <p:nvPr/>
        </p:nvSpPr>
        <p:spPr>
          <a:xfrm>
            <a:off x="285720" y="3571876"/>
            <a:ext cx="1785950" cy="1862048"/>
          </a:xfrm>
          <a:prstGeom prst="rect">
            <a:avLst/>
          </a:prstGeom>
          <a:noFill/>
        </p:spPr>
        <p:txBody>
          <a:bodyPr wrap="square" rtlCol="0">
            <a:spAutoFit/>
          </a:bodyPr>
          <a:lstStyle/>
          <a:p>
            <a:r>
              <a:rPr lang="id-ID" sz="11500" b="1" dirty="0" smtClean="0">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6</a:t>
            </a:r>
            <a:r>
              <a:rPr lang="en-US" sz="11500" b="1" dirty="0" smtClean="0">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71472" y="785794"/>
            <a:ext cx="8286808" cy="1588"/>
          </a:xfrm>
          <a:prstGeom prst="line">
            <a:avLst/>
          </a:prstGeom>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3" name="Title 1"/>
          <p:cNvSpPr txBox="1">
            <a:spLocks/>
          </p:cNvSpPr>
          <p:nvPr/>
        </p:nvSpPr>
        <p:spPr>
          <a:xfrm>
            <a:off x="2143108" y="-71462"/>
            <a:ext cx="6443313" cy="107157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a:spcAft>
                <a:spcPts val="600"/>
              </a:spcAft>
              <a:defRPr/>
            </a:pP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Rincian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kegiatan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&amp;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unsur</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yang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dinilai</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dalam</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memberikan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angka</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kredit</a:t>
            </a:r>
            <a:endParaRPr lang="id-ID" sz="2000" b="1" dirty="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endParaRPr>
          </a:p>
        </p:txBody>
      </p:sp>
      <p:sp>
        <p:nvSpPr>
          <p:cNvPr id="4" name="Rectangle 3"/>
          <p:cNvSpPr/>
          <p:nvPr/>
        </p:nvSpPr>
        <p:spPr>
          <a:xfrm>
            <a:off x="571472" y="928670"/>
            <a:ext cx="8072494" cy="584775"/>
          </a:xfrm>
          <a:prstGeom prst="rect">
            <a:avLst/>
          </a:prstGeom>
          <a:solidFill>
            <a:schemeClr val="accent1">
              <a:lumMod val="40000"/>
              <a:lumOff val="6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r>
              <a:rPr lang="en-US" sz="3200" b="1" dirty="0" err="1" smtClean="0">
                <a:effectLst>
                  <a:outerShdw blurRad="38100" dist="38100" dir="2700000" algn="tl">
                    <a:srgbClr val="000000">
                      <a:alpha val="43137"/>
                    </a:srgbClr>
                  </a:outerShdw>
                </a:effectLst>
                <a:latin typeface="ConcursoItalian BTN Wide" pitchFamily="34" charset="0"/>
              </a:rPr>
              <a:t>Rincian</a:t>
            </a:r>
            <a:r>
              <a:rPr lang="en-US" sz="3200" b="1" dirty="0" smtClean="0">
                <a:effectLst>
                  <a:outerShdw blurRad="38100" dist="38100" dir="2700000" algn="tl">
                    <a:srgbClr val="000000">
                      <a:alpha val="43137"/>
                    </a:srgbClr>
                  </a:outerShdw>
                </a:effectLst>
                <a:latin typeface="ConcursoItalian BTN Wide" pitchFamily="34" charset="0"/>
              </a:rPr>
              <a:t> pp </a:t>
            </a:r>
            <a:r>
              <a:rPr lang="en-US" sz="3200" b="1" dirty="0" err="1" smtClean="0">
                <a:effectLst>
                  <a:outerShdw blurRad="38100" dist="38100" dir="2700000" algn="tl">
                    <a:srgbClr val="000000">
                      <a:alpha val="43137"/>
                    </a:srgbClr>
                  </a:outerShdw>
                </a:effectLst>
                <a:latin typeface="ConcursoItalian BTN Wide" pitchFamily="34" charset="0"/>
              </a:rPr>
              <a:t>terampil</a:t>
            </a:r>
            <a:r>
              <a:rPr lang="en-US" sz="3200" b="1" dirty="0" smtClean="0">
                <a:effectLst>
                  <a:outerShdw blurRad="38100" dist="38100" dir="2700000" algn="tl">
                    <a:srgbClr val="000000">
                      <a:alpha val="43137"/>
                    </a:srgbClr>
                  </a:outerShdw>
                </a:effectLst>
                <a:latin typeface="ConcursoItalian BTN Wide" pitchFamily="34" charset="0"/>
              </a:rPr>
              <a:t> </a:t>
            </a:r>
          </a:p>
        </p:txBody>
      </p:sp>
      <p:sp>
        <p:nvSpPr>
          <p:cNvPr id="5" name="TextBox 4"/>
          <p:cNvSpPr txBox="1"/>
          <p:nvPr/>
        </p:nvSpPr>
        <p:spPr>
          <a:xfrm>
            <a:off x="642910" y="2214554"/>
            <a:ext cx="8072494" cy="4324261"/>
          </a:xfrm>
          <a:prstGeom prst="rect">
            <a:avLst/>
          </a:prstGeom>
          <a:noFill/>
        </p:spPr>
        <p:txBody>
          <a:bodyPr wrap="square" rtlCol="0">
            <a:spAutoFit/>
          </a:bodyPr>
          <a:lstStyle/>
          <a:p>
            <a:pPr marL="457200" indent="-457200" algn="just">
              <a:spcBef>
                <a:spcPts val="1800"/>
              </a:spcBef>
              <a:buFont typeface="+mj-lt"/>
              <a:buAutoNum type="alphaLcPeriod"/>
            </a:pPr>
            <a:r>
              <a:rPr lang="en-US" sz="2000" dirty="0" err="1" smtClean="0">
                <a:latin typeface="Tahoma" pitchFamily="34" charset="0"/>
                <a:ea typeface="Tahoma" pitchFamily="34" charset="0"/>
                <a:cs typeface="Tahoma" pitchFamily="34" charset="0"/>
              </a:rPr>
              <a:t>Mengumpulkan</a:t>
            </a:r>
            <a:r>
              <a:rPr lang="en-US" sz="2000" dirty="0" smtClean="0">
                <a:latin typeface="Tahoma" pitchFamily="34" charset="0"/>
                <a:ea typeface="Tahoma" pitchFamily="34" charset="0"/>
                <a:cs typeface="Tahoma" pitchFamily="34" charset="0"/>
              </a:rPr>
              <a:t> data </a:t>
            </a:r>
            <a:r>
              <a:rPr lang="en-US" sz="2000" dirty="0" err="1" smtClean="0">
                <a:latin typeface="Tahoma" pitchFamily="34" charset="0"/>
                <a:ea typeface="Tahoma" pitchFamily="34" charset="0"/>
                <a:cs typeface="Tahoma" pitchFamily="34" charset="0"/>
              </a:rPr>
              <a:t>dalam</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rangka</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penyusunan</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rencana</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kerja</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bulanan</a:t>
            </a:r>
            <a:r>
              <a:rPr lang="en-US" sz="2000" dirty="0" smtClean="0">
                <a:latin typeface="Tahoma" pitchFamily="34" charset="0"/>
                <a:ea typeface="Tahoma" pitchFamily="34" charset="0"/>
                <a:cs typeface="Tahoma" pitchFamily="34" charset="0"/>
              </a:rPr>
              <a:t>;</a:t>
            </a:r>
          </a:p>
          <a:p>
            <a:pPr marL="457200" indent="-457200" algn="just">
              <a:spcBef>
                <a:spcPts val="1800"/>
              </a:spcBef>
              <a:buFont typeface="+mj-lt"/>
              <a:buAutoNum type="alphaLcPeriod"/>
            </a:pPr>
            <a:r>
              <a:rPr lang="en-US" sz="2000" dirty="0" err="1" smtClean="0">
                <a:latin typeface="Tahoma" pitchFamily="34" charset="0"/>
                <a:ea typeface="Tahoma" pitchFamily="34" charset="0"/>
                <a:cs typeface="Tahoma" pitchFamily="34" charset="0"/>
              </a:rPr>
              <a:t>Melakukan</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pengumpulan</a:t>
            </a:r>
            <a:r>
              <a:rPr lang="en-US" sz="2000" dirty="0" smtClean="0">
                <a:latin typeface="Tahoma" pitchFamily="34" charset="0"/>
                <a:ea typeface="Tahoma" pitchFamily="34" charset="0"/>
                <a:cs typeface="Tahoma" pitchFamily="34" charset="0"/>
              </a:rPr>
              <a:t> data </a:t>
            </a:r>
            <a:r>
              <a:rPr lang="en-US" sz="2000" dirty="0" err="1" smtClean="0">
                <a:latin typeface="Tahoma" pitchFamily="34" charset="0"/>
                <a:ea typeface="Tahoma" pitchFamily="34" charset="0"/>
                <a:cs typeface="Tahoma" pitchFamily="34" charset="0"/>
              </a:rPr>
              <a:t>dalam</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rangka</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penyusunan</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rencana</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kerja</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triwulan</a:t>
            </a:r>
            <a:r>
              <a:rPr lang="en-US" sz="2000" dirty="0" smtClean="0">
                <a:latin typeface="Tahoma" pitchFamily="34" charset="0"/>
                <a:ea typeface="Tahoma" pitchFamily="34" charset="0"/>
                <a:cs typeface="Tahoma" pitchFamily="34" charset="0"/>
              </a:rPr>
              <a:t>;</a:t>
            </a:r>
          </a:p>
          <a:p>
            <a:pPr marL="457200" indent="-457200" algn="just">
              <a:spcBef>
                <a:spcPts val="1800"/>
              </a:spcBef>
              <a:buFont typeface="+mj-lt"/>
              <a:buAutoNum type="alphaLcPeriod"/>
            </a:pPr>
            <a:r>
              <a:rPr lang="en-US" sz="2000" b="1" dirty="0" err="1" smtClean="0">
                <a:latin typeface="Tahoma" pitchFamily="34" charset="0"/>
                <a:ea typeface="Tahoma" pitchFamily="34" charset="0"/>
                <a:cs typeface="Tahoma" pitchFamily="34" charset="0"/>
              </a:rPr>
              <a:t>Melakukan</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pemeriksaan</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dokumen</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alat</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penangkap</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ikan</a:t>
            </a:r>
            <a:r>
              <a:rPr lang="en-US" sz="2000" b="1" dirty="0" smtClean="0">
                <a:latin typeface="Tahoma" pitchFamily="34" charset="0"/>
                <a:ea typeface="Tahoma" pitchFamily="34" charset="0"/>
                <a:cs typeface="Tahoma" pitchFamily="34" charset="0"/>
              </a:rPr>
              <a:t>;</a:t>
            </a:r>
          </a:p>
          <a:p>
            <a:pPr marL="457200" indent="-457200" algn="just">
              <a:spcBef>
                <a:spcPts val="1800"/>
              </a:spcBef>
              <a:buFont typeface="+mj-lt"/>
              <a:buAutoNum type="alphaLcPeriod"/>
            </a:pPr>
            <a:r>
              <a:rPr lang="en-US" sz="2000" b="1" dirty="0" err="1" smtClean="0">
                <a:latin typeface="Tahoma" pitchFamily="34" charset="0"/>
                <a:ea typeface="Tahoma" pitchFamily="34" charset="0"/>
                <a:cs typeface="Tahoma" pitchFamily="34" charset="0"/>
              </a:rPr>
              <a:t>Meneliti</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dokumen</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mesin</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kapal</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perikanan</a:t>
            </a:r>
            <a:r>
              <a:rPr lang="en-US" sz="2000" b="1" dirty="0" smtClean="0">
                <a:latin typeface="Tahoma" pitchFamily="34" charset="0"/>
                <a:ea typeface="Tahoma" pitchFamily="34" charset="0"/>
                <a:cs typeface="Tahoma" pitchFamily="34" charset="0"/>
              </a:rPr>
              <a:t>;</a:t>
            </a:r>
          </a:p>
          <a:p>
            <a:pPr marL="457200" indent="-457200" algn="just">
              <a:spcBef>
                <a:spcPts val="1800"/>
              </a:spcBef>
              <a:buFont typeface="+mj-lt"/>
              <a:buAutoNum type="alphaLcPeriod"/>
            </a:pPr>
            <a:r>
              <a:rPr lang="en-US" sz="2000" b="1" dirty="0" err="1" smtClean="0">
                <a:latin typeface="Tahoma" pitchFamily="34" charset="0"/>
                <a:ea typeface="Tahoma" pitchFamily="34" charset="0"/>
                <a:cs typeface="Tahoma" pitchFamily="34" charset="0"/>
              </a:rPr>
              <a:t>Mengumpulkan</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dan</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memeriksa</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pengisian</a:t>
            </a:r>
            <a:r>
              <a:rPr lang="en-US" sz="2000" b="1" dirty="0" smtClean="0">
                <a:latin typeface="Tahoma" pitchFamily="34" charset="0"/>
                <a:ea typeface="Tahoma" pitchFamily="34" charset="0"/>
                <a:cs typeface="Tahoma" pitchFamily="34" charset="0"/>
              </a:rPr>
              <a:t> log book </a:t>
            </a:r>
            <a:r>
              <a:rPr lang="en-US" sz="2000" b="1" dirty="0" err="1" smtClean="0">
                <a:latin typeface="Tahoma" pitchFamily="34" charset="0"/>
                <a:ea typeface="Tahoma" pitchFamily="34" charset="0"/>
                <a:cs typeface="Tahoma" pitchFamily="34" charset="0"/>
              </a:rPr>
              <a:t>perikanan</a:t>
            </a:r>
            <a:endParaRPr lang="en-US" sz="2000" b="1" dirty="0" smtClean="0">
              <a:latin typeface="Tahoma" pitchFamily="34" charset="0"/>
              <a:ea typeface="Tahoma" pitchFamily="34" charset="0"/>
              <a:cs typeface="Tahoma" pitchFamily="34" charset="0"/>
            </a:endParaRPr>
          </a:p>
          <a:p>
            <a:pPr marL="457200" indent="-457200" algn="just">
              <a:spcBef>
                <a:spcPts val="1800"/>
              </a:spcBef>
              <a:buFont typeface="+mj-lt"/>
              <a:buAutoNum type="alphaLcPeriod"/>
            </a:pPr>
            <a:r>
              <a:rPr lang="en-US" sz="2000" dirty="0" err="1" smtClean="0">
                <a:latin typeface="Tahoma" pitchFamily="34" charset="0"/>
                <a:ea typeface="Tahoma" pitchFamily="34" charset="0"/>
                <a:cs typeface="Tahoma" pitchFamily="34" charset="0"/>
              </a:rPr>
              <a:t>Mengumpulkan</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sampel</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ikan</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dalam</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rangka</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pengawasan</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hasil</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tangkapan</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ikan</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di</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pelabuhan</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perikanan</a:t>
            </a:r>
            <a:r>
              <a:rPr lang="en-US" sz="2000" dirty="0" smtClean="0">
                <a:latin typeface="Tahoma" pitchFamily="34" charset="0"/>
                <a:ea typeface="Tahoma" pitchFamily="34" charset="0"/>
                <a:cs typeface="Tahoma" pitchFamily="34" charset="0"/>
              </a:rPr>
              <a:t>/</a:t>
            </a:r>
            <a:r>
              <a:rPr lang="en-US" sz="2000" dirty="0" err="1" smtClean="0">
                <a:latin typeface="Tahoma" pitchFamily="34" charset="0"/>
                <a:ea typeface="Tahoma" pitchFamily="34" charset="0"/>
                <a:cs typeface="Tahoma" pitchFamily="34" charset="0"/>
              </a:rPr>
              <a:t>sentra</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nelayan</a:t>
            </a:r>
            <a:r>
              <a:rPr lang="en-US" sz="2000" dirty="0" smtClean="0">
                <a:latin typeface="Tahoma" pitchFamily="34" charset="0"/>
                <a:ea typeface="Tahoma" pitchFamily="34" charset="0"/>
                <a:cs typeface="Tahoma" pitchFamily="34" charset="0"/>
              </a:rPr>
              <a:t>.</a:t>
            </a:r>
          </a:p>
        </p:txBody>
      </p:sp>
      <p:sp>
        <p:nvSpPr>
          <p:cNvPr id="6" name="Rectangle 5"/>
          <p:cNvSpPr/>
          <p:nvPr/>
        </p:nvSpPr>
        <p:spPr>
          <a:xfrm>
            <a:off x="571472" y="1538575"/>
            <a:ext cx="8072494" cy="461665"/>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r>
              <a:rPr lang="en-US" sz="2400" b="1" dirty="0" err="1" smtClean="0">
                <a:effectLst>
                  <a:outerShdw blurRad="38100" dist="38100" dir="2700000" algn="tl">
                    <a:srgbClr val="000000">
                      <a:alpha val="43137"/>
                    </a:srgbClr>
                  </a:outerShdw>
                </a:effectLst>
                <a:latin typeface="ConcursoItalian BTN Wide" pitchFamily="34" charset="0"/>
              </a:rPr>
              <a:t>Pengawas</a:t>
            </a:r>
            <a:r>
              <a:rPr lang="en-US" sz="2400" b="1" dirty="0" smtClean="0">
                <a:effectLst>
                  <a:outerShdw blurRad="38100" dist="38100" dir="2700000" algn="tl">
                    <a:srgbClr val="000000">
                      <a:alpha val="43137"/>
                    </a:srgbClr>
                  </a:outerShdw>
                </a:effectLst>
                <a:latin typeface="ConcursoItalian BTN Wide" pitchFamily="34" charset="0"/>
              </a:rPr>
              <a:t> </a:t>
            </a:r>
            <a:r>
              <a:rPr lang="en-US" sz="2400" b="1" dirty="0" err="1" smtClean="0">
                <a:effectLst>
                  <a:outerShdw blurRad="38100" dist="38100" dir="2700000" algn="tl">
                    <a:srgbClr val="000000">
                      <a:alpha val="43137"/>
                    </a:srgbClr>
                  </a:outerShdw>
                </a:effectLst>
                <a:latin typeface="ConcursoItalian BTN Wide" pitchFamily="34" charset="0"/>
              </a:rPr>
              <a:t>perikanan</a:t>
            </a:r>
            <a:r>
              <a:rPr lang="en-US" sz="2400" b="1" dirty="0" smtClean="0">
                <a:effectLst>
                  <a:outerShdw blurRad="38100" dist="38100" dir="2700000" algn="tl">
                    <a:srgbClr val="000000">
                      <a:alpha val="43137"/>
                    </a:srgbClr>
                  </a:outerShdw>
                </a:effectLst>
                <a:latin typeface="ConcursoItalian BTN Wide" pitchFamily="34" charset="0"/>
              </a:rPr>
              <a:t> </a:t>
            </a:r>
            <a:r>
              <a:rPr lang="en-US" sz="2400" b="1" dirty="0" err="1" smtClean="0">
                <a:effectLst>
                  <a:outerShdw blurRad="38100" dist="38100" dir="2700000" algn="tl">
                    <a:srgbClr val="000000">
                      <a:alpha val="43137"/>
                    </a:srgbClr>
                  </a:outerShdw>
                </a:effectLst>
                <a:latin typeface="ConcursoItalian BTN Wide" pitchFamily="34" charset="0"/>
              </a:rPr>
              <a:t>pelaksana</a:t>
            </a:r>
            <a:r>
              <a:rPr lang="en-US" sz="2400" b="1" dirty="0" smtClean="0">
                <a:effectLst>
                  <a:outerShdw blurRad="38100" dist="38100" dir="2700000" algn="tl">
                    <a:srgbClr val="000000">
                      <a:alpha val="43137"/>
                    </a:srgbClr>
                  </a:outerShdw>
                </a:effectLst>
                <a:latin typeface="ConcursoItalian BTN Wide" pitchFamily="34" charset="0"/>
              </a:rPr>
              <a:t> </a:t>
            </a:r>
            <a:r>
              <a:rPr lang="en-US" sz="2400" b="1" dirty="0" smtClean="0">
                <a:effectLst>
                  <a:outerShdw blurRad="38100" dist="38100" dir="2700000" algn="tl">
                    <a:srgbClr val="000000">
                      <a:alpha val="43137"/>
                    </a:srgbClr>
                  </a:outerShdw>
                </a:effectLst>
                <a:latin typeface="Candy Round BTN Lt" pitchFamily="34" charset="0"/>
              </a:rPr>
              <a:t>(</a:t>
            </a:r>
            <a:r>
              <a:rPr lang="en-US" sz="2400" b="1" dirty="0" err="1" smtClean="0">
                <a:effectLst>
                  <a:outerShdw blurRad="38100" dist="38100" dir="2700000" algn="tl">
                    <a:srgbClr val="000000">
                      <a:alpha val="43137"/>
                    </a:srgbClr>
                  </a:outerShdw>
                </a:effectLst>
                <a:latin typeface="Candy Round BTN Lt" pitchFamily="34" charset="0"/>
              </a:rPr>
              <a:t>II.b</a:t>
            </a:r>
            <a:r>
              <a:rPr lang="en-US" sz="2400" b="1" dirty="0" smtClean="0">
                <a:effectLst>
                  <a:outerShdw blurRad="38100" dist="38100" dir="2700000" algn="tl">
                    <a:srgbClr val="000000">
                      <a:alpha val="43137"/>
                    </a:srgbClr>
                  </a:outerShdw>
                </a:effectLst>
                <a:latin typeface="Candy Round BTN Lt" pitchFamily="34" charset="0"/>
              </a:rPr>
              <a:t>, </a:t>
            </a:r>
            <a:r>
              <a:rPr lang="en-US" sz="2400" b="1" dirty="0" err="1" smtClean="0">
                <a:effectLst>
                  <a:outerShdw blurRad="38100" dist="38100" dir="2700000" algn="tl">
                    <a:srgbClr val="000000">
                      <a:alpha val="43137"/>
                    </a:srgbClr>
                  </a:outerShdw>
                </a:effectLst>
                <a:latin typeface="Candy Round BTN Lt" pitchFamily="34" charset="0"/>
              </a:rPr>
              <a:t>II.c</a:t>
            </a:r>
            <a:r>
              <a:rPr lang="en-US" sz="2400" b="1" dirty="0" smtClean="0">
                <a:effectLst>
                  <a:outerShdw blurRad="38100" dist="38100" dir="2700000" algn="tl">
                    <a:srgbClr val="000000">
                      <a:alpha val="43137"/>
                    </a:srgbClr>
                  </a:outerShdw>
                </a:effectLst>
                <a:latin typeface="Candy Round BTN Lt" pitchFamily="34" charset="0"/>
              </a:rPr>
              <a:t>, </a:t>
            </a:r>
            <a:r>
              <a:rPr lang="en-US" sz="2400" b="1" dirty="0" err="1" smtClean="0">
                <a:effectLst>
                  <a:outerShdw blurRad="38100" dist="38100" dir="2700000" algn="tl">
                    <a:srgbClr val="000000">
                      <a:alpha val="43137"/>
                    </a:srgbClr>
                  </a:outerShdw>
                </a:effectLst>
                <a:latin typeface="Candy Round BTN Lt" pitchFamily="34" charset="0"/>
              </a:rPr>
              <a:t>II.d</a:t>
            </a:r>
            <a:r>
              <a:rPr lang="en-US" sz="2400" b="1" dirty="0" smtClean="0">
                <a:effectLst>
                  <a:outerShdw blurRad="38100" dist="38100" dir="2700000" algn="tl">
                    <a:srgbClr val="000000">
                      <a:alpha val="43137"/>
                    </a:srgbClr>
                  </a:outerShdw>
                </a:effectLst>
                <a:latin typeface="Candy Round BTN Lt" pitchFamily="34" charset="0"/>
              </a:rPr>
              <a:t>)</a:t>
            </a:r>
          </a:p>
        </p:txBody>
      </p:sp>
      <p:sp>
        <p:nvSpPr>
          <p:cNvPr id="8" name="Right Arrow 7"/>
          <p:cNvSpPr/>
          <p:nvPr/>
        </p:nvSpPr>
        <p:spPr>
          <a:xfrm>
            <a:off x="8572528" y="6000768"/>
            <a:ext cx="428628" cy="71438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71472" y="785794"/>
            <a:ext cx="8286808" cy="1588"/>
          </a:xfrm>
          <a:prstGeom prst="line">
            <a:avLst/>
          </a:prstGeom>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3" name="Title 1"/>
          <p:cNvSpPr txBox="1">
            <a:spLocks/>
          </p:cNvSpPr>
          <p:nvPr/>
        </p:nvSpPr>
        <p:spPr>
          <a:xfrm>
            <a:off x="2143108" y="-24"/>
            <a:ext cx="6443313" cy="107157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a:spcAft>
                <a:spcPts val="600"/>
              </a:spcAft>
              <a:defRPr/>
            </a:pP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Rincian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kegiatan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&amp;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unsur</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yang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dinilai</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dalam</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memberikan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angka</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kredit</a:t>
            </a:r>
            <a:endParaRPr lang="id-ID" sz="2000" b="1" dirty="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endParaRPr>
          </a:p>
        </p:txBody>
      </p:sp>
      <p:sp>
        <p:nvSpPr>
          <p:cNvPr id="4" name="Rectangle 3"/>
          <p:cNvSpPr/>
          <p:nvPr/>
        </p:nvSpPr>
        <p:spPr>
          <a:xfrm>
            <a:off x="571472" y="1021003"/>
            <a:ext cx="8072494" cy="461665"/>
          </a:xfrm>
          <a:prstGeom prst="rect">
            <a:avLst/>
          </a:prstGeom>
          <a:solidFill>
            <a:schemeClr val="accent1">
              <a:lumMod val="40000"/>
              <a:lumOff val="6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r>
              <a:rPr lang="en-US" sz="2400" b="1" dirty="0" err="1" smtClean="0">
                <a:effectLst>
                  <a:outerShdw blurRad="38100" dist="38100" dir="2700000" algn="tl">
                    <a:srgbClr val="000000">
                      <a:alpha val="43137"/>
                    </a:srgbClr>
                  </a:outerShdw>
                </a:effectLst>
                <a:latin typeface="ConcursoItalian BTN Wide" pitchFamily="34" charset="0"/>
              </a:rPr>
              <a:t>Rincian</a:t>
            </a:r>
            <a:r>
              <a:rPr lang="en-US" sz="2400" b="1" dirty="0" smtClean="0">
                <a:effectLst>
                  <a:outerShdw blurRad="38100" dist="38100" dir="2700000" algn="tl">
                    <a:srgbClr val="000000">
                      <a:alpha val="43137"/>
                    </a:srgbClr>
                  </a:outerShdw>
                </a:effectLst>
                <a:latin typeface="ConcursoItalian BTN Wide" pitchFamily="34" charset="0"/>
              </a:rPr>
              <a:t> pp </a:t>
            </a:r>
            <a:r>
              <a:rPr lang="en-US" sz="2400" b="1" dirty="0" err="1" smtClean="0">
                <a:effectLst>
                  <a:outerShdw blurRad="38100" dist="38100" dir="2700000" algn="tl">
                    <a:srgbClr val="000000">
                      <a:alpha val="43137"/>
                    </a:srgbClr>
                  </a:outerShdw>
                </a:effectLst>
                <a:latin typeface="ConcursoItalian BTN Wide" pitchFamily="34" charset="0"/>
              </a:rPr>
              <a:t>terampil</a:t>
            </a:r>
            <a:r>
              <a:rPr lang="en-US" sz="2400" b="1" dirty="0" smtClean="0">
                <a:effectLst>
                  <a:outerShdw blurRad="38100" dist="38100" dir="2700000" algn="tl">
                    <a:srgbClr val="000000">
                      <a:alpha val="43137"/>
                    </a:srgbClr>
                  </a:outerShdw>
                </a:effectLst>
                <a:latin typeface="ConcursoItalian BTN Wide" pitchFamily="34" charset="0"/>
              </a:rPr>
              <a:t> </a:t>
            </a:r>
          </a:p>
        </p:txBody>
      </p:sp>
      <p:sp>
        <p:nvSpPr>
          <p:cNvPr id="5" name="TextBox 4"/>
          <p:cNvSpPr txBox="1"/>
          <p:nvPr/>
        </p:nvSpPr>
        <p:spPr>
          <a:xfrm>
            <a:off x="642910" y="2214554"/>
            <a:ext cx="8072494" cy="4170372"/>
          </a:xfrm>
          <a:prstGeom prst="rect">
            <a:avLst/>
          </a:prstGeom>
          <a:noFill/>
        </p:spPr>
        <p:txBody>
          <a:bodyPr wrap="square" rtlCol="0">
            <a:spAutoFit/>
          </a:bodyPr>
          <a:lstStyle/>
          <a:p>
            <a:pPr marL="457200" indent="-457200" algn="just">
              <a:spcBef>
                <a:spcPts val="1800"/>
              </a:spcBef>
              <a:buFont typeface="+mj-lt"/>
              <a:buAutoNum type="alphaLcPeriod" startAt="7"/>
            </a:pPr>
            <a:r>
              <a:rPr lang="en-US" sz="2000" dirty="0" err="1" smtClean="0">
                <a:latin typeface="Tahoma" pitchFamily="34" charset="0"/>
                <a:ea typeface="Tahoma" pitchFamily="34" charset="0"/>
                <a:cs typeface="Tahoma" pitchFamily="34" charset="0"/>
              </a:rPr>
              <a:t>Mengukur</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komposisi</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panjang</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berat</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ikan</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dalam</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rangka</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pengawasan</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hasil</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tangkapan</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di</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elabuhan</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perikanan</a:t>
            </a:r>
            <a:r>
              <a:rPr lang="en-US" sz="2000" dirty="0" smtClean="0">
                <a:latin typeface="Tahoma" pitchFamily="34" charset="0"/>
                <a:ea typeface="Tahoma" pitchFamily="34" charset="0"/>
                <a:cs typeface="Tahoma" pitchFamily="34" charset="0"/>
              </a:rPr>
              <a:t>/</a:t>
            </a:r>
            <a:r>
              <a:rPr lang="en-US" sz="2000" dirty="0" err="1" smtClean="0">
                <a:latin typeface="Tahoma" pitchFamily="34" charset="0"/>
                <a:ea typeface="Tahoma" pitchFamily="34" charset="0"/>
                <a:cs typeface="Tahoma" pitchFamily="34" charset="0"/>
              </a:rPr>
              <a:t>sentra</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nelayan</a:t>
            </a:r>
            <a:r>
              <a:rPr lang="en-US" sz="2000" dirty="0" smtClean="0">
                <a:latin typeface="Tahoma" pitchFamily="34" charset="0"/>
                <a:ea typeface="Tahoma" pitchFamily="34" charset="0"/>
                <a:cs typeface="Tahoma" pitchFamily="34" charset="0"/>
              </a:rPr>
              <a:t>;</a:t>
            </a:r>
          </a:p>
          <a:p>
            <a:pPr marL="457200" indent="-457200" algn="just">
              <a:spcBef>
                <a:spcPts val="1800"/>
              </a:spcBef>
              <a:buFont typeface="+mj-lt"/>
              <a:buAutoNum type="alphaLcPeriod" startAt="7"/>
            </a:pPr>
            <a:r>
              <a:rPr lang="en-US" sz="2000" dirty="0" err="1" smtClean="0">
                <a:latin typeface="Tahoma" pitchFamily="34" charset="0"/>
                <a:ea typeface="Tahoma" pitchFamily="34" charset="0"/>
                <a:cs typeface="Tahoma" pitchFamily="34" charset="0"/>
              </a:rPr>
              <a:t>Mengukur</a:t>
            </a:r>
            <a:r>
              <a:rPr lang="en-US" sz="2000" dirty="0" smtClean="0">
                <a:latin typeface="Tahoma" pitchFamily="34" charset="0"/>
                <a:ea typeface="Tahoma" pitchFamily="34" charset="0"/>
                <a:cs typeface="Tahoma" pitchFamily="34" charset="0"/>
              </a:rPr>
              <a:t> data </a:t>
            </a:r>
            <a:r>
              <a:rPr lang="en-US" sz="2000" dirty="0" err="1" smtClean="0">
                <a:latin typeface="Tahoma" pitchFamily="34" charset="0"/>
                <a:ea typeface="Tahoma" pitchFamily="34" charset="0"/>
                <a:cs typeface="Tahoma" pitchFamily="34" charset="0"/>
              </a:rPr>
              <a:t>jenis</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dan</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spesifikasi</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fasilitas</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dalam</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rangka</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pemeriksaan</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pemanfaatan</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fasilitas</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pendaratan</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ikan</a:t>
            </a:r>
            <a:r>
              <a:rPr lang="en-US" sz="2000" dirty="0" smtClean="0">
                <a:latin typeface="Tahoma" pitchFamily="34" charset="0"/>
                <a:ea typeface="Tahoma" pitchFamily="34" charset="0"/>
                <a:cs typeface="Tahoma" pitchFamily="34" charset="0"/>
              </a:rPr>
              <a:t>/</a:t>
            </a:r>
            <a:r>
              <a:rPr lang="en-US" sz="2000" dirty="0" err="1" smtClean="0">
                <a:latin typeface="Tahoma" pitchFamily="34" charset="0"/>
                <a:ea typeface="Tahoma" pitchFamily="34" charset="0"/>
                <a:cs typeface="Tahoma" pitchFamily="34" charset="0"/>
              </a:rPr>
              <a:t>pelabuhan</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perikanan</a:t>
            </a:r>
            <a:r>
              <a:rPr lang="en-US" sz="2000" dirty="0" smtClean="0">
                <a:latin typeface="Tahoma" pitchFamily="34" charset="0"/>
                <a:ea typeface="Tahoma" pitchFamily="34" charset="0"/>
                <a:cs typeface="Tahoma" pitchFamily="34" charset="0"/>
              </a:rPr>
              <a:t>;</a:t>
            </a:r>
          </a:p>
          <a:p>
            <a:pPr marL="457200" indent="-457200" algn="just">
              <a:spcBef>
                <a:spcPts val="1800"/>
              </a:spcBef>
              <a:buFont typeface="+mj-lt"/>
              <a:buAutoNum type="alphaLcPeriod" startAt="7"/>
            </a:pPr>
            <a:r>
              <a:rPr lang="en-US" sz="2000" b="1" dirty="0" err="1" smtClean="0">
                <a:latin typeface="Tahoma" pitchFamily="34" charset="0"/>
                <a:ea typeface="Tahoma" pitchFamily="34" charset="0"/>
                <a:cs typeface="Tahoma" pitchFamily="34" charset="0"/>
              </a:rPr>
              <a:t>Mengumpulkan</a:t>
            </a:r>
            <a:r>
              <a:rPr lang="en-US" sz="2000" b="1" dirty="0" smtClean="0">
                <a:latin typeface="Tahoma" pitchFamily="34" charset="0"/>
                <a:ea typeface="Tahoma" pitchFamily="34" charset="0"/>
                <a:cs typeface="Tahoma" pitchFamily="34" charset="0"/>
              </a:rPr>
              <a:t> data </a:t>
            </a:r>
            <a:r>
              <a:rPr lang="en-US" sz="2000" b="1" dirty="0" err="1" smtClean="0">
                <a:latin typeface="Tahoma" pitchFamily="34" charset="0"/>
                <a:ea typeface="Tahoma" pitchFamily="34" charset="0"/>
                <a:cs typeface="Tahoma" pitchFamily="34" charset="0"/>
              </a:rPr>
              <a:t>penggunaan</a:t>
            </a:r>
            <a:r>
              <a:rPr lang="en-US" sz="2000" b="1" dirty="0" smtClean="0">
                <a:latin typeface="Tahoma" pitchFamily="34" charset="0"/>
                <a:ea typeface="Tahoma" pitchFamily="34" charset="0"/>
                <a:cs typeface="Tahoma" pitchFamily="34" charset="0"/>
              </a:rPr>
              <a:t>/</a:t>
            </a:r>
            <a:r>
              <a:rPr lang="en-US" sz="2000" b="1" dirty="0" err="1" smtClean="0">
                <a:latin typeface="Tahoma" pitchFamily="34" charset="0"/>
                <a:ea typeface="Tahoma" pitchFamily="34" charset="0"/>
                <a:cs typeface="Tahoma" pitchFamily="34" charset="0"/>
              </a:rPr>
              <a:t>pemanfaatan</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fasilitas</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dalam</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rangka</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pemeriksaan</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pemanfaatan</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fasilitas</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pendaratan</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ikan</a:t>
            </a:r>
            <a:r>
              <a:rPr lang="en-US" sz="2000" b="1" dirty="0" smtClean="0">
                <a:latin typeface="Tahoma" pitchFamily="34" charset="0"/>
                <a:ea typeface="Tahoma" pitchFamily="34" charset="0"/>
                <a:cs typeface="Tahoma" pitchFamily="34" charset="0"/>
              </a:rPr>
              <a:t>/</a:t>
            </a:r>
            <a:r>
              <a:rPr lang="en-US" sz="2000" b="1" dirty="0" err="1" smtClean="0">
                <a:latin typeface="Tahoma" pitchFamily="34" charset="0"/>
                <a:ea typeface="Tahoma" pitchFamily="34" charset="0"/>
                <a:cs typeface="Tahoma" pitchFamily="34" charset="0"/>
              </a:rPr>
              <a:t>pelabuhan</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perikanan</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dan</a:t>
            </a:r>
            <a:endParaRPr lang="en-US" sz="2000" b="1" dirty="0" smtClean="0">
              <a:latin typeface="Tahoma" pitchFamily="34" charset="0"/>
              <a:ea typeface="Tahoma" pitchFamily="34" charset="0"/>
              <a:cs typeface="Tahoma" pitchFamily="34" charset="0"/>
            </a:endParaRPr>
          </a:p>
          <a:p>
            <a:pPr marL="457200" indent="-457200" algn="just">
              <a:spcBef>
                <a:spcPts val="1800"/>
              </a:spcBef>
              <a:buFont typeface="+mj-lt"/>
              <a:buAutoNum type="alphaLcPeriod" startAt="7"/>
            </a:pPr>
            <a:r>
              <a:rPr lang="en-US" sz="2000" b="1" dirty="0" err="1" smtClean="0">
                <a:latin typeface="Tahoma" pitchFamily="34" charset="0"/>
                <a:ea typeface="Tahoma" pitchFamily="34" charset="0"/>
                <a:cs typeface="Tahoma" pitchFamily="34" charset="0"/>
              </a:rPr>
              <a:t>Mengatur</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pergerakan</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dan</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lalulintas</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kapal</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di</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pelabuhan</a:t>
            </a:r>
            <a:r>
              <a:rPr lang="en-US" sz="2000" b="1" dirty="0" smtClean="0">
                <a:latin typeface="Tahoma" pitchFamily="34" charset="0"/>
                <a:ea typeface="Tahoma" pitchFamily="34" charset="0"/>
                <a:cs typeface="Tahoma" pitchFamily="34" charset="0"/>
              </a:rPr>
              <a:t> </a:t>
            </a:r>
            <a:r>
              <a:rPr lang="en-US" sz="2000" b="1" dirty="0" err="1" smtClean="0">
                <a:latin typeface="Tahoma" pitchFamily="34" charset="0"/>
                <a:ea typeface="Tahoma" pitchFamily="34" charset="0"/>
                <a:cs typeface="Tahoma" pitchFamily="34" charset="0"/>
              </a:rPr>
              <a:t>perikanan</a:t>
            </a:r>
            <a:r>
              <a:rPr lang="en-US" sz="2000" b="1" dirty="0" smtClean="0">
                <a:latin typeface="Tahoma" pitchFamily="34" charset="0"/>
                <a:ea typeface="Tahoma" pitchFamily="34" charset="0"/>
                <a:cs typeface="Tahoma" pitchFamily="34" charset="0"/>
              </a:rPr>
              <a:t>.</a:t>
            </a:r>
          </a:p>
        </p:txBody>
      </p:sp>
      <p:sp>
        <p:nvSpPr>
          <p:cNvPr id="6" name="Rectangle 5"/>
          <p:cNvSpPr/>
          <p:nvPr/>
        </p:nvSpPr>
        <p:spPr>
          <a:xfrm>
            <a:off x="571472" y="1500174"/>
            <a:ext cx="8072494" cy="369332"/>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r>
              <a:rPr lang="en-US" b="1" dirty="0" err="1" smtClean="0">
                <a:effectLst>
                  <a:outerShdw blurRad="38100" dist="38100" dir="2700000" algn="tl">
                    <a:srgbClr val="000000">
                      <a:alpha val="43137"/>
                    </a:srgbClr>
                  </a:outerShdw>
                </a:effectLst>
                <a:latin typeface="ConcursoItalian BTN Wide" pitchFamily="34" charset="0"/>
              </a:rPr>
              <a:t>Pengawas</a:t>
            </a:r>
            <a:r>
              <a:rPr lang="en-US" b="1" dirty="0" smtClean="0">
                <a:effectLst>
                  <a:outerShdw blurRad="38100" dist="38100" dir="2700000" algn="tl">
                    <a:srgbClr val="000000">
                      <a:alpha val="43137"/>
                    </a:srgbClr>
                  </a:outerShdw>
                </a:effectLst>
                <a:latin typeface="ConcursoItalian BTN Wide" pitchFamily="34" charset="0"/>
              </a:rPr>
              <a:t> </a:t>
            </a:r>
            <a:r>
              <a:rPr lang="en-US" b="1" dirty="0" err="1" smtClean="0">
                <a:effectLst>
                  <a:outerShdw blurRad="38100" dist="38100" dir="2700000" algn="tl">
                    <a:srgbClr val="000000">
                      <a:alpha val="43137"/>
                    </a:srgbClr>
                  </a:outerShdw>
                </a:effectLst>
                <a:latin typeface="ConcursoItalian BTN Wide" pitchFamily="34" charset="0"/>
              </a:rPr>
              <a:t>perikanan</a:t>
            </a:r>
            <a:r>
              <a:rPr lang="en-US" b="1" dirty="0" smtClean="0">
                <a:effectLst>
                  <a:outerShdw blurRad="38100" dist="38100" dir="2700000" algn="tl">
                    <a:srgbClr val="000000">
                      <a:alpha val="43137"/>
                    </a:srgbClr>
                  </a:outerShdw>
                </a:effectLst>
                <a:latin typeface="ConcursoItalian BTN Wide" pitchFamily="34" charset="0"/>
              </a:rPr>
              <a:t> </a:t>
            </a:r>
            <a:r>
              <a:rPr lang="en-US" b="1" dirty="0" err="1" smtClean="0">
                <a:effectLst>
                  <a:outerShdw blurRad="38100" dist="38100" dir="2700000" algn="tl">
                    <a:srgbClr val="000000">
                      <a:alpha val="43137"/>
                    </a:srgbClr>
                  </a:outerShdw>
                </a:effectLst>
                <a:latin typeface="ConcursoItalian BTN Wide" pitchFamily="34" charset="0"/>
              </a:rPr>
              <a:t>pelaksana</a:t>
            </a:r>
            <a:r>
              <a:rPr lang="en-US" b="1" dirty="0" smtClean="0">
                <a:effectLst>
                  <a:outerShdw blurRad="38100" dist="38100" dir="2700000" algn="tl">
                    <a:srgbClr val="000000">
                      <a:alpha val="43137"/>
                    </a:srgbClr>
                  </a:outerShdw>
                </a:effectLst>
                <a:latin typeface="ConcursoItalian BTN Wide" pitchFamily="34" charset="0"/>
              </a:rPr>
              <a:t> </a:t>
            </a:r>
            <a:r>
              <a:rPr lang="en-US" b="1" dirty="0" smtClean="0">
                <a:effectLst>
                  <a:outerShdw blurRad="38100" dist="38100" dir="2700000" algn="tl">
                    <a:srgbClr val="000000">
                      <a:alpha val="43137"/>
                    </a:srgbClr>
                  </a:outerShdw>
                </a:effectLst>
                <a:latin typeface="Candy Round BTN Lt" pitchFamily="34" charset="0"/>
              </a:rPr>
              <a:t>(</a:t>
            </a:r>
            <a:r>
              <a:rPr lang="en-US" b="1" dirty="0" err="1" smtClean="0">
                <a:effectLst>
                  <a:outerShdw blurRad="38100" dist="38100" dir="2700000" algn="tl">
                    <a:srgbClr val="000000">
                      <a:alpha val="43137"/>
                    </a:srgbClr>
                  </a:outerShdw>
                </a:effectLst>
                <a:latin typeface="Candy Round BTN Lt" pitchFamily="34" charset="0"/>
              </a:rPr>
              <a:t>II.b</a:t>
            </a:r>
            <a:r>
              <a:rPr lang="en-US" b="1" dirty="0" smtClean="0">
                <a:effectLst>
                  <a:outerShdw blurRad="38100" dist="38100" dir="2700000" algn="tl">
                    <a:srgbClr val="000000">
                      <a:alpha val="43137"/>
                    </a:srgbClr>
                  </a:outerShdw>
                </a:effectLst>
                <a:latin typeface="Candy Round BTN Lt" pitchFamily="34" charset="0"/>
              </a:rPr>
              <a:t>, </a:t>
            </a:r>
            <a:r>
              <a:rPr lang="en-US" b="1" dirty="0" err="1" smtClean="0">
                <a:effectLst>
                  <a:outerShdw blurRad="38100" dist="38100" dir="2700000" algn="tl">
                    <a:srgbClr val="000000">
                      <a:alpha val="43137"/>
                    </a:srgbClr>
                  </a:outerShdw>
                </a:effectLst>
                <a:latin typeface="Candy Round BTN Lt" pitchFamily="34" charset="0"/>
              </a:rPr>
              <a:t>II.c</a:t>
            </a:r>
            <a:r>
              <a:rPr lang="en-US" b="1" dirty="0" smtClean="0">
                <a:effectLst>
                  <a:outerShdw blurRad="38100" dist="38100" dir="2700000" algn="tl">
                    <a:srgbClr val="000000">
                      <a:alpha val="43137"/>
                    </a:srgbClr>
                  </a:outerShdw>
                </a:effectLst>
                <a:latin typeface="Candy Round BTN Lt" pitchFamily="34" charset="0"/>
              </a:rPr>
              <a:t>, </a:t>
            </a:r>
            <a:r>
              <a:rPr lang="en-US" b="1" dirty="0" err="1" smtClean="0">
                <a:effectLst>
                  <a:outerShdw blurRad="38100" dist="38100" dir="2700000" algn="tl">
                    <a:srgbClr val="000000">
                      <a:alpha val="43137"/>
                    </a:srgbClr>
                  </a:outerShdw>
                </a:effectLst>
                <a:latin typeface="Candy Round BTN Lt" pitchFamily="34" charset="0"/>
              </a:rPr>
              <a:t>II.d</a:t>
            </a:r>
            <a:r>
              <a:rPr lang="en-US" b="1" dirty="0" smtClean="0">
                <a:effectLst>
                  <a:outerShdw blurRad="38100" dist="38100" dir="2700000" algn="tl">
                    <a:srgbClr val="000000">
                      <a:alpha val="43137"/>
                    </a:srgbClr>
                  </a:outerShdw>
                </a:effectLst>
                <a:latin typeface="Candy Round BTN Lt" pitchFamily="34" charset="0"/>
              </a:rPr>
              <a:t>)</a:t>
            </a:r>
          </a:p>
        </p:txBody>
      </p:sp>
      <p:sp>
        <p:nvSpPr>
          <p:cNvPr id="7" name="Rounded Rectangle 6"/>
          <p:cNvSpPr/>
          <p:nvPr/>
        </p:nvSpPr>
        <p:spPr>
          <a:xfrm>
            <a:off x="8501090" y="6215082"/>
            <a:ext cx="357190" cy="35719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71472" y="785794"/>
            <a:ext cx="8286808" cy="1588"/>
          </a:xfrm>
          <a:prstGeom prst="line">
            <a:avLst/>
          </a:prstGeom>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3" name="Title 1"/>
          <p:cNvSpPr txBox="1">
            <a:spLocks/>
          </p:cNvSpPr>
          <p:nvPr/>
        </p:nvSpPr>
        <p:spPr>
          <a:xfrm>
            <a:off x="2143108" y="-24"/>
            <a:ext cx="6443313" cy="107157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a:spcAft>
                <a:spcPts val="600"/>
              </a:spcAft>
              <a:defRPr/>
            </a:pP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Rincian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kegiatan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&amp;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unsur</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yang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dinilai</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dalam</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memberikan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angka</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kredit</a:t>
            </a:r>
            <a:endParaRPr lang="id-ID" sz="2000" b="1" dirty="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endParaRPr>
          </a:p>
        </p:txBody>
      </p:sp>
      <p:sp>
        <p:nvSpPr>
          <p:cNvPr id="4" name="Rectangle 3"/>
          <p:cNvSpPr/>
          <p:nvPr/>
        </p:nvSpPr>
        <p:spPr>
          <a:xfrm>
            <a:off x="571472" y="928670"/>
            <a:ext cx="8072494" cy="584775"/>
          </a:xfrm>
          <a:prstGeom prst="rect">
            <a:avLst/>
          </a:prstGeom>
          <a:solidFill>
            <a:schemeClr val="accent1">
              <a:lumMod val="40000"/>
              <a:lumOff val="6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r>
              <a:rPr lang="en-US" sz="3200" b="1" dirty="0" err="1" smtClean="0">
                <a:effectLst>
                  <a:outerShdw blurRad="38100" dist="38100" dir="2700000" algn="tl">
                    <a:srgbClr val="000000">
                      <a:alpha val="43137"/>
                    </a:srgbClr>
                  </a:outerShdw>
                </a:effectLst>
                <a:latin typeface="ConcursoItalian BTN Wide" pitchFamily="34" charset="0"/>
              </a:rPr>
              <a:t>Rincian</a:t>
            </a:r>
            <a:r>
              <a:rPr lang="en-US" sz="3200" b="1" dirty="0" smtClean="0">
                <a:effectLst>
                  <a:outerShdw blurRad="38100" dist="38100" dir="2700000" algn="tl">
                    <a:srgbClr val="000000">
                      <a:alpha val="43137"/>
                    </a:srgbClr>
                  </a:outerShdw>
                </a:effectLst>
                <a:latin typeface="ConcursoItalian BTN Wide" pitchFamily="34" charset="0"/>
              </a:rPr>
              <a:t> pp </a:t>
            </a:r>
            <a:r>
              <a:rPr lang="en-US" sz="3200" b="1" dirty="0" err="1" smtClean="0">
                <a:effectLst>
                  <a:outerShdw blurRad="38100" dist="38100" dir="2700000" algn="tl">
                    <a:srgbClr val="000000">
                      <a:alpha val="43137"/>
                    </a:srgbClr>
                  </a:outerShdw>
                </a:effectLst>
                <a:latin typeface="ConcursoItalian BTN Wide" pitchFamily="34" charset="0"/>
              </a:rPr>
              <a:t>terampil</a:t>
            </a:r>
            <a:r>
              <a:rPr lang="en-US" sz="3200" b="1" dirty="0" smtClean="0">
                <a:effectLst>
                  <a:outerShdw blurRad="38100" dist="38100" dir="2700000" algn="tl">
                    <a:srgbClr val="000000">
                      <a:alpha val="43137"/>
                    </a:srgbClr>
                  </a:outerShdw>
                </a:effectLst>
                <a:latin typeface="ConcursoItalian BTN Wide" pitchFamily="34" charset="0"/>
              </a:rPr>
              <a:t> </a:t>
            </a:r>
          </a:p>
        </p:txBody>
      </p:sp>
      <p:sp>
        <p:nvSpPr>
          <p:cNvPr id="5" name="TextBox 4"/>
          <p:cNvSpPr txBox="1"/>
          <p:nvPr/>
        </p:nvSpPr>
        <p:spPr>
          <a:xfrm>
            <a:off x="642910" y="2135913"/>
            <a:ext cx="8072494" cy="4570482"/>
          </a:xfrm>
          <a:prstGeom prst="rect">
            <a:avLst/>
          </a:prstGeom>
          <a:noFill/>
        </p:spPr>
        <p:txBody>
          <a:bodyPr wrap="square" rtlCol="0">
            <a:spAutoFit/>
          </a:bodyPr>
          <a:lstStyle/>
          <a:p>
            <a:pPr marL="457200" indent="-457200" algn="just">
              <a:spcBef>
                <a:spcPts val="1800"/>
              </a:spcBef>
              <a:buFont typeface="+mj-lt"/>
              <a:buAutoNum type="alphaLcPeriod"/>
            </a:pPr>
            <a:r>
              <a:rPr lang="en-US" dirty="0" err="1" smtClean="0">
                <a:latin typeface="Tahoma" pitchFamily="34" charset="0"/>
                <a:ea typeface="Tahoma" pitchFamily="34" charset="0"/>
                <a:cs typeface="Tahoma" pitchFamily="34" charset="0"/>
              </a:rPr>
              <a:t>Melakukan</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pengolahan</a:t>
            </a:r>
            <a:r>
              <a:rPr lang="en-US" dirty="0" smtClean="0">
                <a:latin typeface="Tahoma" pitchFamily="34" charset="0"/>
                <a:ea typeface="Tahoma" pitchFamily="34" charset="0"/>
                <a:cs typeface="Tahoma" pitchFamily="34" charset="0"/>
              </a:rPr>
              <a:t> data </a:t>
            </a:r>
            <a:r>
              <a:rPr lang="en-US" dirty="0" err="1" smtClean="0">
                <a:latin typeface="Tahoma" pitchFamily="34" charset="0"/>
                <a:ea typeface="Tahoma" pitchFamily="34" charset="0"/>
                <a:cs typeface="Tahoma" pitchFamily="34" charset="0"/>
              </a:rPr>
              <a:t>dalam</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rangka</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penyusunan</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rencana</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kerja</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bulanan</a:t>
            </a:r>
            <a:r>
              <a:rPr lang="en-US" dirty="0" smtClean="0">
                <a:latin typeface="Tahoma" pitchFamily="34" charset="0"/>
                <a:ea typeface="Tahoma" pitchFamily="34" charset="0"/>
                <a:cs typeface="Tahoma" pitchFamily="34" charset="0"/>
              </a:rPr>
              <a:t>;</a:t>
            </a:r>
          </a:p>
          <a:p>
            <a:pPr marL="457200" indent="-457200" algn="just">
              <a:spcBef>
                <a:spcPts val="1800"/>
              </a:spcBef>
              <a:buFont typeface="+mj-lt"/>
              <a:buAutoNum type="alphaLcPeriod"/>
            </a:pPr>
            <a:r>
              <a:rPr lang="en-US" dirty="0" err="1" smtClean="0">
                <a:latin typeface="Tahoma" pitchFamily="34" charset="0"/>
                <a:ea typeface="Tahoma" pitchFamily="34" charset="0"/>
                <a:cs typeface="Tahoma" pitchFamily="34" charset="0"/>
              </a:rPr>
              <a:t>Melakukan</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analisa</a:t>
            </a:r>
            <a:r>
              <a:rPr lang="en-US" dirty="0" smtClean="0">
                <a:latin typeface="Tahoma" pitchFamily="34" charset="0"/>
                <a:ea typeface="Tahoma" pitchFamily="34" charset="0"/>
                <a:cs typeface="Tahoma" pitchFamily="34" charset="0"/>
              </a:rPr>
              <a:t> data </a:t>
            </a:r>
            <a:r>
              <a:rPr lang="en-US" dirty="0" err="1" smtClean="0">
                <a:latin typeface="Tahoma" pitchFamily="34" charset="0"/>
                <a:ea typeface="Tahoma" pitchFamily="34" charset="0"/>
                <a:cs typeface="Tahoma" pitchFamily="34" charset="0"/>
              </a:rPr>
              <a:t>dan</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informasi</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dalam</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rangka</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penyusunan</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rencana</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kerja</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bulanan</a:t>
            </a:r>
            <a:r>
              <a:rPr lang="en-US" dirty="0" smtClean="0">
                <a:latin typeface="Tahoma" pitchFamily="34" charset="0"/>
                <a:ea typeface="Tahoma" pitchFamily="34" charset="0"/>
                <a:cs typeface="Tahoma" pitchFamily="34" charset="0"/>
              </a:rPr>
              <a:t>;</a:t>
            </a:r>
          </a:p>
          <a:p>
            <a:pPr marL="457200" indent="-457200" algn="just">
              <a:spcBef>
                <a:spcPts val="1800"/>
              </a:spcBef>
              <a:buFont typeface="+mj-lt"/>
              <a:buAutoNum type="alphaLcPeriod"/>
            </a:pPr>
            <a:r>
              <a:rPr lang="en-US" b="1" dirty="0" err="1" smtClean="0">
                <a:latin typeface="Tahoma" pitchFamily="34" charset="0"/>
                <a:ea typeface="Tahoma" pitchFamily="34" charset="0"/>
                <a:cs typeface="Tahoma" pitchFamily="34" charset="0"/>
              </a:rPr>
              <a:t>Meneliti</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dokumen</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kapal</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perikanan</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di</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pelabuhan</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perikanan</a:t>
            </a:r>
            <a:r>
              <a:rPr lang="en-US" b="1" dirty="0" smtClean="0">
                <a:latin typeface="Tahoma" pitchFamily="34" charset="0"/>
                <a:ea typeface="Tahoma" pitchFamily="34" charset="0"/>
                <a:cs typeface="Tahoma" pitchFamily="34" charset="0"/>
              </a:rPr>
              <a:t>/</a:t>
            </a:r>
            <a:r>
              <a:rPr lang="en-US" b="1" dirty="0" err="1" smtClean="0">
                <a:latin typeface="Tahoma" pitchFamily="34" charset="0"/>
                <a:ea typeface="Tahoma" pitchFamily="34" charset="0"/>
                <a:cs typeface="Tahoma" pitchFamily="34" charset="0"/>
              </a:rPr>
              <a:t>sentra</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nelayan</a:t>
            </a:r>
            <a:r>
              <a:rPr lang="en-US" b="1" dirty="0" smtClean="0">
                <a:latin typeface="Tahoma" pitchFamily="34" charset="0"/>
                <a:ea typeface="Tahoma" pitchFamily="34" charset="0"/>
                <a:cs typeface="Tahoma" pitchFamily="34" charset="0"/>
              </a:rPr>
              <a:t>;</a:t>
            </a:r>
          </a:p>
          <a:p>
            <a:pPr marL="457200" indent="-457200" algn="just">
              <a:spcBef>
                <a:spcPts val="1800"/>
              </a:spcBef>
              <a:buFont typeface="+mj-lt"/>
              <a:buAutoNum type="alphaLcPeriod"/>
            </a:pPr>
            <a:r>
              <a:rPr lang="en-US" b="1" dirty="0" err="1" smtClean="0">
                <a:latin typeface="Tahoma" pitchFamily="34" charset="0"/>
                <a:ea typeface="Tahoma" pitchFamily="34" charset="0"/>
                <a:cs typeface="Tahoma" pitchFamily="34" charset="0"/>
              </a:rPr>
              <a:t>Meneliti</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dokumen</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alat</a:t>
            </a:r>
            <a:r>
              <a:rPr lang="en-US" b="1" dirty="0" smtClean="0">
                <a:latin typeface="Tahoma" pitchFamily="34" charset="0"/>
                <a:ea typeface="Tahoma" pitchFamily="34" charset="0"/>
                <a:cs typeface="Tahoma" pitchFamily="34" charset="0"/>
              </a:rPr>
              <a:t> bantu </a:t>
            </a:r>
            <a:r>
              <a:rPr lang="en-US" b="1" dirty="0" err="1" smtClean="0">
                <a:latin typeface="Tahoma" pitchFamily="34" charset="0"/>
                <a:ea typeface="Tahoma" pitchFamily="34" charset="0"/>
                <a:cs typeface="Tahoma" pitchFamily="34" charset="0"/>
              </a:rPr>
              <a:t>penangkapan</a:t>
            </a:r>
            <a:r>
              <a:rPr lang="en-US" b="1" dirty="0" smtClean="0">
                <a:latin typeface="Tahoma" pitchFamily="34" charset="0"/>
                <a:ea typeface="Tahoma" pitchFamily="34" charset="0"/>
                <a:cs typeface="Tahoma" pitchFamily="34" charset="0"/>
              </a:rPr>
              <a:t>/</a:t>
            </a:r>
            <a:r>
              <a:rPr lang="en-US" b="1" dirty="0" err="1" smtClean="0">
                <a:latin typeface="Tahoma" pitchFamily="34" charset="0"/>
                <a:ea typeface="Tahoma" pitchFamily="34" charset="0"/>
                <a:cs typeface="Tahoma" pitchFamily="34" charset="0"/>
              </a:rPr>
              <a:t>rumpon</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dalam</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rangka</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pengawasan</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alat</a:t>
            </a:r>
            <a:r>
              <a:rPr lang="en-US" b="1" dirty="0" smtClean="0">
                <a:latin typeface="Tahoma" pitchFamily="34" charset="0"/>
                <a:ea typeface="Tahoma" pitchFamily="34" charset="0"/>
                <a:cs typeface="Tahoma" pitchFamily="34" charset="0"/>
              </a:rPr>
              <a:t> bantu </a:t>
            </a:r>
            <a:r>
              <a:rPr lang="en-US" b="1" dirty="0" err="1" smtClean="0">
                <a:latin typeface="Tahoma" pitchFamily="34" charset="0"/>
                <a:ea typeface="Tahoma" pitchFamily="34" charset="0"/>
                <a:cs typeface="Tahoma" pitchFamily="34" charset="0"/>
              </a:rPr>
              <a:t>penangkapan</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ikan</a:t>
            </a:r>
            <a:r>
              <a:rPr lang="en-US" b="1" dirty="0" smtClean="0">
                <a:latin typeface="Tahoma" pitchFamily="34" charset="0"/>
                <a:ea typeface="Tahoma" pitchFamily="34" charset="0"/>
                <a:cs typeface="Tahoma" pitchFamily="34" charset="0"/>
              </a:rPr>
              <a:t>;</a:t>
            </a:r>
          </a:p>
          <a:p>
            <a:pPr marL="457200" indent="-457200" algn="just">
              <a:spcBef>
                <a:spcPts val="1800"/>
              </a:spcBef>
              <a:buFont typeface="+mj-lt"/>
              <a:buAutoNum type="alphaLcPeriod"/>
            </a:pPr>
            <a:r>
              <a:rPr lang="en-US" b="1" dirty="0" err="1" smtClean="0">
                <a:latin typeface="Tahoma" pitchFamily="34" charset="0"/>
                <a:ea typeface="Tahoma" pitchFamily="34" charset="0"/>
                <a:cs typeface="Tahoma" pitchFamily="34" charset="0"/>
              </a:rPr>
              <a:t>Memeriksa</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kesesuaian</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dokumen</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awak</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kapal</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perikanan</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dan</a:t>
            </a:r>
            <a:endParaRPr lang="en-US" b="1" dirty="0" smtClean="0">
              <a:latin typeface="Tahoma" pitchFamily="34" charset="0"/>
              <a:ea typeface="Tahoma" pitchFamily="34" charset="0"/>
              <a:cs typeface="Tahoma" pitchFamily="34" charset="0"/>
            </a:endParaRPr>
          </a:p>
          <a:p>
            <a:pPr marL="457200" indent="-457200" algn="just">
              <a:spcBef>
                <a:spcPts val="1800"/>
              </a:spcBef>
              <a:buFont typeface="+mj-lt"/>
              <a:buAutoNum type="alphaLcPeriod"/>
            </a:pPr>
            <a:r>
              <a:rPr lang="en-US" b="1" dirty="0" err="1" smtClean="0">
                <a:latin typeface="Tahoma" pitchFamily="34" charset="0"/>
                <a:ea typeface="Tahoma" pitchFamily="34" charset="0"/>
                <a:cs typeface="Tahoma" pitchFamily="34" charset="0"/>
              </a:rPr>
              <a:t>Menyiapkan</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bahan</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penerbitan</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Surat</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Iji</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Berlayar</a:t>
            </a:r>
            <a:r>
              <a:rPr lang="en-US" b="1" dirty="0" smtClean="0">
                <a:latin typeface="Tahoma" pitchFamily="34" charset="0"/>
                <a:ea typeface="Tahoma" pitchFamily="34" charset="0"/>
                <a:cs typeface="Tahoma" pitchFamily="34" charset="0"/>
              </a:rPr>
              <a:t> (SIB) </a:t>
            </a:r>
            <a:r>
              <a:rPr lang="en-US" b="1" dirty="0" err="1" smtClean="0">
                <a:latin typeface="Tahoma" pitchFamily="34" charset="0"/>
                <a:ea typeface="Tahoma" pitchFamily="34" charset="0"/>
                <a:cs typeface="Tahoma" pitchFamily="34" charset="0"/>
              </a:rPr>
              <a:t>dalam</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rangka</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merencanakan</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persiapan</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pelaksanaan</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fungsi</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kesyahbandaran</a:t>
            </a:r>
            <a:endParaRPr lang="en-US" b="1" dirty="0" smtClean="0">
              <a:latin typeface="Tahoma" pitchFamily="34" charset="0"/>
              <a:ea typeface="Tahoma" pitchFamily="34" charset="0"/>
              <a:cs typeface="Tahoma" pitchFamily="34" charset="0"/>
            </a:endParaRPr>
          </a:p>
        </p:txBody>
      </p:sp>
      <p:sp>
        <p:nvSpPr>
          <p:cNvPr id="6" name="Rectangle 5"/>
          <p:cNvSpPr/>
          <p:nvPr/>
        </p:nvSpPr>
        <p:spPr>
          <a:xfrm>
            <a:off x="571472" y="1538575"/>
            <a:ext cx="8072494" cy="461665"/>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r>
              <a:rPr lang="en-US" sz="2400" b="1" dirty="0" err="1" smtClean="0">
                <a:effectLst>
                  <a:outerShdw blurRad="38100" dist="38100" dir="2700000" algn="tl">
                    <a:srgbClr val="000000">
                      <a:alpha val="43137"/>
                    </a:srgbClr>
                  </a:outerShdw>
                </a:effectLst>
                <a:latin typeface="ConcursoItalian BTN Wide" pitchFamily="34" charset="0"/>
              </a:rPr>
              <a:t>Pengawas</a:t>
            </a:r>
            <a:r>
              <a:rPr lang="en-US" sz="2400" b="1" dirty="0" smtClean="0">
                <a:effectLst>
                  <a:outerShdw blurRad="38100" dist="38100" dir="2700000" algn="tl">
                    <a:srgbClr val="000000">
                      <a:alpha val="43137"/>
                    </a:srgbClr>
                  </a:outerShdw>
                </a:effectLst>
                <a:latin typeface="ConcursoItalian BTN Wide" pitchFamily="34" charset="0"/>
              </a:rPr>
              <a:t> </a:t>
            </a:r>
            <a:r>
              <a:rPr lang="en-US" sz="2400" b="1" dirty="0" err="1" smtClean="0">
                <a:effectLst>
                  <a:outerShdw blurRad="38100" dist="38100" dir="2700000" algn="tl">
                    <a:srgbClr val="000000">
                      <a:alpha val="43137"/>
                    </a:srgbClr>
                  </a:outerShdw>
                </a:effectLst>
                <a:latin typeface="ConcursoItalian BTN Wide" pitchFamily="34" charset="0"/>
              </a:rPr>
              <a:t>perikanan</a:t>
            </a:r>
            <a:r>
              <a:rPr lang="en-US" sz="2400" b="1" dirty="0" smtClean="0">
                <a:effectLst>
                  <a:outerShdw blurRad="38100" dist="38100" dir="2700000" algn="tl">
                    <a:srgbClr val="000000">
                      <a:alpha val="43137"/>
                    </a:srgbClr>
                  </a:outerShdw>
                </a:effectLst>
                <a:latin typeface="ConcursoItalian BTN Wide" pitchFamily="34" charset="0"/>
              </a:rPr>
              <a:t> </a:t>
            </a:r>
            <a:r>
              <a:rPr lang="en-US" sz="2400" b="1" dirty="0" err="1" smtClean="0">
                <a:effectLst>
                  <a:outerShdw blurRad="38100" dist="38100" dir="2700000" algn="tl">
                    <a:srgbClr val="000000">
                      <a:alpha val="43137"/>
                    </a:srgbClr>
                  </a:outerShdw>
                </a:effectLst>
                <a:latin typeface="ConcursoItalian BTN Wide" pitchFamily="34" charset="0"/>
              </a:rPr>
              <a:t>pelaksana</a:t>
            </a:r>
            <a:r>
              <a:rPr lang="en-US" sz="2400" b="1" dirty="0" smtClean="0">
                <a:effectLst>
                  <a:outerShdw blurRad="38100" dist="38100" dir="2700000" algn="tl">
                    <a:srgbClr val="000000">
                      <a:alpha val="43137"/>
                    </a:srgbClr>
                  </a:outerShdw>
                </a:effectLst>
                <a:latin typeface="ConcursoItalian BTN Wide" pitchFamily="34" charset="0"/>
              </a:rPr>
              <a:t> </a:t>
            </a:r>
            <a:r>
              <a:rPr lang="en-US" sz="2400" b="1" dirty="0" err="1" smtClean="0">
                <a:effectLst>
                  <a:outerShdw blurRad="38100" dist="38100" dir="2700000" algn="tl">
                    <a:srgbClr val="000000">
                      <a:alpha val="43137"/>
                    </a:srgbClr>
                  </a:outerShdw>
                </a:effectLst>
                <a:latin typeface="ConcursoItalian BTN Wide" pitchFamily="34" charset="0"/>
              </a:rPr>
              <a:t>lanjutan</a:t>
            </a:r>
            <a:r>
              <a:rPr lang="en-US" sz="2400" b="1" dirty="0" smtClean="0">
                <a:effectLst>
                  <a:outerShdw blurRad="38100" dist="38100" dir="2700000" algn="tl">
                    <a:srgbClr val="000000">
                      <a:alpha val="43137"/>
                    </a:srgbClr>
                  </a:outerShdw>
                </a:effectLst>
                <a:latin typeface="ConcursoItalian BTN Wide" pitchFamily="34" charset="0"/>
              </a:rPr>
              <a:t> </a:t>
            </a:r>
            <a:r>
              <a:rPr lang="en-US" sz="2400" b="1" dirty="0" smtClean="0">
                <a:effectLst>
                  <a:outerShdw blurRad="38100" dist="38100" dir="2700000" algn="tl">
                    <a:srgbClr val="000000">
                      <a:alpha val="43137"/>
                    </a:srgbClr>
                  </a:outerShdw>
                </a:effectLst>
                <a:latin typeface="Candy Round BTN Lt" pitchFamily="34" charset="0"/>
              </a:rPr>
              <a:t>(</a:t>
            </a:r>
            <a:r>
              <a:rPr lang="en-US" sz="2400" b="1" dirty="0" err="1" smtClean="0">
                <a:effectLst>
                  <a:outerShdw blurRad="38100" dist="38100" dir="2700000" algn="tl">
                    <a:srgbClr val="000000">
                      <a:alpha val="43137"/>
                    </a:srgbClr>
                  </a:outerShdw>
                </a:effectLst>
                <a:latin typeface="Candy Round BTN Lt" pitchFamily="34" charset="0"/>
              </a:rPr>
              <a:t>III.a</a:t>
            </a:r>
            <a:r>
              <a:rPr lang="en-US" sz="2400" b="1" dirty="0" smtClean="0">
                <a:effectLst>
                  <a:outerShdw blurRad="38100" dist="38100" dir="2700000" algn="tl">
                    <a:srgbClr val="000000">
                      <a:alpha val="43137"/>
                    </a:srgbClr>
                  </a:outerShdw>
                </a:effectLst>
                <a:latin typeface="Candy Round BTN Lt" pitchFamily="34" charset="0"/>
              </a:rPr>
              <a:t>  &amp;  </a:t>
            </a:r>
            <a:r>
              <a:rPr lang="en-US" sz="2400" b="1" dirty="0" err="1" smtClean="0">
                <a:effectLst>
                  <a:outerShdw blurRad="38100" dist="38100" dir="2700000" algn="tl">
                    <a:srgbClr val="000000">
                      <a:alpha val="43137"/>
                    </a:srgbClr>
                  </a:outerShdw>
                </a:effectLst>
                <a:latin typeface="Candy Round BTN Lt" pitchFamily="34" charset="0"/>
              </a:rPr>
              <a:t>III.b</a:t>
            </a:r>
            <a:r>
              <a:rPr lang="en-US" sz="2400" b="1" dirty="0" smtClean="0">
                <a:effectLst>
                  <a:outerShdw blurRad="38100" dist="38100" dir="2700000" algn="tl">
                    <a:srgbClr val="000000">
                      <a:alpha val="43137"/>
                    </a:srgbClr>
                  </a:outerShdw>
                </a:effectLst>
                <a:latin typeface="Candy Round BTN Lt" pitchFamily="34" charset="0"/>
              </a:rPr>
              <a:t>)</a:t>
            </a:r>
          </a:p>
        </p:txBody>
      </p:sp>
      <p:sp>
        <p:nvSpPr>
          <p:cNvPr id="7" name="Rounded Rectangle 6"/>
          <p:cNvSpPr/>
          <p:nvPr/>
        </p:nvSpPr>
        <p:spPr>
          <a:xfrm>
            <a:off x="8501090" y="6215082"/>
            <a:ext cx="357190" cy="35719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71472" y="785794"/>
            <a:ext cx="8286808" cy="1588"/>
          </a:xfrm>
          <a:prstGeom prst="line">
            <a:avLst/>
          </a:prstGeom>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3" name="Title 1"/>
          <p:cNvSpPr txBox="1">
            <a:spLocks/>
          </p:cNvSpPr>
          <p:nvPr/>
        </p:nvSpPr>
        <p:spPr>
          <a:xfrm>
            <a:off x="2143108" y="-24"/>
            <a:ext cx="6443313" cy="107157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a:spcAft>
                <a:spcPts val="600"/>
              </a:spcAft>
              <a:defRPr/>
            </a:pP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Rincian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kegiatan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&amp;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unsur</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yang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dinilai</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dalam</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memberikan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angka</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kredit</a:t>
            </a:r>
            <a:endParaRPr lang="id-ID" sz="2000" b="1" dirty="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endParaRPr>
          </a:p>
        </p:txBody>
      </p:sp>
      <p:sp>
        <p:nvSpPr>
          <p:cNvPr id="4" name="Rectangle 3"/>
          <p:cNvSpPr/>
          <p:nvPr/>
        </p:nvSpPr>
        <p:spPr>
          <a:xfrm>
            <a:off x="571472" y="928670"/>
            <a:ext cx="8072494" cy="584775"/>
          </a:xfrm>
          <a:prstGeom prst="rect">
            <a:avLst/>
          </a:prstGeom>
          <a:solidFill>
            <a:schemeClr val="accent1">
              <a:lumMod val="40000"/>
              <a:lumOff val="6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r>
              <a:rPr lang="en-US" sz="3200" b="1" dirty="0" err="1" smtClean="0">
                <a:effectLst>
                  <a:outerShdw blurRad="38100" dist="38100" dir="2700000" algn="tl">
                    <a:srgbClr val="000000">
                      <a:alpha val="43137"/>
                    </a:srgbClr>
                  </a:outerShdw>
                </a:effectLst>
                <a:latin typeface="ConcursoItalian BTN Wide" pitchFamily="34" charset="0"/>
              </a:rPr>
              <a:t>Rincian</a:t>
            </a:r>
            <a:r>
              <a:rPr lang="en-US" sz="3200" b="1" dirty="0" smtClean="0">
                <a:effectLst>
                  <a:outerShdw blurRad="38100" dist="38100" dir="2700000" algn="tl">
                    <a:srgbClr val="000000">
                      <a:alpha val="43137"/>
                    </a:srgbClr>
                  </a:outerShdw>
                </a:effectLst>
                <a:latin typeface="ConcursoItalian BTN Wide" pitchFamily="34" charset="0"/>
              </a:rPr>
              <a:t> pp </a:t>
            </a:r>
            <a:r>
              <a:rPr lang="en-US" sz="3200" b="1" dirty="0" err="1" smtClean="0">
                <a:effectLst>
                  <a:outerShdw blurRad="38100" dist="38100" dir="2700000" algn="tl">
                    <a:srgbClr val="000000">
                      <a:alpha val="43137"/>
                    </a:srgbClr>
                  </a:outerShdw>
                </a:effectLst>
                <a:latin typeface="ConcursoItalian BTN Wide" pitchFamily="34" charset="0"/>
              </a:rPr>
              <a:t>terampil</a:t>
            </a:r>
            <a:r>
              <a:rPr lang="en-US" sz="3200" b="1" dirty="0" smtClean="0">
                <a:effectLst>
                  <a:outerShdw blurRad="38100" dist="38100" dir="2700000" algn="tl">
                    <a:srgbClr val="000000">
                      <a:alpha val="43137"/>
                    </a:srgbClr>
                  </a:outerShdw>
                </a:effectLst>
                <a:latin typeface="ConcursoItalian BTN Wide" pitchFamily="34" charset="0"/>
              </a:rPr>
              <a:t> </a:t>
            </a:r>
          </a:p>
        </p:txBody>
      </p:sp>
      <p:sp>
        <p:nvSpPr>
          <p:cNvPr id="5" name="TextBox 4"/>
          <p:cNvSpPr txBox="1"/>
          <p:nvPr/>
        </p:nvSpPr>
        <p:spPr>
          <a:xfrm>
            <a:off x="642910" y="2135913"/>
            <a:ext cx="8072494" cy="3970318"/>
          </a:xfrm>
          <a:prstGeom prst="rect">
            <a:avLst/>
          </a:prstGeom>
          <a:noFill/>
        </p:spPr>
        <p:txBody>
          <a:bodyPr wrap="square" rtlCol="0">
            <a:spAutoFit/>
          </a:bodyPr>
          <a:lstStyle/>
          <a:p>
            <a:pPr marL="457200" indent="-457200" algn="just">
              <a:spcBef>
                <a:spcPts val="1800"/>
              </a:spcBef>
              <a:buFont typeface="+mj-lt"/>
              <a:buAutoNum type="alphaLcPeriod"/>
            </a:pPr>
            <a:r>
              <a:rPr lang="en-US" sz="2400" dirty="0" err="1" smtClean="0">
                <a:latin typeface="Tahoma" pitchFamily="34" charset="0"/>
                <a:ea typeface="Tahoma" pitchFamily="34" charset="0"/>
                <a:cs typeface="Tahoma" pitchFamily="34" charset="0"/>
              </a:rPr>
              <a:t>Melakukan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pengolahan</a:t>
            </a:r>
            <a:r>
              <a:rPr lang="en-US" sz="2400" dirty="0" smtClean="0">
                <a:latin typeface="Tahoma" pitchFamily="34" charset="0"/>
                <a:ea typeface="Tahoma" pitchFamily="34" charset="0"/>
                <a:cs typeface="Tahoma" pitchFamily="34" charset="0"/>
              </a:rPr>
              <a:t> data </a:t>
            </a:r>
            <a:r>
              <a:rPr lang="en-US" sz="2400" dirty="0" err="1" smtClean="0">
                <a:latin typeface="Tahoma" pitchFamily="34" charset="0"/>
                <a:ea typeface="Tahoma" pitchFamily="34" charset="0"/>
                <a:cs typeface="Tahoma" pitchFamily="34" charset="0"/>
              </a:rPr>
              <a:t>dalam</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rangka</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penyusunan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rencana</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kerja</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triwulanan</a:t>
            </a:r>
            <a:r>
              <a:rPr lang="en-US" sz="2400" dirty="0" smtClean="0">
                <a:latin typeface="Tahoma" pitchFamily="34" charset="0"/>
                <a:ea typeface="Tahoma" pitchFamily="34" charset="0"/>
                <a:cs typeface="Tahoma" pitchFamily="34" charset="0"/>
              </a:rPr>
              <a:t>;</a:t>
            </a:r>
          </a:p>
          <a:p>
            <a:pPr marL="457200" indent="-457200" algn="just">
              <a:spcBef>
                <a:spcPts val="1800"/>
              </a:spcBef>
              <a:buFont typeface="+mj-lt"/>
              <a:buAutoNum type="alphaLcPeriod"/>
            </a:pPr>
            <a:r>
              <a:rPr lang="en-US" sz="2400" dirty="0" err="1" smtClean="0">
                <a:latin typeface="Tahoma" pitchFamily="34" charset="0"/>
                <a:ea typeface="Tahoma" pitchFamily="34" charset="0"/>
                <a:cs typeface="Tahoma" pitchFamily="34" charset="0"/>
              </a:rPr>
              <a:t>Mengukur</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spesifikasi</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teknis</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kapal</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perikanan</a:t>
            </a:r>
            <a:r>
              <a:rPr lang="en-US" sz="2400" dirty="0" smtClean="0">
                <a:latin typeface="Tahoma" pitchFamily="34" charset="0"/>
                <a:ea typeface="Tahoma" pitchFamily="34" charset="0"/>
                <a:cs typeface="Tahoma" pitchFamily="34" charset="0"/>
              </a:rPr>
              <a:t>;</a:t>
            </a:r>
          </a:p>
          <a:p>
            <a:pPr marL="457200" indent="-457200" algn="just">
              <a:spcBef>
                <a:spcPts val="1800"/>
              </a:spcBef>
              <a:buFont typeface="+mj-lt"/>
              <a:buAutoNum type="alphaLcPeriod"/>
            </a:pPr>
            <a:r>
              <a:rPr lang="en-US" sz="2400" b="1" dirty="0" err="1" smtClean="0">
                <a:latin typeface="Tahoma" pitchFamily="34" charset="0"/>
                <a:ea typeface="Tahoma" pitchFamily="34" charset="0"/>
                <a:cs typeface="Tahoma" pitchFamily="34" charset="0"/>
              </a:rPr>
              <a:t>Melakukan</a:t>
            </a:r>
            <a:r>
              <a:rPr lang="en-US" sz="2400" b="1" dirty="0" smtClean="0">
                <a:latin typeface="Tahoma" pitchFamily="34" charset="0"/>
                <a:ea typeface="Tahoma" pitchFamily="34" charset="0"/>
                <a:cs typeface="Tahoma" pitchFamily="34" charset="0"/>
              </a:rPr>
              <a:t> </a:t>
            </a:r>
            <a:r>
              <a:rPr lang="en-US" sz="2400" b="1" dirty="0" err="1" smtClean="0">
                <a:latin typeface="Tahoma" pitchFamily="34" charset="0"/>
                <a:ea typeface="Tahoma" pitchFamily="34" charset="0"/>
                <a:cs typeface="Tahoma" pitchFamily="34" charset="0"/>
              </a:rPr>
              <a:t>tabulasi</a:t>
            </a:r>
            <a:r>
              <a:rPr lang="en-US" sz="2400" b="1" dirty="0" smtClean="0">
                <a:latin typeface="Tahoma" pitchFamily="34" charset="0"/>
                <a:ea typeface="Tahoma" pitchFamily="34" charset="0"/>
                <a:cs typeface="Tahoma" pitchFamily="34" charset="0"/>
              </a:rPr>
              <a:t> data log book </a:t>
            </a:r>
            <a:r>
              <a:rPr lang="en-US" sz="2400" b="1" dirty="0" err="1" smtClean="0">
                <a:latin typeface="Tahoma" pitchFamily="34" charset="0"/>
                <a:ea typeface="Tahoma" pitchFamily="34" charset="0"/>
                <a:cs typeface="Tahoma" pitchFamily="34" charset="0"/>
              </a:rPr>
              <a:t>perikanan</a:t>
            </a:r>
            <a:r>
              <a:rPr lang="en-US" sz="2400" b="1" dirty="0" smtClean="0">
                <a:latin typeface="Tahoma" pitchFamily="34" charset="0"/>
                <a:ea typeface="Tahoma" pitchFamily="34" charset="0"/>
                <a:cs typeface="Tahoma" pitchFamily="34" charset="0"/>
              </a:rPr>
              <a:t>;</a:t>
            </a:r>
          </a:p>
          <a:p>
            <a:pPr marL="457200" indent="-457200" algn="just">
              <a:spcBef>
                <a:spcPts val="1800"/>
              </a:spcBef>
              <a:buFont typeface="+mj-lt"/>
              <a:buAutoNum type="alphaLcPeriod"/>
            </a:pPr>
            <a:r>
              <a:rPr lang="en-US" sz="2400" b="1" dirty="0" err="1" smtClean="0">
                <a:latin typeface="Tahoma" pitchFamily="34" charset="0"/>
                <a:ea typeface="Tahoma" pitchFamily="34" charset="0"/>
                <a:cs typeface="Tahoma" pitchFamily="34" charset="0"/>
              </a:rPr>
              <a:t>Memeriksa</a:t>
            </a:r>
            <a:r>
              <a:rPr lang="en-US" sz="2400" b="1" dirty="0" smtClean="0">
                <a:latin typeface="Tahoma" pitchFamily="34" charset="0"/>
                <a:ea typeface="Tahoma" pitchFamily="34" charset="0"/>
                <a:cs typeface="Tahoma" pitchFamily="34" charset="0"/>
              </a:rPr>
              <a:t> </a:t>
            </a:r>
            <a:r>
              <a:rPr lang="en-US" sz="2400" b="1" dirty="0" err="1" smtClean="0">
                <a:latin typeface="Tahoma" pitchFamily="34" charset="0"/>
                <a:ea typeface="Tahoma" pitchFamily="34" charset="0"/>
                <a:cs typeface="Tahoma" pitchFamily="34" charset="0"/>
              </a:rPr>
              <a:t>kelengkapan</a:t>
            </a:r>
            <a:r>
              <a:rPr lang="en-US" sz="2400" b="1" dirty="0" smtClean="0">
                <a:latin typeface="Tahoma" pitchFamily="34" charset="0"/>
                <a:ea typeface="Tahoma" pitchFamily="34" charset="0"/>
                <a:cs typeface="Tahoma" pitchFamily="34" charset="0"/>
              </a:rPr>
              <a:t> </a:t>
            </a:r>
            <a:r>
              <a:rPr lang="en-US" sz="2400" b="1" dirty="0" err="1" smtClean="0">
                <a:latin typeface="Tahoma" pitchFamily="34" charset="0"/>
                <a:ea typeface="Tahoma" pitchFamily="34" charset="0"/>
                <a:cs typeface="Tahoma" pitchFamily="34" charset="0"/>
              </a:rPr>
              <a:t>dan</a:t>
            </a:r>
            <a:r>
              <a:rPr lang="en-US" sz="2400" b="1" dirty="0" smtClean="0">
                <a:latin typeface="Tahoma" pitchFamily="34" charset="0"/>
                <a:ea typeface="Tahoma" pitchFamily="34" charset="0"/>
                <a:cs typeface="Tahoma" pitchFamily="34" charset="0"/>
              </a:rPr>
              <a:t> </a:t>
            </a:r>
            <a:r>
              <a:rPr lang="en-US" sz="2400" b="1" dirty="0" err="1" smtClean="0">
                <a:latin typeface="Tahoma" pitchFamily="34" charset="0"/>
                <a:ea typeface="Tahoma" pitchFamily="34" charset="0"/>
                <a:cs typeface="Tahoma" pitchFamily="34" charset="0"/>
              </a:rPr>
              <a:t>keabsahan</a:t>
            </a:r>
            <a:r>
              <a:rPr lang="en-US" sz="2400" b="1" dirty="0" smtClean="0">
                <a:latin typeface="Tahoma" pitchFamily="34" charset="0"/>
                <a:ea typeface="Tahoma" pitchFamily="34" charset="0"/>
                <a:cs typeface="Tahoma" pitchFamily="34" charset="0"/>
              </a:rPr>
              <a:t> </a:t>
            </a:r>
            <a:r>
              <a:rPr lang="en-US" sz="2400" b="1" dirty="0" err="1" smtClean="0">
                <a:latin typeface="Tahoma" pitchFamily="34" charset="0"/>
                <a:ea typeface="Tahoma" pitchFamily="34" charset="0"/>
                <a:cs typeface="Tahoma" pitchFamily="34" charset="0"/>
              </a:rPr>
              <a:t>dokumen</a:t>
            </a:r>
            <a:r>
              <a:rPr lang="en-US" sz="2400" b="1" dirty="0" smtClean="0">
                <a:latin typeface="Tahoma" pitchFamily="34" charset="0"/>
                <a:ea typeface="Tahoma" pitchFamily="34" charset="0"/>
                <a:cs typeface="Tahoma" pitchFamily="34" charset="0"/>
              </a:rPr>
              <a:t> </a:t>
            </a:r>
            <a:r>
              <a:rPr lang="en-US" sz="2400" b="1" dirty="0" err="1" smtClean="0">
                <a:latin typeface="Tahoma" pitchFamily="34" charset="0"/>
                <a:ea typeface="Tahoma" pitchFamily="34" charset="0"/>
                <a:cs typeface="Tahoma" pitchFamily="34" charset="0"/>
              </a:rPr>
              <a:t>kapal</a:t>
            </a:r>
            <a:r>
              <a:rPr lang="en-US" sz="2400" b="1" dirty="0" smtClean="0">
                <a:latin typeface="Tahoma" pitchFamily="34" charset="0"/>
                <a:ea typeface="Tahoma" pitchFamily="34" charset="0"/>
                <a:cs typeface="Tahoma" pitchFamily="34" charset="0"/>
              </a:rPr>
              <a:t> </a:t>
            </a:r>
            <a:r>
              <a:rPr lang="en-US" sz="2400" b="1" dirty="0" err="1" smtClean="0">
                <a:latin typeface="Tahoma" pitchFamily="34" charset="0"/>
                <a:ea typeface="Tahoma" pitchFamily="34" charset="0"/>
                <a:cs typeface="Tahoma" pitchFamily="34" charset="0"/>
              </a:rPr>
              <a:t>perikanan</a:t>
            </a:r>
            <a:r>
              <a:rPr lang="en-US" sz="2400" b="1" dirty="0" smtClean="0">
                <a:latin typeface="Tahoma" pitchFamily="34" charset="0"/>
                <a:ea typeface="Tahoma" pitchFamily="34" charset="0"/>
                <a:cs typeface="Tahoma" pitchFamily="34" charset="0"/>
              </a:rPr>
              <a:t>; </a:t>
            </a:r>
            <a:r>
              <a:rPr lang="en-US" sz="2400" b="1" dirty="0" err="1" smtClean="0">
                <a:latin typeface="Tahoma" pitchFamily="34" charset="0"/>
                <a:ea typeface="Tahoma" pitchFamily="34" charset="0"/>
                <a:cs typeface="Tahoma" pitchFamily="34" charset="0"/>
              </a:rPr>
              <a:t>dan</a:t>
            </a:r>
            <a:endParaRPr lang="en-US" sz="2400" b="1" dirty="0" smtClean="0">
              <a:latin typeface="Tahoma" pitchFamily="34" charset="0"/>
              <a:ea typeface="Tahoma" pitchFamily="34" charset="0"/>
              <a:cs typeface="Tahoma" pitchFamily="34" charset="0"/>
            </a:endParaRPr>
          </a:p>
          <a:p>
            <a:pPr marL="457200" indent="-457200" algn="just">
              <a:spcBef>
                <a:spcPts val="1800"/>
              </a:spcBef>
              <a:buFont typeface="+mj-lt"/>
              <a:buAutoNum type="alphaLcPeriod"/>
            </a:pPr>
            <a:r>
              <a:rPr lang="en-US" sz="2400" b="1" dirty="0" err="1" smtClean="0">
                <a:latin typeface="Tahoma" pitchFamily="34" charset="0"/>
                <a:ea typeface="Tahoma" pitchFamily="34" charset="0"/>
                <a:cs typeface="Tahoma" pitchFamily="34" charset="0"/>
              </a:rPr>
              <a:t>Mengatur</a:t>
            </a:r>
            <a:r>
              <a:rPr lang="en-US" sz="2400" b="1" dirty="0" smtClean="0">
                <a:latin typeface="Tahoma" pitchFamily="34" charset="0"/>
                <a:ea typeface="Tahoma" pitchFamily="34" charset="0"/>
                <a:cs typeface="Tahoma" pitchFamily="34" charset="0"/>
              </a:rPr>
              <a:t> </a:t>
            </a:r>
            <a:r>
              <a:rPr lang="en-US" sz="2400" b="1" dirty="0" err="1" smtClean="0">
                <a:latin typeface="Tahoma" pitchFamily="34" charset="0"/>
                <a:ea typeface="Tahoma" pitchFamily="34" charset="0"/>
                <a:cs typeface="Tahoma" pitchFamily="34" charset="0"/>
              </a:rPr>
              <a:t>kedatangan</a:t>
            </a:r>
            <a:r>
              <a:rPr lang="en-US" sz="2400" b="1" dirty="0" smtClean="0">
                <a:latin typeface="Tahoma" pitchFamily="34" charset="0"/>
                <a:ea typeface="Tahoma" pitchFamily="34" charset="0"/>
                <a:cs typeface="Tahoma" pitchFamily="34" charset="0"/>
              </a:rPr>
              <a:t> </a:t>
            </a:r>
            <a:r>
              <a:rPr lang="en-US" sz="2400" b="1" dirty="0" err="1" smtClean="0">
                <a:latin typeface="Tahoma" pitchFamily="34" charset="0"/>
                <a:ea typeface="Tahoma" pitchFamily="34" charset="0"/>
                <a:cs typeface="Tahoma" pitchFamily="34" charset="0"/>
              </a:rPr>
              <a:t>dan</a:t>
            </a:r>
            <a:r>
              <a:rPr lang="en-US" sz="2400" b="1" dirty="0" smtClean="0">
                <a:latin typeface="Tahoma" pitchFamily="34" charset="0"/>
                <a:ea typeface="Tahoma" pitchFamily="34" charset="0"/>
                <a:cs typeface="Tahoma" pitchFamily="34" charset="0"/>
              </a:rPr>
              <a:t> </a:t>
            </a:r>
            <a:r>
              <a:rPr lang="en-US" sz="2400" b="1" dirty="0" err="1" smtClean="0">
                <a:latin typeface="Tahoma" pitchFamily="34" charset="0"/>
                <a:ea typeface="Tahoma" pitchFamily="34" charset="0"/>
                <a:cs typeface="Tahoma" pitchFamily="34" charset="0"/>
              </a:rPr>
              <a:t>keberangkatan</a:t>
            </a:r>
            <a:r>
              <a:rPr lang="en-US" sz="2400" b="1" dirty="0" smtClean="0">
                <a:latin typeface="Tahoma" pitchFamily="34" charset="0"/>
                <a:ea typeface="Tahoma" pitchFamily="34" charset="0"/>
                <a:cs typeface="Tahoma" pitchFamily="34" charset="0"/>
              </a:rPr>
              <a:t> </a:t>
            </a:r>
            <a:r>
              <a:rPr lang="en-US" sz="2400" b="1" dirty="0" err="1" smtClean="0">
                <a:latin typeface="Tahoma" pitchFamily="34" charset="0"/>
                <a:ea typeface="Tahoma" pitchFamily="34" charset="0"/>
                <a:cs typeface="Tahoma" pitchFamily="34" charset="0"/>
              </a:rPr>
              <a:t>kapal</a:t>
            </a:r>
            <a:r>
              <a:rPr lang="en-US" sz="2400" b="1" dirty="0" smtClean="0">
                <a:latin typeface="Tahoma" pitchFamily="34" charset="0"/>
                <a:ea typeface="Tahoma" pitchFamily="34" charset="0"/>
                <a:cs typeface="Tahoma" pitchFamily="34" charset="0"/>
              </a:rPr>
              <a:t> </a:t>
            </a:r>
            <a:r>
              <a:rPr lang="en-US" sz="2400" b="1" dirty="0" err="1" smtClean="0">
                <a:latin typeface="Tahoma" pitchFamily="34" charset="0"/>
                <a:ea typeface="Tahoma" pitchFamily="34" charset="0"/>
                <a:cs typeface="Tahoma" pitchFamily="34" charset="0"/>
              </a:rPr>
              <a:t>perikanan</a:t>
            </a:r>
            <a:r>
              <a:rPr lang="en-US" sz="2400" b="1" dirty="0" smtClean="0">
                <a:latin typeface="Tahoma" pitchFamily="34" charset="0"/>
                <a:ea typeface="Tahoma" pitchFamily="34" charset="0"/>
                <a:cs typeface="Tahoma" pitchFamily="34" charset="0"/>
              </a:rPr>
              <a:t>.</a:t>
            </a:r>
          </a:p>
        </p:txBody>
      </p:sp>
      <p:sp>
        <p:nvSpPr>
          <p:cNvPr id="6" name="Rectangle 5"/>
          <p:cNvSpPr/>
          <p:nvPr/>
        </p:nvSpPr>
        <p:spPr>
          <a:xfrm>
            <a:off x="571472" y="1538575"/>
            <a:ext cx="8072494" cy="461665"/>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r>
              <a:rPr lang="en-US" sz="2400" b="1" dirty="0" err="1" smtClean="0">
                <a:effectLst>
                  <a:outerShdw blurRad="38100" dist="38100" dir="2700000" algn="tl">
                    <a:srgbClr val="000000">
                      <a:alpha val="43137"/>
                    </a:srgbClr>
                  </a:outerShdw>
                </a:effectLst>
                <a:latin typeface="ConcursoItalian BTN Wide" pitchFamily="34" charset="0"/>
              </a:rPr>
              <a:t>Pengawas</a:t>
            </a:r>
            <a:r>
              <a:rPr lang="en-US" sz="2400" b="1" dirty="0" smtClean="0">
                <a:effectLst>
                  <a:outerShdw blurRad="38100" dist="38100" dir="2700000" algn="tl">
                    <a:srgbClr val="000000">
                      <a:alpha val="43137"/>
                    </a:srgbClr>
                  </a:outerShdw>
                </a:effectLst>
                <a:latin typeface="ConcursoItalian BTN Wide" pitchFamily="34" charset="0"/>
              </a:rPr>
              <a:t> </a:t>
            </a:r>
            <a:r>
              <a:rPr lang="en-US" sz="2400" b="1" dirty="0" err="1" smtClean="0">
                <a:effectLst>
                  <a:outerShdw blurRad="38100" dist="38100" dir="2700000" algn="tl">
                    <a:srgbClr val="000000">
                      <a:alpha val="43137"/>
                    </a:srgbClr>
                  </a:outerShdw>
                </a:effectLst>
                <a:latin typeface="ConcursoItalian BTN Wide" pitchFamily="34" charset="0"/>
              </a:rPr>
              <a:t>perikanan</a:t>
            </a:r>
            <a:r>
              <a:rPr lang="en-US" sz="2400" b="1" dirty="0" smtClean="0">
                <a:effectLst>
                  <a:outerShdw blurRad="38100" dist="38100" dir="2700000" algn="tl">
                    <a:srgbClr val="000000">
                      <a:alpha val="43137"/>
                    </a:srgbClr>
                  </a:outerShdw>
                </a:effectLst>
                <a:latin typeface="ConcursoItalian BTN Wide" pitchFamily="34" charset="0"/>
              </a:rPr>
              <a:t> </a:t>
            </a:r>
            <a:r>
              <a:rPr lang="en-US" sz="2400" b="1" dirty="0" err="1" smtClean="0">
                <a:effectLst>
                  <a:outerShdw blurRad="38100" dist="38100" dir="2700000" algn="tl">
                    <a:srgbClr val="000000">
                      <a:alpha val="43137"/>
                    </a:srgbClr>
                  </a:outerShdw>
                </a:effectLst>
                <a:latin typeface="ConcursoItalian BTN Wide" pitchFamily="34" charset="0"/>
              </a:rPr>
              <a:t>penyelia</a:t>
            </a:r>
            <a:r>
              <a:rPr lang="en-US" sz="2400" b="1" dirty="0" smtClean="0">
                <a:effectLst>
                  <a:outerShdw blurRad="38100" dist="38100" dir="2700000" algn="tl">
                    <a:srgbClr val="000000">
                      <a:alpha val="43137"/>
                    </a:srgbClr>
                  </a:outerShdw>
                </a:effectLst>
                <a:latin typeface="ConcursoItalian BTN Wide" pitchFamily="34" charset="0"/>
              </a:rPr>
              <a:t> </a:t>
            </a:r>
            <a:r>
              <a:rPr lang="en-US" sz="2400" b="1" dirty="0" smtClean="0">
                <a:effectLst>
                  <a:outerShdw blurRad="38100" dist="38100" dir="2700000" algn="tl">
                    <a:srgbClr val="000000">
                      <a:alpha val="43137"/>
                    </a:srgbClr>
                  </a:outerShdw>
                </a:effectLst>
                <a:latin typeface="Candy Round BTN Lt" pitchFamily="34" charset="0"/>
              </a:rPr>
              <a:t>(</a:t>
            </a:r>
            <a:r>
              <a:rPr lang="en-US" sz="2400" b="1" dirty="0" err="1" smtClean="0">
                <a:effectLst>
                  <a:outerShdw blurRad="38100" dist="38100" dir="2700000" algn="tl">
                    <a:srgbClr val="000000">
                      <a:alpha val="43137"/>
                    </a:srgbClr>
                  </a:outerShdw>
                </a:effectLst>
                <a:latin typeface="Candy Round BTN Lt" pitchFamily="34" charset="0"/>
              </a:rPr>
              <a:t>III.c</a:t>
            </a:r>
            <a:r>
              <a:rPr lang="en-US" sz="2400" b="1" dirty="0" smtClean="0">
                <a:effectLst>
                  <a:outerShdw blurRad="38100" dist="38100" dir="2700000" algn="tl">
                    <a:srgbClr val="000000">
                      <a:alpha val="43137"/>
                    </a:srgbClr>
                  </a:outerShdw>
                </a:effectLst>
                <a:latin typeface="Candy Round BTN Lt" pitchFamily="34" charset="0"/>
              </a:rPr>
              <a:t>  &amp;  </a:t>
            </a:r>
            <a:r>
              <a:rPr lang="en-US" sz="2400" b="1" dirty="0" err="1" smtClean="0">
                <a:effectLst>
                  <a:outerShdw blurRad="38100" dist="38100" dir="2700000" algn="tl">
                    <a:srgbClr val="000000">
                      <a:alpha val="43137"/>
                    </a:srgbClr>
                  </a:outerShdw>
                </a:effectLst>
                <a:latin typeface="Candy Round BTN Lt" pitchFamily="34" charset="0"/>
              </a:rPr>
              <a:t>III.d</a:t>
            </a:r>
            <a:r>
              <a:rPr lang="en-US" sz="2400" b="1" dirty="0" smtClean="0">
                <a:effectLst>
                  <a:outerShdw blurRad="38100" dist="38100" dir="2700000" algn="tl">
                    <a:srgbClr val="000000">
                      <a:alpha val="43137"/>
                    </a:srgbClr>
                  </a:outerShdw>
                </a:effectLst>
                <a:latin typeface="Candy Round BTN Lt" pitchFamily="34" charset="0"/>
              </a:rPr>
              <a:t>)</a:t>
            </a:r>
            <a:endParaRPr lang="en-US" sz="2400" b="1" dirty="0" smtClean="0">
              <a:effectLst>
                <a:outerShdw blurRad="38100" dist="38100" dir="2700000" algn="tl">
                  <a:srgbClr val="000000">
                    <a:alpha val="43137"/>
                  </a:srgbClr>
                </a:outerShdw>
              </a:effectLst>
              <a:latin typeface="ConcursoItalian BTN Wide" pitchFamily="34" charset="0"/>
            </a:endParaRPr>
          </a:p>
        </p:txBody>
      </p:sp>
      <p:sp>
        <p:nvSpPr>
          <p:cNvPr id="7" name="Rounded Rectangle 6"/>
          <p:cNvSpPr/>
          <p:nvPr/>
        </p:nvSpPr>
        <p:spPr>
          <a:xfrm>
            <a:off x="8501090" y="6215082"/>
            <a:ext cx="357190" cy="35719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71472" y="785794"/>
            <a:ext cx="8286808" cy="1588"/>
          </a:xfrm>
          <a:prstGeom prst="line">
            <a:avLst/>
          </a:prstGeom>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3" name="Title 1"/>
          <p:cNvSpPr txBox="1">
            <a:spLocks/>
          </p:cNvSpPr>
          <p:nvPr/>
        </p:nvSpPr>
        <p:spPr>
          <a:xfrm>
            <a:off x="2143108" y="-24"/>
            <a:ext cx="6443313" cy="107157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a:spcAft>
                <a:spcPts val="600"/>
              </a:spcAft>
              <a:defRPr/>
            </a:pP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Rincian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kegiatan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&amp;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unsur</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yang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dinilai</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dalam</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memberikan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angka</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kredit</a:t>
            </a:r>
            <a:endParaRPr lang="id-ID" sz="2000" b="1" dirty="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endParaRPr>
          </a:p>
        </p:txBody>
      </p:sp>
      <p:sp>
        <p:nvSpPr>
          <p:cNvPr id="4" name="Rectangle 3"/>
          <p:cNvSpPr/>
          <p:nvPr/>
        </p:nvSpPr>
        <p:spPr>
          <a:xfrm>
            <a:off x="571472" y="928670"/>
            <a:ext cx="8072494" cy="584775"/>
          </a:xfrm>
          <a:prstGeom prst="rect">
            <a:avLst/>
          </a:prstGeom>
          <a:solidFill>
            <a:schemeClr val="accent1">
              <a:lumMod val="40000"/>
              <a:lumOff val="6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r>
              <a:rPr lang="en-US" sz="3200" b="1" dirty="0" err="1" smtClean="0">
                <a:effectLst>
                  <a:outerShdw blurRad="38100" dist="38100" dir="2700000" algn="tl">
                    <a:srgbClr val="000000">
                      <a:alpha val="43137"/>
                    </a:srgbClr>
                  </a:outerShdw>
                </a:effectLst>
                <a:latin typeface="ConcursoItalian BTN Wide" pitchFamily="34" charset="0"/>
              </a:rPr>
              <a:t>Rincian</a:t>
            </a:r>
            <a:r>
              <a:rPr lang="en-US" sz="3200" b="1" dirty="0" smtClean="0">
                <a:effectLst>
                  <a:outerShdw blurRad="38100" dist="38100" dir="2700000" algn="tl">
                    <a:srgbClr val="000000">
                      <a:alpha val="43137"/>
                    </a:srgbClr>
                  </a:outerShdw>
                </a:effectLst>
                <a:latin typeface="ConcursoItalian BTN Wide" pitchFamily="34" charset="0"/>
              </a:rPr>
              <a:t> pp AHLI</a:t>
            </a:r>
          </a:p>
        </p:txBody>
      </p:sp>
      <p:sp>
        <p:nvSpPr>
          <p:cNvPr id="5" name="TextBox 4"/>
          <p:cNvSpPr txBox="1"/>
          <p:nvPr/>
        </p:nvSpPr>
        <p:spPr>
          <a:xfrm>
            <a:off x="642910" y="1928802"/>
            <a:ext cx="8072494" cy="5401479"/>
          </a:xfrm>
          <a:prstGeom prst="rect">
            <a:avLst/>
          </a:prstGeom>
          <a:noFill/>
        </p:spPr>
        <p:txBody>
          <a:bodyPr wrap="square" rtlCol="0">
            <a:spAutoFit/>
          </a:bodyPr>
          <a:lstStyle/>
          <a:p>
            <a:pPr marL="457200" indent="-457200" algn="just">
              <a:spcBef>
                <a:spcPts val="1800"/>
              </a:spcBef>
              <a:buFont typeface="+mj-lt"/>
              <a:buAutoNum type="alphaLcPeriod"/>
            </a:pPr>
            <a:r>
              <a:rPr lang="id-ID" dirty="0" smtClean="0">
                <a:latin typeface="Tahoma" pitchFamily="34" charset="0"/>
                <a:ea typeface="Tahoma" pitchFamily="34" charset="0"/>
                <a:cs typeface="Tahoma" pitchFamily="34" charset="0"/>
              </a:rPr>
              <a:t>Sebagai Anggota penyusunan rencana kerja bulanan dalam rangka penyusunan rencana kerja pemeriksaan ikan di kapal perikanan, di perairan dan di pelabuhan perikanan.</a:t>
            </a:r>
            <a:endParaRPr lang="en-US" dirty="0" smtClean="0">
              <a:latin typeface="Tahoma" pitchFamily="34" charset="0"/>
              <a:ea typeface="Tahoma" pitchFamily="34" charset="0"/>
              <a:cs typeface="Tahoma" pitchFamily="34" charset="0"/>
            </a:endParaRPr>
          </a:p>
          <a:p>
            <a:pPr marL="457200" indent="-457200" algn="just">
              <a:spcBef>
                <a:spcPts val="1800"/>
              </a:spcBef>
              <a:buFont typeface="+mj-lt"/>
              <a:buAutoNum type="alphaLcPeriod"/>
            </a:pPr>
            <a:r>
              <a:rPr lang="id-ID" dirty="0" smtClean="0">
                <a:latin typeface="Tahoma" pitchFamily="34" charset="0"/>
                <a:ea typeface="Tahoma" pitchFamily="34" charset="0"/>
                <a:cs typeface="Tahoma" pitchFamily="34" charset="0"/>
              </a:rPr>
              <a:t>Menganalisa data dan informasi triwulan dalam rangka penyusunan rencana kerja pemeriksaan ikan di kapal perikanan, di perairan dan di pelabuhan perikanan.</a:t>
            </a:r>
            <a:endParaRPr lang="en-US" dirty="0" smtClean="0">
              <a:latin typeface="Tahoma" pitchFamily="34" charset="0"/>
              <a:ea typeface="Tahoma" pitchFamily="34" charset="0"/>
              <a:cs typeface="Tahoma" pitchFamily="34" charset="0"/>
            </a:endParaRPr>
          </a:p>
          <a:p>
            <a:pPr marL="457200" indent="-457200" algn="just">
              <a:spcBef>
                <a:spcPts val="1800"/>
              </a:spcBef>
              <a:buFont typeface="+mj-lt"/>
              <a:buAutoNum type="alphaLcPeriod"/>
            </a:pPr>
            <a:r>
              <a:rPr lang="id-ID" dirty="0" smtClean="0">
                <a:latin typeface="Tahoma" pitchFamily="34" charset="0"/>
                <a:ea typeface="Tahoma" pitchFamily="34" charset="0"/>
                <a:cs typeface="Tahoma" pitchFamily="34" charset="0"/>
              </a:rPr>
              <a:t>Melakukan pengumpulan data tahunan dalam rangka penyusunan rencana kerja pemeriksaan ikan di kapal perikanan, di perairan dan di pelabuhan perikanan</a:t>
            </a:r>
            <a:endParaRPr lang="en-US" dirty="0" smtClean="0">
              <a:latin typeface="Tahoma" pitchFamily="34" charset="0"/>
              <a:ea typeface="Tahoma" pitchFamily="34" charset="0"/>
              <a:cs typeface="Tahoma" pitchFamily="34" charset="0"/>
            </a:endParaRPr>
          </a:p>
          <a:p>
            <a:pPr marL="457200" indent="-457200" algn="just">
              <a:spcBef>
                <a:spcPts val="1800"/>
              </a:spcBef>
              <a:buFont typeface="+mj-lt"/>
              <a:buAutoNum type="alphaLcPeriod"/>
            </a:pPr>
            <a:r>
              <a:rPr lang="id-ID" b="1" dirty="0" smtClean="0">
                <a:latin typeface="Tahoma" pitchFamily="34" charset="0"/>
                <a:ea typeface="Tahoma" pitchFamily="34" charset="0"/>
                <a:cs typeface="Tahoma" pitchFamily="34" charset="0"/>
              </a:rPr>
              <a:t>Mengukur kontruksi dan bentuk alat penangkap ikan di atas kapal di pelabuhan perikanan dalam rangka pengawasan alat penangkap ikan.</a:t>
            </a:r>
            <a:endParaRPr lang="en-US" b="1" dirty="0" smtClean="0">
              <a:latin typeface="Tahoma" pitchFamily="34" charset="0"/>
              <a:ea typeface="Tahoma" pitchFamily="34" charset="0"/>
              <a:cs typeface="Tahoma" pitchFamily="34" charset="0"/>
            </a:endParaRPr>
          </a:p>
          <a:p>
            <a:pPr marL="457200" indent="-457200" algn="just">
              <a:spcBef>
                <a:spcPts val="1800"/>
              </a:spcBef>
              <a:buFont typeface="+mj-lt"/>
              <a:buAutoNum type="alphaLcPeriod"/>
            </a:pPr>
            <a:r>
              <a:rPr lang="id-ID" dirty="0" smtClean="0">
                <a:latin typeface="Tahoma" pitchFamily="34" charset="0"/>
                <a:ea typeface="Tahoma" pitchFamily="34" charset="0"/>
                <a:cs typeface="Tahoma" pitchFamily="34" charset="0"/>
              </a:rPr>
              <a:t>Mengawasi penempatan alat bantu penangkapan / rumpon dalam rangka melakukan pengawasan alat bantu penangkapan ikan.</a:t>
            </a:r>
            <a:endParaRPr lang="en-US" dirty="0" smtClean="0">
              <a:latin typeface="Tahoma" pitchFamily="34" charset="0"/>
              <a:ea typeface="Tahoma" pitchFamily="34" charset="0"/>
              <a:cs typeface="Tahoma" pitchFamily="34" charset="0"/>
            </a:endParaRPr>
          </a:p>
          <a:p>
            <a:pPr marL="457200" indent="-457200" algn="just">
              <a:spcBef>
                <a:spcPts val="1800"/>
              </a:spcBef>
              <a:buFont typeface="+mj-lt"/>
              <a:buAutoNum type="alphaLcPeriod"/>
            </a:pPr>
            <a:endParaRPr lang="en-US" dirty="0" smtClean="0">
              <a:latin typeface="Tahoma" pitchFamily="34" charset="0"/>
              <a:ea typeface="Tahoma" pitchFamily="34" charset="0"/>
              <a:cs typeface="Tahoma" pitchFamily="34" charset="0"/>
            </a:endParaRPr>
          </a:p>
        </p:txBody>
      </p:sp>
      <p:sp>
        <p:nvSpPr>
          <p:cNvPr id="6" name="Rectangle 5"/>
          <p:cNvSpPr/>
          <p:nvPr/>
        </p:nvSpPr>
        <p:spPr>
          <a:xfrm>
            <a:off x="571472" y="1538575"/>
            <a:ext cx="8072494" cy="461665"/>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r>
              <a:rPr lang="en-US" sz="2400" b="1" dirty="0" err="1" smtClean="0">
                <a:effectLst>
                  <a:outerShdw blurRad="38100" dist="38100" dir="2700000" algn="tl">
                    <a:srgbClr val="000000">
                      <a:alpha val="43137"/>
                    </a:srgbClr>
                  </a:outerShdw>
                </a:effectLst>
                <a:latin typeface="ConcursoItalian BTN Wide" pitchFamily="34" charset="0"/>
              </a:rPr>
              <a:t>Pengawas</a:t>
            </a:r>
            <a:r>
              <a:rPr lang="en-US" sz="2400" b="1" dirty="0" smtClean="0">
                <a:effectLst>
                  <a:outerShdw blurRad="38100" dist="38100" dir="2700000" algn="tl">
                    <a:srgbClr val="000000">
                      <a:alpha val="43137"/>
                    </a:srgbClr>
                  </a:outerShdw>
                </a:effectLst>
                <a:latin typeface="ConcursoItalian BTN Wide" pitchFamily="34" charset="0"/>
              </a:rPr>
              <a:t> </a:t>
            </a:r>
            <a:r>
              <a:rPr lang="en-US" sz="2400" b="1" dirty="0" err="1" smtClean="0">
                <a:effectLst>
                  <a:outerShdw blurRad="38100" dist="38100" dir="2700000" algn="tl">
                    <a:srgbClr val="000000">
                      <a:alpha val="43137"/>
                    </a:srgbClr>
                  </a:outerShdw>
                </a:effectLst>
                <a:latin typeface="ConcursoItalian BTN Wide" pitchFamily="34" charset="0"/>
              </a:rPr>
              <a:t>perikanan</a:t>
            </a:r>
            <a:r>
              <a:rPr lang="en-US" sz="2400" b="1" dirty="0" smtClean="0">
                <a:effectLst>
                  <a:outerShdw blurRad="38100" dist="38100" dir="2700000" algn="tl">
                    <a:srgbClr val="000000">
                      <a:alpha val="43137"/>
                    </a:srgbClr>
                  </a:outerShdw>
                </a:effectLst>
                <a:latin typeface="ConcursoItalian BTN Wide" pitchFamily="34" charset="0"/>
              </a:rPr>
              <a:t> </a:t>
            </a:r>
            <a:r>
              <a:rPr lang="en-US" sz="2400" b="1" dirty="0" err="1" smtClean="0">
                <a:effectLst>
                  <a:outerShdw blurRad="38100" dist="38100" dir="2700000" algn="tl">
                    <a:srgbClr val="000000">
                      <a:alpha val="43137"/>
                    </a:srgbClr>
                  </a:outerShdw>
                </a:effectLst>
                <a:latin typeface="ConcursoItalian BTN Wide" pitchFamily="34" charset="0"/>
              </a:rPr>
              <a:t>Pertama</a:t>
            </a:r>
            <a:r>
              <a:rPr lang="en-US" sz="2400" b="1" dirty="0" smtClean="0">
                <a:effectLst>
                  <a:outerShdw blurRad="38100" dist="38100" dir="2700000" algn="tl">
                    <a:srgbClr val="000000">
                      <a:alpha val="43137"/>
                    </a:srgbClr>
                  </a:outerShdw>
                </a:effectLst>
                <a:latin typeface="ConcursoItalian BTN Wide" pitchFamily="34" charset="0"/>
              </a:rPr>
              <a:t>  </a:t>
            </a:r>
            <a:r>
              <a:rPr lang="en-US" sz="2400" b="1" dirty="0" smtClean="0">
                <a:effectLst>
                  <a:outerShdw blurRad="38100" dist="38100" dir="2700000" algn="tl">
                    <a:srgbClr val="000000">
                      <a:alpha val="43137"/>
                    </a:srgbClr>
                  </a:outerShdw>
                </a:effectLst>
                <a:latin typeface="Candy Round BTN Lt" pitchFamily="34" charset="0"/>
              </a:rPr>
              <a:t>(</a:t>
            </a:r>
            <a:r>
              <a:rPr lang="en-US" sz="2400" b="1" dirty="0" err="1" smtClean="0">
                <a:effectLst>
                  <a:outerShdw blurRad="38100" dist="38100" dir="2700000" algn="tl">
                    <a:srgbClr val="000000">
                      <a:alpha val="43137"/>
                    </a:srgbClr>
                  </a:outerShdw>
                </a:effectLst>
                <a:latin typeface="Candy Round BTN Lt" pitchFamily="34" charset="0"/>
              </a:rPr>
              <a:t>III.a</a:t>
            </a:r>
            <a:r>
              <a:rPr lang="en-US" sz="2400" b="1" dirty="0" smtClean="0">
                <a:effectLst>
                  <a:outerShdw blurRad="38100" dist="38100" dir="2700000" algn="tl">
                    <a:srgbClr val="000000">
                      <a:alpha val="43137"/>
                    </a:srgbClr>
                  </a:outerShdw>
                </a:effectLst>
                <a:latin typeface="Candy Round BTN Lt" pitchFamily="34" charset="0"/>
              </a:rPr>
              <a:t>  &amp;  </a:t>
            </a:r>
            <a:r>
              <a:rPr lang="en-US" sz="2400" b="1" dirty="0" err="1" smtClean="0">
                <a:effectLst>
                  <a:outerShdw blurRad="38100" dist="38100" dir="2700000" algn="tl">
                    <a:srgbClr val="000000">
                      <a:alpha val="43137"/>
                    </a:srgbClr>
                  </a:outerShdw>
                </a:effectLst>
                <a:latin typeface="Candy Round BTN Lt" pitchFamily="34" charset="0"/>
              </a:rPr>
              <a:t>III.b</a:t>
            </a:r>
            <a:r>
              <a:rPr lang="en-US" sz="2400" b="1" dirty="0" smtClean="0">
                <a:effectLst>
                  <a:outerShdw blurRad="38100" dist="38100" dir="2700000" algn="tl">
                    <a:srgbClr val="000000">
                      <a:alpha val="43137"/>
                    </a:srgbClr>
                  </a:outerShdw>
                </a:effectLst>
                <a:latin typeface="Candy Round BTN Lt" pitchFamily="34" charset="0"/>
              </a:rPr>
              <a:t>)</a:t>
            </a:r>
            <a:endParaRPr lang="en-US" sz="2400" b="1" dirty="0" smtClean="0">
              <a:effectLst>
                <a:outerShdw blurRad="38100" dist="38100" dir="2700000" algn="tl">
                  <a:srgbClr val="000000">
                    <a:alpha val="43137"/>
                  </a:srgbClr>
                </a:outerShdw>
              </a:effectLst>
              <a:latin typeface="ConcursoItalian BTN Wide" pitchFamily="34" charset="0"/>
            </a:endParaRPr>
          </a:p>
        </p:txBody>
      </p:sp>
      <p:sp>
        <p:nvSpPr>
          <p:cNvPr id="7" name="Right Arrow 6"/>
          <p:cNvSpPr/>
          <p:nvPr/>
        </p:nvSpPr>
        <p:spPr>
          <a:xfrm>
            <a:off x="8643966" y="6143644"/>
            <a:ext cx="428628" cy="71438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71472" y="785794"/>
            <a:ext cx="8286808" cy="1588"/>
          </a:xfrm>
          <a:prstGeom prst="line">
            <a:avLst/>
          </a:prstGeom>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3" name="Title 1"/>
          <p:cNvSpPr txBox="1">
            <a:spLocks/>
          </p:cNvSpPr>
          <p:nvPr/>
        </p:nvSpPr>
        <p:spPr>
          <a:xfrm>
            <a:off x="2143108" y="-24"/>
            <a:ext cx="6443313" cy="107157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a:spcAft>
                <a:spcPts val="600"/>
              </a:spcAft>
              <a:defRPr/>
            </a:pP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Rincian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kegiatan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&amp;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unsur</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yang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dinilai</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dalam</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memberikan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angka</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kredit</a:t>
            </a:r>
            <a:endParaRPr lang="id-ID" sz="2000" b="1" dirty="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endParaRPr>
          </a:p>
        </p:txBody>
      </p:sp>
      <p:sp>
        <p:nvSpPr>
          <p:cNvPr id="4" name="Rectangle 3"/>
          <p:cNvSpPr/>
          <p:nvPr/>
        </p:nvSpPr>
        <p:spPr>
          <a:xfrm>
            <a:off x="571472" y="928670"/>
            <a:ext cx="8072494" cy="584775"/>
          </a:xfrm>
          <a:prstGeom prst="rect">
            <a:avLst/>
          </a:prstGeom>
          <a:solidFill>
            <a:schemeClr val="accent1">
              <a:lumMod val="40000"/>
              <a:lumOff val="6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r>
              <a:rPr lang="en-US" sz="3200" b="1" dirty="0" err="1" smtClean="0">
                <a:effectLst>
                  <a:outerShdw blurRad="38100" dist="38100" dir="2700000" algn="tl">
                    <a:srgbClr val="000000">
                      <a:alpha val="43137"/>
                    </a:srgbClr>
                  </a:outerShdw>
                </a:effectLst>
                <a:latin typeface="ConcursoItalian BTN Wide" pitchFamily="34" charset="0"/>
              </a:rPr>
              <a:t>Rincian</a:t>
            </a:r>
            <a:r>
              <a:rPr lang="en-US" sz="3200" b="1" dirty="0" smtClean="0">
                <a:effectLst>
                  <a:outerShdw blurRad="38100" dist="38100" dir="2700000" algn="tl">
                    <a:srgbClr val="000000">
                      <a:alpha val="43137"/>
                    </a:srgbClr>
                  </a:outerShdw>
                </a:effectLst>
                <a:latin typeface="ConcursoItalian BTN Wide" pitchFamily="34" charset="0"/>
              </a:rPr>
              <a:t> pp AHLI</a:t>
            </a:r>
          </a:p>
        </p:txBody>
      </p:sp>
      <p:sp>
        <p:nvSpPr>
          <p:cNvPr id="5" name="TextBox 4"/>
          <p:cNvSpPr txBox="1"/>
          <p:nvPr/>
        </p:nvSpPr>
        <p:spPr>
          <a:xfrm>
            <a:off x="642910" y="2135913"/>
            <a:ext cx="8072494" cy="3277820"/>
          </a:xfrm>
          <a:prstGeom prst="rect">
            <a:avLst/>
          </a:prstGeom>
          <a:noFill/>
        </p:spPr>
        <p:txBody>
          <a:bodyPr wrap="square" rtlCol="0">
            <a:spAutoFit/>
          </a:bodyPr>
          <a:lstStyle/>
          <a:p>
            <a:pPr marL="457200" indent="-457200" algn="just">
              <a:spcBef>
                <a:spcPts val="1800"/>
              </a:spcBef>
              <a:buFont typeface="+mj-lt"/>
              <a:buAutoNum type="alphaLcPeriod" startAt="6"/>
            </a:pPr>
            <a:r>
              <a:rPr lang="id-ID" dirty="0" smtClean="0">
                <a:latin typeface="Tahoma" pitchFamily="34" charset="0"/>
                <a:ea typeface="Tahoma" pitchFamily="34" charset="0"/>
                <a:cs typeface="Tahoma" pitchFamily="34" charset="0"/>
              </a:rPr>
              <a:t>Mengukur jenis dan kematangan gonad ikan dalam rangka melakukan pengawasan hasil tangkapan ikan di pelabuhan perikanan / sentra nelayan.</a:t>
            </a:r>
            <a:endParaRPr lang="en-US" dirty="0" smtClean="0">
              <a:latin typeface="Tahoma" pitchFamily="34" charset="0"/>
              <a:ea typeface="Tahoma" pitchFamily="34" charset="0"/>
              <a:cs typeface="Tahoma" pitchFamily="34" charset="0"/>
            </a:endParaRPr>
          </a:p>
          <a:p>
            <a:pPr marL="457200" indent="-457200" algn="just">
              <a:spcBef>
                <a:spcPts val="1800"/>
              </a:spcBef>
              <a:buFont typeface="+mj-lt"/>
              <a:buAutoNum type="alphaLcPeriod" startAt="6"/>
            </a:pPr>
            <a:r>
              <a:rPr lang="id-ID" dirty="0" smtClean="0">
                <a:latin typeface="Tahoma" pitchFamily="34" charset="0"/>
                <a:ea typeface="Tahoma" pitchFamily="34" charset="0"/>
                <a:cs typeface="Tahoma" pitchFamily="34" charset="0"/>
              </a:rPr>
              <a:t>Melakukan pengawasan kegiatan kapal perikanan (observer di atas kapal)</a:t>
            </a:r>
            <a:endParaRPr lang="en-US" dirty="0" smtClean="0">
              <a:latin typeface="Tahoma" pitchFamily="34" charset="0"/>
              <a:ea typeface="Tahoma" pitchFamily="34" charset="0"/>
              <a:cs typeface="Tahoma" pitchFamily="34" charset="0"/>
            </a:endParaRPr>
          </a:p>
          <a:p>
            <a:pPr marL="457200" indent="-457200" algn="just">
              <a:spcBef>
                <a:spcPts val="1800"/>
              </a:spcBef>
              <a:buFont typeface="+mj-lt"/>
              <a:buAutoNum type="alphaLcPeriod" startAt="6"/>
            </a:pPr>
            <a:r>
              <a:rPr lang="id-ID" b="1" dirty="0" smtClean="0">
                <a:latin typeface="Tahoma" pitchFamily="34" charset="0"/>
                <a:ea typeface="Tahoma" pitchFamily="34" charset="0"/>
                <a:cs typeface="Tahoma" pitchFamily="34" charset="0"/>
              </a:rPr>
              <a:t>Mengendalikan alat penangkapan ikan dalam rangka merencanakan persiapan, pelaksanaan fungsi kesyahbandaran perikanan</a:t>
            </a:r>
            <a:endParaRPr lang="en-US" b="1" dirty="0" smtClean="0">
              <a:latin typeface="Tahoma" pitchFamily="34" charset="0"/>
              <a:ea typeface="Tahoma" pitchFamily="34" charset="0"/>
              <a:cs typeface="Tahoma" pitchFamily="34" charset="0"/>
            </a:endParaRPr>
          </a:p>
          <a:p>
            <a:pPr marL="457200" indent="-457200" algn="just">
              <a:spcBef>
                <a:spcPts val="1800"/>
              </a:spcBef>
              <a:buFont typeface="+mj-lt"/>
              <a:buAutoNum type="alphaLcPeriod" startAt="6"/>
            </a:pPr>
            <a:endParaRPr lang="en-US" dirty="0" smtClean="0">
              <a:latin typeface="Tahoma" pitchFamily="34" charset="0"/>
              <a:ea typeface="Tahoma" pitchFamily="34" charset="0"/>
              <a:cs typeface="Tahoma" pitchFamily="34" charset="0"/>
            </a:endParaRPr>
          </a:p>
        </p:txBody>
      </p:sp>
      <p:sp>
        <p:nvSpPr>
          <p:cNvPr id="6" name="Rectangle 5"/>
          <p:cNvSpPr/>
          <p:nvPr/>
        </p:nvSpPr>
        <p:spPr>
          <a:xfrm>
            <a:off x="571472" y="1538575"/>
            <a:ext cx="8072494" cy="461665"/>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r>
              <a:rPr lang="en-US" sz="2400" b="1" dirty="0" err="1" smtClean="0">
                <a:effectLst>
                  <a:outerShdw blurRad="38100" dist="38100" dir="2700000" algn="tl">
                    <a:srgbClr val="000000">
                      <a:alpha val="43137"/>
                    </a:srgbClr>
                  </a:outerShdw>
                </a:effectLst>
                <a:latin typeface="ConcursoItalian BTN Wide" pitchFamily="34" charset="0"/>
              </a:rPr>
              <a:t>Pengawas</a:t>
            </a:r>
            <a:r>
              <a:rPr lang="en-US" sz="2400" b="1" dirty="0" smtClean="0">
                <a:effectLst>
                  <a:outerShdw blurRad="38100" dist="38100" dir="2700000" algn="tl">
                    <a:srgbClr val="000000">
                      <a:alpha val="43137"/>
                    </a:srgbClr>
                  </a:outerShdw>
                </a:effectLst>
                <a:latin typeface="ConcursoItalian BTN Wide" pitchFamily="34" charset="0"/>
              </a:rPr>
              <a:t> </a:t>
            </a:r>
            <a:r>
              <a:rPr lang="en-US" sz="2400" b="1" dirty="0" err="1" smtClean="0">
                <a:effectLst>
                  <a:outerShdw blurRad="38100" dist="38100" dir="2700000" algn="tl">
                    <a:srgbClr val="000000">
                      <a:alpha val="43137"/>
                    </a:srgbClr>
                  </a:outerShdw>
                </a:effectLst>
                <a:latin typeface="ConcursoItalian BTN Wide" pitchFamily="34" charset="0"/>
              </a:rPr>
              <a:t>perikanan</a:t>
            </a:r>
            <a:r>
              <a:rPr lang="en-US" sz="2400" b="1" dirty="0" smtClean="0">
                <a:effectLst>
                  <a:outerShdw blurRad="38100" dist="38100" dir="2700000" algn="tl">
                    <a:srgbClr val="000000">
                      <a:alpha val="43137"/>
                    </a:srgbClr>
                  </a:outerShdw>
                </a:effectLst>
                <a:latin typeface="ConcursoItalian BTN Wide" pitchFamily="34" charset="0"/>
              </a:rPr>
              <a:t> </a:t>
            </a:r>
            <a:r>
              <a:rPr lang="en-US" sz="2400" b="1" dirty="0" err="1" smtClean="0">
                <a:effectLst>
                  <a:outerShdw blurRad="38100" dist="38100" dir="2700000" algn="tl">
                    <a:srgbClr val="000000">
                      <a:alpha val="43137"/>
                    </a:srgbClr>
                  </a:outerShdw>
                </a:effectLst>
                <a:latin typeface="ConcursoItalian BTN Wide" pitchFamily="34" charset="0"/>
              </a:rPr>
              <a:t>Pertama</a:t>
            </a:r>
            <a:r>
              <a:rPr lang="en-US" sz="2400" b="1" dirty="0" smtClean="0">
                <a:effectLst>
                  <a:outerShdw blurRad="38100" dist="38100" dir="2700000" algn="tl">
                    <a:srgbClr val="000000">
                      <a:alpha val="43137"/>
                    </a:srgbClr>
                  </a:outerShdw>
                </a:effectLst>
                <a:latin typeface="ConcursoItalian BTN Wide" pitchFamily="34" charset="0"/>
              </a:rPr>
              <a:t> </a:t>
            </a:r>
            <a:r>
              <a:rPr lang="en-US" sz="2400" b="1" dirty="0" smtClean="0">
                <a:effectLst>
                  <a:outerShdw blurRad="38100" dist="38100" dir="2700000" algn="tl">
                    <a:srgbClr val="000000">
                      <a:alpha val="43137"/>
                    </a:srgbClr>
                  </a:outerShdw>
                </a:effectLst>
                <a:latin typeface="Candy Round BTN Lt" pitchFamily="34" charset="0"/>
              </a:rPr>
              <a:t>(</a:t>
            </a:r>
            <a:r>
              <a:rPr lang="en-US" sz="2400" b="1" dirty="0" err="1" smtClean="0">
                <a:effectLst>
                  <a:outerShdw blurRad="38100" dist="38100" dir="2700000" algn="tl">
                    <a:srgbClr val="000000">
                      <a:alpha val="43137"/>
                    </a:srgbClr>
                  </a:outerShdw>
                </a:effectLst>
                <a:latin typeface="Candy Round BTN Lt" pitchFamily="34" charset="0"/>
              </a:rPr>
              <a:t>III.a</a:t>
            </a:r>
            <a:r>
              <a:rPr lang="en-US" sz="2400" b="1" dirty="0" smtClean="0">
                <a:effectLst>
                  <a:outerShdw blurRad="38100" dist="38100" dir="2700000" algn="tl">
                    <a:srgbClr val="000000">
                      <a:alpha val="43137"/>
                    </a:srgbClr>
                  </a:outerShdw>
                </a:effectLst>
                <a:latin typeface="Candy Round BTN Lt" pitchFamily="34" charset="0"/>
              </a:rPr>
              <a:t>  &amp;  </a:t>
            </a:r>
            <a:r>
              <a:rPr lang="en-US" sz="2400" b="1" dirty="0" err="1" smtClean="0">
                <a:effectLst>
                  <a:outerShdw blurRad="38100" dist="38100" dir="2700000" algn="tl">
                    <a:srgbClr val="000000">
                      <a:alpha val="43137"/>
                    </a:srgbClr>
                  </a:outerShdw>
                </a:effectLst>
                <a:latin typeface="Candy Round BTN Lt" pitchFamily="34" charset="0"/>
              </a:rPr>
              <a:t>III.b</a:t>
            </a:r>
            <a:r>
              <a:rPr lang="en-US" sz="2400" b="1" dirty="0" smtClean="0">
                <a:effectLst>
                  <a:outerShdw blurRad="38100" dist="38100" dir="2700000" algn="tl">
                    <a:srgbClr val="000000">
                      <a:alpha val="43137"/>
                    </a:srgbClr>
                  </a:outerShdw>
                </a:effectLst>
                <a:latin typeface="Candy Round BTN Lt" pitchFamily="34" charset="0"/>
              </a:rPr>
              <a:t>)</a:t>
            </a:r>
            <a:endParaRPr lang="en-US" sz="2400" b="1" dirty="0" smtClean="0">
              <a:effectLst>
                <a:outerShdw blurRad="38100" dist="38100" dir="2700000" algn="tl">
                  <a:srgbClr val="000000">
                    <a:alpha val="43137"/>
                  </a:srgbClr>
                </a:outerShdw>
              </a:effectLst>
              <a:latin typeface="ConcursoItalian BTN Wide" pitchFamily="34" charset="0"/>
            </a:endParaRPr>
          </a:p>
        </p:txBody>
      </p:sp>
      <p:sp>
        <p:nvSpPr>
          <p:cNvPr id="7" name="Rounded Rectangle 6"/>
          <p:cNvSpPr/>
          <p:nvPr/>
        </p:nvSpPr>
        <p:spPr>
          <a:xfrm>
            <a:off x="8501090" y="6215082"/>
            <a:ext cx="357190" cy="35719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71472" y="785794"/>
            <a:ext cx="8286808" cy="1588"/>
          </a:xfrm>
          <a:prstGeom prst="line">
            <a:avLst/>
          </a:prstGeom>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3" name="Title 1"/>
          <p:cNvSpPr txBox="1">
            <a:spLocks/>
          </p:cNvSpPr>
          <p:nvPr/>
        </p:nvSpPr>
        <p:spPr>
          <a:xfrm>
            <a:off x="2143108" y="-24"/>
            <a:ext cx="6443313" cy="107157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a:spcAft>
                <a:spcPts val="600"/>
              </a:spcAft>
              <a:defRPr/>
            </a:pP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Rincian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kegiatan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&amp;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unsur</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yang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dinilai</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dalam</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memberikan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angka</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kredit</a:t>
            </a:r>
            <a:endParaRPr lang="id-ID" sz="2000" b="1" dirty="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endParaRPr>
          </a:p>
        </p:txBody>
      </p:sp>
      <p:sp>
        <p:nvSpPr>
          <p:cNvPr id="4" name="Rectangle 3"/>
          <p:cNvSpPr/>
          <p:nvPr/>
        </p:nvSpPr>
        <p:spPr>
          <a:xfrm>
            <a:off x="571472" y="928670"/>
            <a:ext cx="8072494" cy="584775"/>
          </a:xfrm>
          <a:prstGeom prst="rect">
            <a:avLst/>
          </a:prstGeom>
          <a:solidFill>
            <a:schemeClr val="accent1">
              <a:lumMod val="40000"/>
              <a:lumOff val="6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r>
              <a:rPr lang="en-US" sz="3200" b="1" dirty="0" err="1" smtClean="0">
                <a:effectLst>
                  <a:outerShdw blurRad="38100" dist="38100" dir="2700000" algn="tl">
                    <a:srgbClr val="000000">
                      <a:alpha val="43137"/>
                    </a:srgbClr>
                  </a:outerShdw>
                </a:effectLst>
                <a:latin typeface="ConcursoItalian BTN Wide" pitchFamily="34" charset="0"/>
              </a:rPr>
              <a:t>Rincian</a:t>
            </a:r>
            <a:r>
              <a:rPr lang="en-US" sz="3200" b="1" dirty="0" smtClean="0">
                <a:effectLst>
                  <a:outerShdw blurRad="38100" dist="38100" dir="2700000" algn="tl">
                    <a:srgbClr val="000000">
                      <a:alpha val="43137"/>
                    </a:srgbClr>
                  </a:outerShdw>
                </a:effectLst>
                <a:latin typeface="ConcursoItalian BTN Wide" pitchFamily="34" charset="0"/>
              </a:rPr>
              <a:t> pp AHLI</a:t>
            </a:r>
          </a:p>
        </p:txBody>
      </p:sp>
      <p:sp>
        <p:nvSpPr>
          <p:cNvPr id="6" name="Rectangle 5"/>
          <p:cNvSpPr/>
          <p:nvPr/>
        </p:nvSpPr>
        <p:spPr>
          <a:xfrm>
            <a:off x="571472" y="1538575"/>
            <a:ext cx="8072494" cy="461665"/>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r>
              <a:rPr lang="en-US" sz="2400" b="1" dirty="0" err="1" smtClean="0">
                <a:effectLst>
                  <a:outerShdw blurRad="38100" dist="38100" dir="2700000" algn="tl">
                    <a:srgbClr val="000000">
                      <a:alpha val="43137"/>
                    </a:srgbClr>
                  </a:outerShdw>
                </a:effectLst>
                <a:latin typeface="ConcursoItalian BTN Wide" pitchFamily="34" charset="0"/>
              </a:rPr>
              <a:t>Pengawas</a:t>
            </a:r>
            <a:r>
              <a:rPr lang="en-US" sz="2400" b="1" dirty="0" smtClean="0">
                <a:effectLst>
                  <a:outerShdw blurRad="38100" dist="38100" dir="2700000" algn="tl">
                    <a:srgbClr val="000000">
                      <a:alpha val="43137"/>
                    </a:srgbClr>
                  </a:outerShdw>
                </a:effectLst>
                <a:latin typeface="ConcursoItalian BTN Wide" pitchFamily="34" charset="0"/>
              </a:rPr>
              <a:t> </a:t>
            </a:r>
            <a:r>
              <a:rPr lang="en-US" sz="2400" b="1" dirty="0" err="1" smtClean="0">
                <a:effectLst>
                  <a:outerShdw blurRad="38100" dist="38100" dir="2700000" algn="tl">
                    <a:srgbClr val="000000">
                      <a:alpha val="43137"/>
                    </a:srgbClr>
                  </a:outerShdw>
                </a:effectLst>
                <a:latin typeface="ConcursoItalian BTN Wide" pitchFamily="34" charset="0"/>
              </a:rPr>
              <a:t>perikanan</a:t>
            </a:r>
            <a:r>
              <a:rPr lang="en-US" sz="2400" b="1" dirty="0" smtClean="0">
                <a:effectLst>
                  <a:outerShdw blurRad="38100" dist="38100" dir="2700000" algn="tl">
                    <a:srgbClr val="000000">
                      <a:alpha val="43137"/>
                    </a:srgbClr>
                  </a:outerShdw>
                </a:effectLst>
                <a:latin typeface="ConcursoItalian BTN Wide" pitchFamily="34" charset="0"/>
              </a:rPr>
              <a:t> </a:t>
            </a:r>
            <a:r>
              <a:rPr lang="en-US" sz="2400" b="1" dirty="0" err="1" smtClean="0">
                <a:effectLst>
                  <a:outerShdw blurRad="38100" dist="38100" dir="2700000" algn="tl">
                    <a:srgbClr val="000000">
                      <a:alpha val="43137"/>
                    </a:srgbClr>
                  </a:outerShdw>
                </a:effectLst>
                <a:latin typeface="ConcursoItalian BTN Wide" pitchFamily="34" charset="0"/>
              </a:rPr>
              <a:t>Muda</a:t>
            </a:r>
            <a:r>
              <a:rPr lang="en-US" sz="2400" b="1" dirty="0" smtClean="0">
                <a:effectLst>
                  <a:outerShdw blurRad="38100" dist="38100" dir="2700000" algn="tl">
                    <a:srgbClr val="000000">
                      <a:alpha val="43137"/>
                    </a:srgbClr>
                  </a:outerShdw>
                </a:effectLst>
                <a:latin typeface="ConcursoItalian BTN Wide" pitchFamily="34" charset="0"/>
              </a:rPr>
              <a:t> </a:t>
            </a:r>
            <a:r>
              <a:rPr lang="en-US" sz="2400" b="1" dirty="0" smtClean="0">
                <a:effectLst>
                  <a:outerShdw blurRad="38100" dist="38100" dir="2700000" algn="tl">
                    <a:srgbClr val="000000">
                      <a:alpha val="43137"/>
                    </a:srgbClr>
                  </a:outerShdw>
                </a:effectLst>
                <a:latin typeface="Candy Round BTN Lt" pitchFamily="34" charset="0"/>
              </a:rPr>
              <a:t>(</a:t>
            </a:r>
            <a:r>
              <a:rPr lang="en-US" sz="2400" b="1" dirty="0" err="1" smtClean="0">
                <a:effectLst>
                  <a:outerShdw blurRad="38100" dist="38100" dir="2700000" algn="tl">
                    <a:srgbClr val="000000">
                      <a:alpha val="43137"/>
                    </a:srgbClr>
                  </a:outerShdw>
                </a:effectLst>
                <a:latin typeface="Candy Round BTN Lt" pitchFamily="34" charset="0"/>
              </a:rPr>
              <a:t>III.c</a:t>
            </a:r>
            <a:r>
              <a:rPr lang="en-US" sz="2400" b="1" dirty="0" smtClean="0">
                <a:effectLst>
                  <a:outerShdw blurRad="38100" dist="38100" dir="2700000" algn="tl">
                    <a:srgbClr val="000000">
                      <a:alpha val="43137"/>
                    </a:srgbClr>
                  </a:outerShdw>
                </a:effectLst>
                <a:latin typeface="Candy Round BTN Lt" pitchFamily="34" charset="0"/>
              </a:rPr>
              <a:t>  &amp;  </a:t>
            </a:r>
            <a:r>
              <a:rPr lang="en-US" sz="2400" b="1" dirty="0" err="1" smtClean="0">
                <a:effectLst>
                  <a:outerShdw blurRad="38100" dist="38100" dir="2700000" algn="tl">
                    <a:srgbClr val="000000">
                      <a:alpha val="43137"/>
                    </a:srgbClr>
                  </a:outerShdw>
                </a:effectLst>
                <a:latin typeface="Candy Round BTN Lt" pitchFamily="34" charset="0"/>
              </a:rPr>
              <a:t>III.d</a:t>
            </a:r>
            <a:r>
              <a:rPr lang="en-US" sz="2400" b="1" dirty="0" smtClean="0">
                <a:effectLst>
                  <a:outerShdw blurRad="38100" dist="38100" dir="2700000" algn="tl">
                    <a:srgbClr val="000000">
                      <a:alpha val="43137"/>
                    </a:srgbClr>
                  </a:outerShdw>
                </a:effectLst>
                <a:latin typeface="Candy Round BTN Lt" pitchFamily="34" charset="0"/>
              </a:rPr>
              <a:t>)</a:t>
            </a:r>
            <a:r>
              <a:rPr lang="en-US" sz="2400" b="1" dirty="0" smtClean="0">
                <a:effectLst>
                  <a:outerShdw blurRad="38100" dist="38100" dir="2700000" algn="tl">
                    <a:srgbClr val="000000">
                      <a:alpha val="43137"/>
                    </a:srgbClr>
                  </a:outerShdw>
                </a:effectLst>
                <a:latin typeface="ConcursoItalian BTN Wide" pitchFamily="34" charset="0"/>
              </a:rPr>
              <a:t> </a:t>
            </a:r>
          </a:p>
        </p:txBody>
      </p:sp>
      <p:sp>
        <p:nvSpPr>
          <p:cNvPr id="8" name="TextBox 7"/>
          <p:cNvSpPr txBox="1"/>
          <p:nvPr/>
        </p:nvSpPr>
        <p:spPr>
          <a:xfrm>
            <a:off x="642910" y="2135913"/>
            <a:ext cx="8072494" cy="4385816"/>
          </a:xfrm>
          <a:prstGeom prst="rect">
            <a:avLst/>
          </a:prstGeom>
          <a:noFill/>
        </p:spPr>
        <p:txBody>
          <a:bodyPr wrap="square" rtlCol="0">
            <a:spAutoFit/>
          </a:bodyPr>
          <a:lstStyle/>
          <a:p>
            <a:pPr marL="457200" indent="-457200" algn="just">
              <a:spcBef>
                <a:spcPts val="1800"/>
              </a:spcBef>
              <a:buFont typeface="+mj-lt"/>
              <a:buAutoNum type="alphaLcPeriod"/>
            </a:pPr>
            <a:r>
              <a:rPr lang="id-ID" dirty="0" smtClean="0">
                <a:latin typeface="Tahoma" pitchFamily="34" charset="0"/>
                <a:ea typeface="Tahoma" pitchFamily="34" charset="0"/>
                <a:cs typeface="Tahoma" pitchFamily="34" charset="0"/>
              </a:rPr>
              <a:t>Sebagai anggota dalam penyusunan rencana pengawasan ikan tahunan.</a:t>
            </a:r>
            <a:endParaRPr lang="en-US" dirty="0" smtClean="0">
              <a:latin typeface="Tahoma" pitchFamily="34" charset="0"/>
              <a:ea typeface="Tahoma" pitchFamily="34" charset="0"/>
              <a:cs typeface="Tahoma" pitchFamily="34" charset="0"/>
            </a:endParaRPr>
          </a:p>
          <a:p>
            <a:pPr marL="457200" indent="-457200" algn="just">
              <a:spcBef>
                <a:spcPts val="1800"/>
              </a:spcBef>
              <a:buFont typeface="+mj-lt"/>
              <a:buAutoNum type="alphaLcPeriod"/>
            </a:pPr>
            <a:r>
              <a:rPr lang="id-ID" dirty="0" smtClean="0">
                <a:latin typeface="Tahoma" pitchFamily="34" charset="0"/>
                <a:ea typeface="Tahoma" pitchFamily="34" charset="0"/>
                <a:cs typeface="Tahoma" pitchFamily="34" charset="0"/>
              </a:rPr>
              <a:t>Sebagai ketua penyusunan rencana kerja bulanan dalam rangka mempersiapkan bahan penyusunan rencana kerja pemeriksaan pengawasan ikan di kapal perikanan, di perairan dan di pelabuhan perikanan.</a:t>
            </a:r>
            <a:endParaRPr lang="en-US" dirty="0" smtClean="0">
              <a:latin typeface="Tahoma" pitchFamily="34" charset="0"/>
              <a:ea typeface="Tahoma" pitchFamily="34" charset="0"/>
              <a:cs typeface="Tahoma" pitchFamily="34" charset="0"/>
            </a:endParaRPr>
          </a:p>
          <a:p>
            <a:pPr marL="457200" indent="-457200" algn="just">
              <a:spcBef>
                <a:spcPts val="1800"/>
              </a:spcBef>
              <a:buFont typeface="+mj-lt"/>
              <a:buAutoNum type="alphaLcPeriod"/>
            </a:pPr>
            <a:r>
              <a:rPr lang="id-ID" dirty="0" smtClean="0">
                <a:latin typeface="Tahoma" pitchFamily="34" charset="0"/>
                <a:ea typeface="Tahoma" pitchFamily="34" charset="0"/>
                <a:cs typeface="Tahoma" pitchFamily="34" charset="0"/>
              </a:rPr>
              <a:t>Sebagai anggota penyusunan rencana kerja triwulan dalam rangka mempersiapkan bahan penyusunan rencana kerja pemeriksaan pengawasan ikan di kapal perikanan di perairan dan di pelabuhan perikanan.</a:t>
            </a:r>
            <a:endParaRPr lang="en-US" dirty="0" smtClean="0">
              <a:latin typeface="Tahoma" pitchFamily="34" charset="0"/>
              <a:ea typeface="Tahoma" pitchFamily="34" charset="0"/>
              <a:cs typeface="Tahoma" pitchFamily="34" charset="0"/>
            </a:endParaRPr>
          </a:p>
          <a:p>
            <a:pPr marL="457200" indent="-457200" algn="just">
              <a:spcBef>
                <a:spcPts val="1800"/>
              </a:spcBef>
              <a:buFont typeface="+mj-lt"/>
              <a:buAutoNum type="alphaLcPeriod"/>
            </a:pPr>
            <a:r>
              <a:rPr lang="id-ID" dirty="0" smtClean="0">
                <a:latin typeface="Tahoma" pitchFamily="34" charset="0"/>
                <a:ea typeface="Tahoma" pitchFamily="34" charset="0"/>
                <a:cs typeface="Tahoma" pitchFamily="34" charset="0"/>
              </a:rPr>
              <a:t>Sebagai anggota penyusunan rencana kerja tahunan dalam rangka mempersiapkan bahan penyusunan rencana kerja pemeriksaan pengawasan ikan di kapal perikanan di perairan dan di pelabuhan perikanan.</a:t>
            </a:r>
            <a:endParaRPr lang="en-US" dirty="0" smtClean="0">
              <a:latin typeface="Tahoma" pitchFamily="34" charset="0"/>
              <a:ea typeface="Tahoma" pitchFamily="34" charset="0"/>
              <a:cs typeface="Tahoma" pitchFamily="34" charset="0"/>
            </a:endParaRPr>
          </a:p>
        </p:txBody>
      </p:sp>
      <p:sp>
        <p:nvSpPr>
          <p:cNvPr id="10" name="Right Arrow 9"/>
          <p:cNvSpPr/>
          <p:nvPr/>
        </p:nvSpPr>
        <p:spPr>
          <a:xfrm>
            <a:off x="8643966" y="6143644"/>
            <a:ext cx="428628" cy="71438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71472" y="785794"/>
            <a:ext cx="8286808" cy="1588"/>
          </a:xfrm>
          <a:prstGeom prst="line">
            <a:avLst/>
          </a:prstGeom>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3" name="Title 1"/>
          <p:cNvSpPr txBox="1">
            <a:spLocks/>
          </p:cNvSpPr>
          <p:nvPr/>
        </p:nvSpPr>
        <p:spPr>
          <a:xfrm>
            <a:off x="2143108" y="-24"/>
            <a:ext cx="6443313" cy="107157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a:spcAft>
                <a:spcPts val="600"/>
              </a:spcAft>
              <a:defRPr/>
            </a:pP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Rincian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kegiatan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&amp;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unsur</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yang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dinilai</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dalam</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memberikan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angka</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kredit</a:t>
            </a:r>
            <a:endParaRPr lang="id-ID" sz="2000" b="1" dirty="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endParaRPr>
          </a:p>
        </p:txBody>
      </p:sp>
      <p:sp>
        <p:nvSpPr>
          <p:cNvPr id="4" name="Rectangle 3"/>
          <p:cNvSpPr/>
          <p:nvPr/>
        </p:nvSpPr>
        <p:spPr>
          <a:xfrm>
            <a:off x="571472" y="928670"/>
            <a:ext cx="8072494" cy="584775"/>
          </a:xfrm>
          <a:prstGeom prst="rect">
            <a:avLst/>
          </a:prstGeom>
          <a:solidFill>
            <a:schemeClr val="accent1">
              <a:lumMod val="40000"/>
              <a:lumOff val="6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r>
              <a:rPr lang="en-US" sz="3200" b="1" dirty="0" err="1" smtClean="0">
                <a:effectLst>
                  <a:outerShdw blurRad="38100" dist="38100" dir="2700000" algn="tl">
                    <a:srgbClr val="000000">
                      <a:alpha val="43137"/>
                    </a:srgbClr>
                  </a:outerShdw>
                </a:effectLst>
                <a:latin typeface="ConcursoItalian BTN Wide" pitchFamily="34" charset="0"/>
              </a:rPr>
              <a:t>Rincian</a:t>
            </a:r>
            <a:r>
              <a:rPr lang="en-US" sz="3200" b="1" dirty="0" smtClean="0">
                <a:effectLst>
                  <a:outerShdw blurRad="38100" dist="38100" dir="2700000" algn="tl">
                    <a:srgbClr val="000000">
                      <a:alpha val="43137"/>
                    </a:srgbClr>
                  </a:outerShdw>
                </a:effectLst>
                <a:latin typeface="ConcursoItalian BTN Wide" pitchFamily="34" charset="0"/>
              </a:rPr>
              <a:t> pp AHLI</a:t>
            </a:r>
          </a:p>
        </p:txBody>
      </p:sp>
      <p:sp>
        <p:nvSpPr>
          <p:cNvPr id="6" name="Rectangle 5"/>
          <p:cNvSpPr/>
          <p:nvPr/>
        </p:nvSpPr>
        <p:spPr>
          <a:xfrm>
            <a:off x="571472" y="1538575"/>
            <a:ext cx="8072494" cy="461665"/>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r>
              <a:rPr lang="en-US" sz="2400" b="1" dirty="0" err="1" smtClean="0">
                <a:effectLst>
                  <a:outerShdw blurRad="38100" dist="38100" dir="2700000" algn="tl">
                    <a:srgbClr val="000000">
                      <a:alpha val="43137"/>
                    </a:srgbClr>
                  </a:outerShdw>
                </a:effectLst>
                <a:latin typeface="ConcursoItalian BTN Wide" pitchFamily="34" charset="0"/>
              </a:rPr>
              <a:t>Pengawas</a:t>
            </a:r>
            <a:r>
              <a:rPr lang="en-US" sz="2400" b="1" dirty="0" smtClean="0">
                <a:effectLst>
                  <a:outerShdw blurRad="38100" dist="38100" dir="2700000" algn="tl">
                    <a:srgbClr val="000000">
                      <a:alpha val="43137"/>
                    </a:srgbClr>
                  </a:outerShdw>
                </a:effectLst>
                <a:latin typeface="ConcursoItalian BTN Wide" pitchFamily="34" charset="0"/>
              </a:rPr>
              <a:t> </a:t>
            </a:r>
            <a:r>
              <a:rPr lang="en-US" sz="2400" b="1" dirty="0" err="1" smtClean="0">
                <a:effectLst>
                  <a:outerShdw blurRad="38100" dist="38100" dir="2700000" algn="tl">
                    <a:srgbClr val="000000">
                      <a:alpha val="43137"/>
                    </a:srgbClr>
                  </a:outerShdw>
                </a:effectLst>
                <a:latin typeface="ConcursoItalian BTN Wide" pitchFamily="34" charset="0"/>
              </a:rPr>
              <a:t>perikanan</a:t>
            </a:r>
            <a:r>
              <a:rPr lang="en-US" sz="2400" b="1" dirty="0" smtClean="0">
                <a:effectLst>
                  <a:outerShdw blurRad="38100" dist="38100" dir="2700000" algn="tl">
                    <a:srgbClr val="000000">
                      <a:alpha val="43137"/>
                    </a:srgbClr>
                  </a:outerShdw>
                </a:effectLst>
                <a:latin typeface="ConcursoItalian BTN Wide" pitchFamily="34" charset="0"/>
              </a:rPr>
              <a:t> </a:t>
            </a:r>
            <a:r>
              <a:rPr lang="en-US" sz="2400" b="1" dirty="0" err="1" smtClean="0">
                <a:effectLst>
                  <a:outerShdw blurRad="38100" dist="38100" dir="2700000" algn="tl">
                    <a:srgbClr val="000000">
                      <a:alpha val="43137"/>
                    </a:srgbClr>
                  </a:outerShdw>
                </a:effectLst>
                <a:latin typeface="ConcursoItalian BTN Wide" pitchFamily="34" charset="0"/>
              </a:rPr>
              <a:t>Muda</a:t>
            </a:r>
            <a:r>
              <a:rPr lang="en-US" sz="2400" b="1" dirty="0" smtClean="0">
                <a:effectLst>
                  <a:outerShdw blurRad="38100" dist="38100" dir="2700000" algn="tl">
                    <a:srgbClr val="000000">
                      <a:alpha val="43137"/>
                    </a:srgbClr>
                  </a:outerShdw>
                </a:effectLst>
                <a:latin typeface="ConcursoItalian BTN Wide" pitchFamily="34" charset="0"/>
              </a:rPr>
              <a:t> </a:t>
            </a:r>
            <a:r>
              <a:rPr lang="en-US" sz="2400" b="1" dirty="0" smtClean="0">
                <a:effectLst>
                  <a:outerShdw blurRad="38100" dist="38100" dir="2700000" algn="tl">
                    <a:srgbClr val="000000">
                      <a:alpha val="43137"/>
                    </a:srgbClr>
                  </a:outerShdw>
                </a:effectLst>
                <a:latin typeface="Candy Round BTN Lt" pitchFamily="34" charset="0"/>
              </a:rPr>
              <a:t>(</a:t>
            </a:r>
            <a:r>
              <a:rPr lang="en-US" sz="2400" b="1" dirty="0" err="1" smtClean="0">
                <a:effectLst>
                  <a:outerShdw blurRad="38100" dist="38100" dir="2700000" algn="tl">
                    <a:srgbClr val="000000">
                      <a:alpha val="43137"/>
                    </a:srgbClr>
                  </a:outerShdw>
                </a:effectLst>
                <a:latin typeface="Candy Round BTN Lt" pitchFamily="34" charset="0"/>
              </a:rPr>
              <a:t>III.c</a:t>
            </a:r>
            <a:r>
              <a:rPr lang="en-US" sz="2400" b="1" dirty="0" smtClean="0">
                <a:effectLst>
                  <a:outerShdw blurRad="38100" dist="38100" dir="2700000" algn="tl">
                    <a:srgbClr val="000000">
                      <a:alpha val="43137"/>
                    </a:srgbClr>
                  </a:outerShdw>
                </a:effectLst>
                <a:latin typeface="Candy Round BTN Lt" pitchFamily="34" charset="0"/>
              </a:rPr>
              <a:t>  &amp;  </a:t>
            </a:r>
            <a:r>
              <a:rPr lang="en-US" sz="2400" b="1" dirty="0" err="1" smtClean="0">
                <a:effectLst>
                  <a:outerShdw blurRad="38100" dist="38100" dir="2700000" algn="tl">
                    <a:srgbClr val="000000">
                      <a:alpha val="43137"/>
                    </a:srgbClr>
                  </a:outerShdw>
                </a:effectLst>
                <a:latin typeface="Candy Round BTN Lt" pitchFamily="34" charset="0"/>
              </a:rPr>
              <a:t>III.d</a:t>
            </a:r>
            <a:r>
              <a:rPr lang="en-US" sz="2400" b="1" dirty="0" smtClean="0">
                <a:effectLst>
                  <a:outerShdw blurRad="38100" dist="38100" dir="2700000" algn="tl">
                    <a:srgbClr val="000000">
                      <a:alpha val="43137"/>
                    </a:srgbClr>
                  </a:outerShdw>
                </a:effectLst>
                <a:latin typeface="Candy Round BTN Lt" pitchFamily="34" charset="0"/>
              </a:rPr>
              <a:t>)</a:t>
            </a:r>
            <a:r>
              <a:rPr lang="en-US" sz="2400" b="1" dirty="0" smtClean="0">
                <a:effectLst>
                  <a:outerShdw blurRad="38100" dist="38100" dir="2700000" algn="tl">
                    <a:srgbClr val="000000">
                      <a:alpha val="43137"/>
                    </a:srgbClr>
                  </a:outerShdw>
                </a:effectLst>
                <a:latin typeface="ConcursoItalian BTN Wide" pitchFamily="34" charset="0"/>
              </a:rPr>
              <a:t> </a:t>
            </a:r>
          </a:p>
        </p:txBody>
      </p:sp>
      <p:sp>
        <p:nvSpPr>
          <p:cNvPr id="8" name="TextBox 7"/>
          <p:cNvSpPr txBox="1"/>
          <p:nvPr/>
        </p:nvSpPr>
        <p:spPr>
          <a:xfrm>
            <a:off x="642910" y="2135913"/>
            <a:ext cx="8072494" cy="4616648"/>
          </a:xfrm>
          <a:prstGeom prst="rect">
            <a:avLst/>
          </a:prstGeom>
          <a:noFill/>
        </p:spPr>
        <p:txBody>
          <a:bodyPr wrap="square" rtlCol="0">
            <a:spAutoFit/>
          </a:bodyPr>
          <a:lstStyle/>
          <a:p>
            <a:pPr marL="457200" indent="-457200" algn="just">
              <a:spcBef>
                <a:spcPts val="1800"/>
              </a:spcBef>
              <a:buFont typeface="+mj-lt"/>
              <a:buAutoNum type="alphaLcPeriod" startAt="5"/>
            </a:pPr>
            <a:r>
              <a:rPr lang="id-ID" dirty="0" smtClean="0">
                <a:latin typeface="Tahoma" pitchFamily="34" charset="0"/>
                <a:ea typeface="Tahoma" pitchFamily="34" charset="0"/>
                <a:cs typeface="Tahoma" pitchFamily="34" charset="0"/>
              </a:rPr>
              <a:t>Melakukan pengelolaan data  tahunan dalam rangka mempersiapkan bahan penyusunan rencana kerja pemeriksaan pengawasan ikan di kapal perikanan di perairan dan di pelabuhan perikanan.</a:t>
            </a:r>
            <a:endParaRPr lang="en-US" dirty="0" smtClean="0">
              <a:latin typeface="Tahoma" pitchFamily="34" charset="0"/>
              <a:ea typeface="Tahoma" pitchFamily="34" charset="0"/>
              <a:cs typeface="Tahoma" pitchFamily="34" charset="0"/>
            </a:endParaRPr>
          </a:p>
          <a:p>
            <a:pPr marL="457200" indent="-457200" algn="just">
              <a:spcBef>
                <a:spcPts val="1800"/>
              </a:spcBef>
              <a:buFont typeface="+mj-lt"/>
              <a:buAutoNum type="alphaLcPeriod" startAt="5"/>
            </a:pPr>
            <a:r>
              <a:rPr lang="id-ID" dirty="0" smtClean="0">
                <a:latin typeface="Tahoma" pitchFamily="34" charset="0"/>
                <a:ea typeface="Tahoma" pitchFamily="34" charset="0"/>
                <a:cs typeface="Tahoma" pitchFamily="34" charset="0"/>
              </a:rPr>
              <a:t>Memeriksa spesifikasi mesin dan kesesuaian dalam operasi penangkapan ikan dalam rangka melakukan pengawasan mesin kapal perikanan</a:t>
            </a:r>
            <a:endParaRPr lang="en-US" dirty="0" smtClean="0">
              <a:latin typeface="Tahoma" pitchFamily="34" charset="0"/>
              <a:ea typeface="Tahoma" pitchFamily="34" charset="0"/>
              <a:cs typeface="Tahoma" pitchFamily="34" charset="0"/>
            </a:endParaRPr>
          </a:p>
          <a:p>
            <a:pPr marL="457200" indent="-457200" algn="just">
              <a:spcBef>
                <a:spcPts val="1800"/>
              </a:spcBef>
              <a:buFont typeface="+mj-lt"/>
              <a:buAutoNum type="alphaLcPeriod" startAt="5"/>
            </a:pPr>
            <a:r>
              <a:rPr lang="id-ID" dirty="0" smtClean="0">
                <a:latin typeface="Tahoma" pitchFamily="34" charset="0"/>
                <a:ea typeface="Tahoma" pitchFamily="34" charset="0"/>
                <a:cs typeface="Tahoma" pitchFamily="34" charset="0"/>
              </a:rPr>
              <a:t>Memeriksa kelaikan awak kapal perikanan dalam rangka melakukan pengawasan awak kapal perikanan</a:t>
            </a:r>
            <a:endParaRPr lang="en-US" dirty="0" smtClean="0">
              <a:latin typeface="Tahoma" pitchFamily="34" charset="0"/>
              <a:ea typeface="Tahoma" pitchFamily="34" charset="0"/>
              <a:cs typeface="Tahoma" pitchFamily="34" charset="0"/>
            </a:endParaRPr>
          </a:p>
          <a:p>
            <a:pPr marL="457200" indent="-457200" algn="just">
              <a:spcBef>
                <a:spcPts val="1800"/>
              </a:spcBef>
              <a:buFont typeface="+mj-lt"/>
              <a:buAutoNum type="alphaLcPeriod" startAt="5"/>
            </a:pPr>
            <a:r>
              <a:rPr lang="id-ID" dirty="0" smtClean="0">
                <a:latin typeface="Tahoma" pitchFamily="34" charset="0"/>
                <a:ea typeface="Tahoma" pitchFamily="34" charset="0"/>
                <a:cs typeface="Tahoma" pitchFamily="34" charset="0"/>
              </a:rPr>
              <a:t>Mengukur kesesuaian fasilitas pelabuhan dengan kebutuhan usaha penangkapan ikan dalam rangka pemeriksaan pemanfaatan fasilitas pendaratan ikan/pelabuhan perikanan.</a:t>
            </a:r>
            <a:endParaRPr lang="en-US" dirty="0" smtClean="0">
              <a:latin typeface="Tahoma" pitchFamily="34" charset="0"/>
              <a:ea typeface="Tahoma" pitchFamily="34" charset="0"/>
              <a:cs typeface="Tahoma" pitchFamily="34" charset="0"/>
            </a:endParaRPr>
          </a:p>
          <a:p>
            <a:pPr marL="457200" indent="-457200" algn="just">
              <a:spcBef>
                <a:spcPts val="1800"/>
              </a:spcBef>
              <a:buFont typeface="+mj-lt"/>
              <a:buAutoNum type="alphaLcPeriod" startAt="5"/>
            </a:pPr>
            <a:r>
              <a:rPr lang="id-ID" b="1" dirty="0" smtClean="0">
                <a:latin typeface="Tahoma" pitchFamily="34" charset="0"/>
                <a:ea typeface="Tahoma" pitchFamily="34" charset="0"/>
                <a:cs typeface="Tahoma" pitchFamily="34" charset="0"/>
              </a:rPr>
              <a:t>Mengendalikan persyaratan teknis dan nautis kapal dari aspek keselamatan pelayaran dalam rangka rencana persiapan, pelaksanaan fungsi kesyahbandaran perikanan</a:t>
            </a:r>
            <a:endParaRPr lang="en-US" b="1" dirty="0" smtClean="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319" y="274638"/>
            <a:ext cx="7939481" cy="1939916"/>
          </a:xfrm>
        </p:spPr>
        <p:txBody>
          <a:bodyPr/>
          <a:lstStyle/>
          <a:p>
            <a:pPr algn="ctr">
              <a:defRPr/>
            </a:pPr>
            <a:r>
              <a:rPr lang="id-ID" sz="2800" b="0" dirty="0" smtClean="0">
                <a:latin typeface="Stencil Std" pitchFamily="82" charset="0"/>
                <a:ea typeface="Tahoma" pitchFamily="34" charset="0"/>
                <a:cs typeface="Tahoma" pitchFamily="34" charset="0"/>
              </a:rPr>
              <a:t>Peraturan Pemerintah Nomor 16 tahun 1994 tentang Jabatan Fungsional PNS</a:t>
            </a:r>
          </a:p>
        </p:txBody>
      </p:sp>
      <p:sp>
        <p:nvSpPr>
          <p:cNvPr id="3" name="Content Placeholder 2"/>
          <p:cNvSpPr>
            <a:spLocks noGrp="1"/>
          </p:cNvSpPr>
          <p:nvPr>
            <p:ph idx="1"/>
          </p:nvPr>
        </p:nvSpPr>
        <p:spPr>
          <a:xfrm>
            <a:off x="457200" y="2214555"/>
            <a:ext cx="8229600" cy="3911609"/>
          </a:xfrm>
        </p:spPr>
        <p:txBody>
          <a:bodyPr/>
          <a:lstStyle/>
          <a:p>
            <a:pPr algn="just">
              <a:buNone/>
              <a:defRPr/>
            </a:pPr>
            <a:endParaRPr lang="id-ID" sz="2400" dirty="0" smtClean="0">
              <a:latin typeface="Tahoma" pitchFamily="34" charset="0"/>
              <a:ea typeface="Tahoma" pitchFamily="34" charset="0"/>
              <a:cs typeface="Tahoma" pitchFamily="34" charset="0"/>
            </a:endParaRPr>
          </a:p>
          <a:p>
            <a:pPr algn="just">
              <a:buNone/>
              <a:defRPr/>
            </a:pPr>
            <a:r>
              <a:rPr lang="id-ID" sz="2400" dirty="0" smtClean="0">
                <a:latin typeface="Tahoma" pitchFamily="34" charset="0"/>
                <a:ea typeface="Tahoma" pitchFamily="34" charset="0"/>
                <a:cs typeface="Tahoma" pitchFamily="34" charset="0"/>
              </a:rPr>
              <a:t>	</a:t>
            </a:r>
            <a:r>
              <a:rPr lang="id-ID" sz="2800" dirty="0" smtClean="0">
                <a:latin typeface="Impact" pitchFamily="34" charset="0"/>
                <a:ea typeface="Tahoma" pitchFamily="34" charset="0"/>
                <a:cs typeface="Tahoma" pitchFamily="34" charset="0"/>
              </a:rPr>
              <a:t>Jabatan Fungsional</a:t>
            </a:r>
            <a:r>
              <a:rPr lang="id-ID" sz="2800" dirty="0" smtClean="0">
                <a:latin typeface="Tahoma" pitchFamily="34" charset="0"/>
                <a:ea typeface="Tahoma" pitchFamily="34" charset="0"/>
                <a:cs typeface="Tahoma" pitchFamily="34" charset="0"/>
              </a:rPr>
              <a:t> adalah kedudukan yang menunjukkan tugas, tanggung jawab, wewenang dan hak seorang Pegawai Negeri Sipil dalam suatu satuan organisasi yang dalam pelaksanaan tugasnya didasarkan pada keahlian dan/atau keterampilan tertentu serta bersifat mandiri</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71472" y="785794"/>
            <a:ext cx="8286808" cy="1588"/>
          </a:xfrm>
          <a:prstGeom prst="line">
            <a:avLst/>
          </a:prstGeom>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3" name="Title 1"/>
          <p:cNvSpPr txBox="1">
            <a:spLocks/>
          </p:cNvSpPr>
          <p:nvPr/>
        </p:nvSpPr>
        <p:spPr>
          <a:xfrm>
            <a:off x="2143108" y="-24"/>
            <a:ext cx="6443313" cy="107157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a:spcAft>
                <a:spcPts val="600"/>
              </a:spcAft>
              <a:defRPr/>
            </a:pP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Rincian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kegiatan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&amp;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unsur</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yang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dinilai</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dalam</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memberikan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angka</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kredit</a:t>
            </a:r>
            <a:endParaRPr lang="id-ID" sz="2000" b="1" dirty="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endParaRPr>
          </a:p>
        </p:txBody>
      </p:sp>
      <p:sp>
        <p:nvSpPr>
          <p:cNvPr id="4" name="Rectangle 3"/>
          <p:cNvSpPr/>
          <p:nvPr/>
        </p:nvSpPr>
        <p:spPr>
          <a:xfrm>
            <a:off x="571472" y="928670"/>
            <a:ext cx="8072494" cy="584775"/>
          </a:xfrm>
          <a:prstGeom prst="rect">
            <a:avLst/>
          </a:prstGeom>
          <a:solidFill>
            <a:schemeClr val="accent1">
              <a:lumMod val="40000"/>
              <a:lumOff val="6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r>
              <a:rPr lang="en-US" sz="3200" b="1" dirty="0" err="1" smtClean="0">
                <a:effectLst>
                  <a:outerShdw blurRad="38100" dist="38100" dir="2700000" algn="tl">
                    <a:srgbClr val="000000">
                      <a:alpha val="43137"/>
                    </a:srgbClr>
                  </a:outerShdw>
                </a:effectLst>
                <a:latin typeface="ConcursoItalian BTN Wide" pitchFamily="34" charset="0"/>
              </a:rPr>
              <a:t>Rincian</a:t>
            </a:r>
            <a:r>
              <a:rPr lang="en-US" sz="3200" b="1" dirty="0" smtClean="0">
                <a:effectLst>
                  <a:outerShdw blurRad="38100" dist="38100" dir="2700000" algn="tl">
                    <a:srgbClr val="000000">
                      <a:alpha val="43137"/>
                    </a:srgbClr>
                  </a:outerShdw>
                </a:effectLst>
                <a:latin typeface="ConcursoItalian BTN Wide" pitchFamily="34" charset="0"/>
              </a:rPr>
              <a:t> pp AHLI</a:t>
            </a:r>
          </a:p>
        </p:txBody>
      </p:sp>
      <p:sp>
        <p:nvSpPr>
          <p:cNvPr id="6" name="Rectangle 5"/>
          <p:cNvSpPr/>
          <p:nvPr/>
        </p:nvSpPr>
        <p:spPr>
          <a:xfrm>
            <a:off x="571472" y="1538575"/>
            <a:ext cx="8072494" cy="461665"/>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r>
              <a:rPr lang="en-US" sz="2400" b="1" dirty="0" err="1" smtClean="0">
                <a:effectLst>
                  <a:outerShdw blurRad="38100" dist="38100" dir="2700000" algn="tl">
                    <a:srgbClr val="000000">
                      <a:alpha val="43137"/>
                    </a:srgbClr>
                  </a:outerShdw>
                </a:effectLst>
                <a:latin typeface="ConcursoItalian BTN Wide" pitchFamily="34" charset="0"/>
              </a:rPr>
              <a:t>Pengawas</a:t>
            </a:r>
            <a:r>
              <a:rPr lang="en-US" sz="2400" b="1" dirty="0" smtClean="0">
                <a:effectLst>
                  <a:outerShdw blurRad="38100" dist="38100" dir="2700000" algn="tl">
                    <a:srgbClr val="000000">
                      <a:alpha val="43137"/>
                    </a:srgbClr>
                  </a:outerShdw>
                </a:effectLst>
                <a:latin typeface="ConcursoItalian BTN Wide" pitchFamily="34" charset="0"/>
              </a:rPr>
              <a:t> </a:t>
            </a:r>
            <a:r>
              <a:rPr lang="en-US" sz="2400" b="1" dirty="0" err="1" smtClean="0">
                <a:effectLst>
                  <a:outerShdw blurRad="38100" dist="38100" dir="2700000" algn="tl">
                    <a:srgbClr val="000000">
                      <a:alpha val="43137"/>
                    </a:srgbClr>
                  </a:outerShdw>
                </a:effectLst>
                <a:latin typeface="ConcursoItalian BTN Wide" pitchFamily="34" charset="0"/>
              </a:rPr>
              <a:t>perikanan</a:t>
            </a:r>
            <a:r>
              <a:rPr lang="en-US" sz="2400" b="1" dirty="0" smtClean="0">
                <a:effectLst>
                  <a:outerShdw blurRad="38100" dist="38100" dir="2700000" algn="tl">
                    <a:srgbClr val="000000">
                      <a:alpha val="43137"/>
                    </a:srgbClr>
                  </a:outerShdw>
                </a:effectLst>
                <a:latin typeface="ConcursoItalian BTN Wide" pitchFamily="34" charset="0"/>
              </a:rPr>
              <a:t> </a:t>
            </a:r>
            <a:r>
              <a:rPr lang="en-US" sz="2400" b="1" dirty="0" err="1" smtClean="0">
                <a:effectLst>
                  <a:outerShdw blurRad="38100" dist="38100" dir="2700000" algn="tl">
                    <a:srgbClr val="000000">
                      <a:alpha val="43137"/>
                    </a:srgbClr>
                  </a:outerShdw>
                </a:effectLst>
                <a:latin typeface="ConcursoItalian BTN Wide" pitchFamily="34" charset="0"/>
              </a:rPr>
              <a:t>Madya</a:t>
            </a:r>
            <a:r>
              <a:rPr lang="en-US" sz="2400" b="1" dirty="0" smtClean="0">
                <a:effectLst>
                  <a:outerShdw blurRad="38100" dist="38100" dir="2700000" algn="tl">
                    <a:srgbClr val="000000">
                      <a:alpha val="43137"/>
                    </a:srgbClr>
                  </a:outerShdw>
                </a:effectLst>
                <a:latin typeface="ConcursoItalian BTN Wide" pitchFamily="34" charset="0"/>
              </a:rPr>
              <a:t> </a:t>
            </a:r>
            <a:r>
              <a:rPr lang="en-US" sz="2400" b="1" dirty="0" smtClean="0">
                <a:effectLst>
                  <a:outerShdw blurRad="38100" dist="38100" dir="2700000" algn="tl">
                    <a:srgbClr val="000000">
                      <a:alpha val="43137"/>
                    </a:srgbClr>
                  </a:outerShdw>
                </a:effectLst>
                <a:latin typeface="Candy Round BTN Lt" pitchFamily="34" charset="0"/>
              </a:rPr>
              <a:t>(</a:t>
            </a:r>
            <a:r>
              <a:rPr lang="en-US" sz="2400" b="1" dirty="0" err="1" smtClean="0">
                <a:effectLst>
                  <a:outerShdw blurRad="38100" dist="38100" dir="2700000" algn="tl">
                    <a:srgbClr val="000000">
                      <a:alpha val="43137"/>
                    </a:srgbClr>
                  </a:outerShdw>
                </a:effectLst>
                <a:latin typeface="Candy Round BTN Lt" pitchFamily="34" charset="0"/>
              </a:rPr>
              <a:t>IV.a</a:t>
            </a:r>
            <a:r>
              <a:rPr lang="en-US" sz="2400" b="1" dirty="0" smtClean="0">
                <a:effectLst>
                  <a:outerShdw blurRad="38100" dist="38100" dir="2700000" algn="tl">
                    <a:srgbClr val="000000">
                      <a:alpha val="43137"/>
                    </a:srgbClr>
                  </a:outerShdw>
                </a:effectLst>
                <a:latin typeface="Candy Round BTN Lt" pitchFamily="34" charset="0"/>
              </a:rPr>
              <a:t> , </a:t>
            </a:r>
            <a:r>
              <a:rPr lang="en-US" sz="2400" b="1" dirty="0" err="1" smtClean="0">
                <a:effectLst>
                  <a:outerShdw blurRad="38100" dist="38100" dir="2700000" algn="tl">
                    <a:srgbClr val="000000">
                      <a:alpha val="43137"/>
                    </a:srgbClr>
                  </a:outerShdw>
                </a:effectLst>
                <a:latin typeface="Candy Round BTN Lt" pitchFamily="34" charset="0"/>
              </a:rPr>
              <a:t>IV.b</a:t>
            </a:r>
            <a:r>
              <a:rPr lang="en-US" sz="2400" b="1" dirty="0" smtClean="0">
                <a:effectLst>
                  <a:outerShdw blurRad="38100" dist="38100" dir="2700000" algn="tl">
                    <a:srgbClr val="000000">
                      <a:alpha val="43137"/>
                    </a:srgbClr>
                  </a:outerShdw>
                </a:effectLst>
                <a:latin typeface="Candy Round BTN Lt" pitchFamily="34" charset="0"/>
              </a:rPr>
              <a:t> &amp;  </a:t>
            </a:r>
            <a:r>
              <a:rPr lang="en-US" sz="2400" b="1" dirty="0" err="1" smtClean="0">
                <a:effectLst>
                  <a:outerShdw blurRad="38100" dist="38100" dir="2700000" algn="tl">
                    <a:srgbClr val="000000">
                      <a:alpha val="43137"/>
                    </a:srgbClr>
                  </a:outerShdw>
                </a:effectLst>
                <a:latin typeface="Candy Round BTN Lt" pitchFamily="34" charset="0"/>
              </a:rPr>
              <a:t>IV.c</a:t>
            </a:r>
            <a:r>
              <a:rPr lang="en-US" sz="2400" b="1" dirty="0" smtClean="0">
                <a:effectLst>
                  <a:outerShdw blurRad="38100" dist="38100" dir="2700000" algn="tl">
                    <a:srgbClr val="000000">
                      <a:alpha val="43137"/>
                    </a:srgbClr>
                  </a:outerShdw>
                </a:effectLst>
                <a:latin typeface="Candy Round BTN Lt" pitchFamily="34" charset="0"/>
              </a:rPr>
              <a:t>)</a:t>
            </a:r>
            <a:r>
              <a:rPr lang="en-US" sz="2400" b="1" dirty="0" smtClean="0">
                <a:effectLst>
                  <a:outerShdw blurRad="38100" dist="38100" dir="2700000" algn="tl">
                    <a:srgbClr val="000000">
                      <a:alpha val="43137"/>
                    </a:srgbClr>
                  </a:outerShdw>
                </a:effectLst>
                <a:latin typeface="ConcursoItalian BTN Wide" pitchFamily="34" charset="0"/>
              </a:rPr>
              <a:t> </a:t>
            </a:r>
          </a:p>
        </p:txBody>
      </p:sp>
      <p:sp>
        <p:nvSpPr>
          <p:cNvPr id="8" name="TextBox 7"/>
          <p:cNvSpPr txBox="1"/>
          <p:nvPr/>
        </p:nvSpPr>
        <p:spPr>
          <a:xfrm>
            <a:off x="642910" y="2135913"/>
            <a:ext cx="8072494" cy="4662815"/>
          </a:xfrm>
          <a:prstGeom prst="rect">
            <a:avLst/>
          </a:prstGeom>
          <a:noFill/>
        </p:spPr>
        <p:txBody>
          <a:bodyPr wrap="square" rtlCol="0">
            <a:spAutoFit/>
          </a:bodyPr>
          <a:lstStyle/>
          <a:p>
            <a:pPr marL="457200" indent="-457200" algn="just">
              <a:spcBef>
                <a:spcPts val="1800"/>
              </a:spcBef>
              <a:buFont typeface="+mj-lt"/>
              <a:buAutoNum type="alphaLcPeriod"/>
            </a:pPr>
            <a:r>
              <a:rPr lang="id-ID" dirty="0" smtClean="0">
                <a:latin typeface="Tahoma" pitchFamily="34" charset="0"/>
                <a:ea typeface="Tahoma" pitchFamily="34" charset="0"/>
                <a:cs typeface="Tahoma" pitchFamily="34" charset="0"/>
              </a:rPr>
              <a:t>Sebagai ketua dalam rangka menyusunan rencana pengawasan ikan tahunan.</a:t>
            </a:r>
            <a:endParaRPr lang="en-US" dirty="0" smtClean="0">
              <a:latin typeface="Tahoma" pitchFamily="34" charset="0"/>
              <a:ea typeface="Tahoma" pitchFamily="34" charset="0"/>
              <a:cs typeface="Tahoma" pitchFamily="34" charset="0"/>
            </a:endParaRPr>
          </a:p>
          <a:p>
            <a:pPr marL="457200" indent="-457200" algn="just">
              <a:spcBef>
                <a:spcPts val="1800"/>
              </a:spcBef>
              <a:buFont typeface="+mj-lt"/>
              <a:buAutoNum type="alphaLcPeriod"/>
            </a:pPr>
            <a:r>
              <a:rPr lang="id-ID" dirty="0" smtClean="0">
                <a:latin typeface="Tahoma" pitchFamily="34" charset="0"/>
                <a:ea typeface="Tahoma" pitchFamily="34" charset="0"/>
                <a:cs typeface="Tahoma" pitchFamily="34" charset="0"/>
              </a:rPr>
              <a:t>Sebagai ketua dalam rangka penyusunan rencana kerja triwulan dalam rangka mempersiapkan bahan penyusunan rencana kerja pemeriksaan pengawasan ikan di kapal perikanan di perairan dan di palabuhan perikanan.</a:t>
            </a:r>
            <a:endParaRPr lang="en-US" dirty="0" smtClean="0">
              <a:latin typeface="Tahoma" pitchFamily="34" charset="0"/>
              <a:ea typeface="Tahoma" pitchFamily="34" charset="0"/>
              <a:cs typeface="Tahoma" pitchFamily="34" charset="0"/>
            </a:endParaRPr>
          </a:p>
          <a:p>
            <a:pPr marL="457200" indent="-457200" algn="just">
              <a:spcBef>
                <a:spcPts val="1800"/>
              </a:spcBef>
              <a:buFont typeface="+mj-lt"/>
              <a:buAutoNum type="alphaLcPeriod"/>
            </a:pPr>
            <a:r>
              <a:rPr lang="id-ID" dirty="0" smtClean="0">
                <a:latin typeface="Tahoma" pitchFamily="34" charset="0"/>
                <a:ea typeface="Tahoma" pitchFamily="34" charset="0"/>
                <a:cs typeface="Tahoma" pitchFamily="34" charset="0"/>
              </a:rPr>
              <a:t>Sebagai ketua dalam rangka penyusunan rencana kerja tahunan dalam rangka mempersiapkan bahan penyusunan rencana kerja pemeriksaan pengawasan ikan di kapal perikanan di perairan dan di palabuhan perikanan.</a:t>
            </a:r>
            <a:endParaRPr lang="en-US" dirty="0" smtClean="0">
              <a:latin typeface="Tahoma" pitchFamily="34" charset="0"/>
              <a:ea typeface="Tahoma" pitchFamily="34" charset="0"/>
              <a:cs typeface="Tahoma" pitchFamily="34" charset="0"/>
            </a:endParaRPr>
          </a:p>
          <a:p>
            <a:pPr marL="457200" indent="-457200" algn="just">
              <a:spcBef>
                <a:spcPts val="1800"/>
              </a:spcBef>
              <a:buFont typeface="+mj-lt"/>
              <a:buAutoNum type="alphaLcPeriod"/>
            </a:pPr>
            <a:r>
              <a:rPr lang="id-ID" dirty="0" smtClean="0">
                <a:latin typeface="Tahoma" pitchFamily="34" charset="0"/>
                <a:ea typeface="Tahoma" pitchFamily="34" charset="0"/>
                <a:cs typeface="Tahoma" pitchFamily="34" charset="0"/>
              </a:rPr>
              <a:t>Menganalisa data dan informasi rencana kerja tahunan dalam rangka mempersiapkan bahan penyusunan rencana kerja pemeriksaan pengawasan ikan di kapal perikanan, di perairan dan di palabuhan perikanan.</a:t>
            </a:r>
            <a:endParaRPr lang="en-US" dirty="0" smtClean="0">
              <a:latin typeface="Tahoma" pitchFamily="34" charset="0"/>
              <a:ea typeface="Tahoma" pitchFamily="34" charset="0"/>
              <a:cs typeface="Tahoma" pitchFamily="34" charset="0"/>
            </a:endParaRPr>
          </a:p>
        </p:txBody>
      </p:sp>
      <p:sp>
        <p:nvSpPr>
          <p:cNvPr id="10" name="Right Arrow 9"/>
          <p:cNvSpPr/>
          <p:nvPr/>
        </p:nvSpPr>
        <p:spPr>
          <a:xfrm>
            <a:off x="8643966" y="6143644"/>
            <a:ext cx="428628" cy="71438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71472" y="785794"/>
            <a:ext cx="8286808" cy="1588"/>
          </a:xfrm>
          <a:prstGeom prst="line">
            <a:avLst/>
          </a:prstGeom>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3" name="Title 1"/>
          <p:cNvSpPr txBox="1">
            <a:spLocks/>
          </p:cNvSpPr>
          <p:nvPr/>
        </p:nvSpPr>
        <p:spPr>
          <a:xfrm>
            <a:off x="2143108" y="-24"/>
            <a:ext cx="6443313" cy="107157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a:spcAft>
                <a:spcPts val="600"/>
              </a:spcAft>
              <a:defRPr/>
            </a:pP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Rincian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kegiatan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&amp;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unsur</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yang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dinilai</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dalam</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memberikan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angka</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kredit</a:t>
            </a:r>
            <a:endParaRPr lang="id-ID" sz="2000" b="1" dirty="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endParaRPr>
          </a:p>
        </p:txBody>
      </p:sp>
      <p:sp>
        <p:nvSpPr>
          <p:cNvPr id="4" name="Rectangle 3"/>
          <p:cNvSpPr/>
          <p:nvPr/>
        </p:nvSpPr>
        <p:spPr>
          <a:xfrm>
            <a:off x="571472" y="928670"/>
            <a:ext cx="8072494" cy="584775"/>
          </a:xfrm>
          <a:prstGeom prst="rect">
            <a:avLst/>
          </a:prstGeom>
          <a:solidFill>
            <a:schemeClr val="accent1">
              <a:lumMod val="40000"/>
              <a:lumOff val="6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r>
              <a:rPr lang="en-US" sz="3200" b="1" dirty="0" err="1" smtClean="0">
                <a:effectLst>
                  <a:outerShdw blurRad="38100" dist="38100" dir="2700000" algn="tl">
                    <a:srgbClr val="000000">
                      <a:alpha val="43137"/>
                    </a:srgbClr>
                  </a:outerShdw>
                </a:effectLst>
                <a:latin typeface="ConcursoItalian BTN Wide" pitchFamily="34" charset="0"/>
              </a:rPr>
              <a:t>Rincian</a:t>
            </a:r>
            <a:r>
              <a:rPr lang="en-US" sz="3200" b="1" dirty="0" smtClean="0">
                <a:effectLst>
                  <a:outerShdw blurRad="38100" dist="38100" dir="2700000" algn="tl">
                    <a:srgbClr val="000000">
                      <a:alpha val="43137"/>
                    </a:srgbClr>
                  </a:outerShdw>
                </a:effectLst>
                <a:latin typeface="ConcursoItalian BTN Wide" pitchFamily="34" charset="0"/>
              </a:rPr>
              <a:t> pp AHLI</a:t>
            </a:r>
          </a:p>
        </p:txBody>
      </p:sp>
      <p:sp>
        <p:nvSpPr>
          <p:cNvPr id="6" name="Rectangle 5"/>
          <p:cNvSpPr/>
          <p:nvPr/>
        </p:nvSpPr>
        <p:spPr>
          <a:xfrm>
            <a:off x="571472" y="1538575"/>
            <a:ext cx="8072494" cy="461665"/>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r>
              <a:rPr lang="en-US" sz="2400" b="1" dirty="0" err="1" smtClean="0">
                <a:effectLst>
                  <a:outerShdw blurRad="38100" dist="38100" dir="2700000" algn="tl">
                    <a:srgbClr val="000000">
                      <a:alpha val="43137"/>
                    </a:srgbClr>
                  </a:outerShdw>
                </a:effectLst>
                <a:latin typeface="ConcursoItalian BTN Wide" pitchFamily="34" charset="0"/>
              </a:rPr>
              <a:t>Pengawas</a:t>
            </a:r>
            <a:r>
              <a:rPr lang="en-US" sz="2400" b="1" dirty="0" smtClean="0">
                <a:effectLst>
                  <a:outerShdw blurRad="38100" dist="38100" dir="2700000" algn="tl">
                    <a:srgbClr val="000000">
                      <a:alpha val="43137"/>
                    </a:srgbClr>
                  </a:outerShdw>
                </a:effectLst>
                <a:latin typeface="ConcursoItalian BTN Wide" pitchFamily="34" charset="0"/>
              </a:rPr>
              <a:t> </a:t>
            </a:r>
            <a:r>
              <a:rPr lang="en-US" sz="2400" b="1" dirty="0" err="1" smtClean="0">
                <a:effectLst>
                  <a:outerShdw blurRad="38100" dist="38100" dir="2700000" algn="tl">
                    <a:srgbClr val="000000">
                      <a:alpha val="43137"/>
                    </a:srgbClr>
                  </a:outerShdw>
                </a:effectLst>
                <a:latin typeface="ConcursoItalian BTN Wide" pitchFamily="34" charset="0"/>
              </a:rPr>
              <a:t>perikanan</a:t>
            </a:r>
            <a:r>
              <a:rPr lang="en-US" sz="2400" b="1" dirty="0" smtClean="0">
                <a:effectLst>
                  <a:outerShdw blurRad="38100" dist="38100" dir="2700000" algn="tl">
                    <a:srgbClr val="000000">
                      <a:alpha val="43137"/>
                    </a:srgbClr>
                  </a:outerShdw>
                </a:effectLst>
                <a:latin typeface="ConcursoItalian BTN Wide" pitchFamily="34" charset="0"/>
              </a:rPr>
              <a:t> </a:t>
            </a:r>
            <a:r>
              <a:rPr lang="en-US" sz="2400" b="1" dirty="0" err="1" smtClean="0">
                <a:effectLst>
                  <a:outerShdw blurRad="38100" dist="38100" dir="2700000" algn="tl">
                    <a:srgbClr val="000000">
                      <a:alpha val="43137"/>
                    </a:srgbClr>
                  </a:outerShdw>
                </a:effectLst>
                <a:latin typeface="ConcursoItalian BTN Wide" pitchFamily="34" charset="0"/>
              </a:rPr>
              <a:t>Madya</a:t>
            </a:r>
            <a:r>
              <a:rPr lang="en-US" sz="2400" b="1" dirty="0" smtClean="0">
                <a:effectLst>
                  <a:outerShdw blurRad="38100" dist="38100" dir="2700000" algn="tl">
                    <a:srgbClr val="000000">
                      <a:alpha val="43137"/>
                    </a:srgbClr>
                  </a:outerShdw>
                </a:effectLst>
                <a:latin typeface="ConcursoItalian BTN Wide" pitchFamily="34" charset="0"/>
              </a:rPr>
              <a:t> </a:t>
            </a:r>
            <a:r>
              <a:rPr lang="en-US" sz="2400" b="1" dirty="0" smtClean="0">
                <a:effectLst>
                  <a:outerShdw blurRad="38100" dist="38100" dir="2700000" algn="tl">
                    <a:srgbClr val="000000">
                      <a:alpha val="43137"/>
                    </a:srgbClr>
                  </a:outerShdw>
                </a:effectLst>
                <a:latin typeface="Candy Round BTN Lt" pitchFamily="34" charset="0"/>
              </a:rPr>
              <a:t>(</a:t>
            </a:r>
            <a:r>
              <a:rPr lang="en-US" sz="2400" b="1" dirty="0" err="1" smtClean="0">
                <a:effectLst>
                  <a:outerShdw blurRad="38100" dist="38100" dir="2700000" algn="tl">
                    <a:srgbClr val="000000">
                      <a:alpha val="43137"/>
                    </a:srgbClr>
                  </a:outerShdw>
                </a:effectLst>
                <a:latin typeface="Candy Round BTN Lt" pitchFamily="34" charset="0"/>
              </a:rPr>
              <a:t>IV.a</a:t>
            </a:r>
            <a:r>
              <a:rPr lang="en-US" sz="2400" b="1" dirty="0" smtClean="0">
                <a:effectLst>
                  <a:outerShdw blurRad="38100" dist="38100" dir="2700000" algn="tl">
                    <a:srgbClr val="000000">
                      <a:alpha val="43137"/>
                    </a:srgbClr>
                  </a:outerShdw>
                </a:effectLst>
                <a:latin typeface="Candy Round BTN Lt" pitchFamily="34" charset="0"/>
              </a:rPr>
              <a:t> , </a:t>
            </a:r>
            <a:r>
              <a:rPr lang="en-US" sz="2400" b="1" dirty="0" err="1" smtClean="0">
                <a:effectLst>
                  <a:outerShdw blurRad="38100" dist="38100" dir="2700000" algn="tl">
                    <a:srgbClr val="000000">
                      <a:alpha val="43137"/>
                    </a:srgbClr>
                  </a:outerShdw>
                </a:effectLst>
                <a:latin typeface="Candy Round BTN Lt" pitchFamily="34" charset="0"/>
              </a:rPr>
              <a:t>IV.b</a:t>
            </a:r>
            <a:r>
              <a:rPr lang="en-US" sz="2400" b="1" dirty="0" smtClean="0">
                <a:effectLst>
                  <a:outerShdw blurRad="38100" dist="38100" dir="2700000" algn="tl">
                    <a:srgbClr val="000000">
                      <a:alpha val="43137"/>
                    </a:srgbClr>
                  </a:outerShdw>
                </a:effectLst>
                <a:latin typeface="Candy Round BTN Lt" pitchFamily="34" charset="0"/>
              </a:rPr>
              <a:t> &amp;  </a:t>
            </a:r>
            <a:r>
              <a:rPr lang="en-US" sz="2400" b="1" dirty="0" err="1" smtClean="0">
                <a:effectLst>
                  <a:outerShdw blurRad="38100" dist="38100" dir="2700000" algn="tl">
                    <a:srgbClr val="000000">
                      <a:alpha val="43137"/>
                    </a:srgbClr>
                  </a:outerShdw>
                </a:effectLst>
                <a:latin typeface="Candy Round BTN Lt" pitchFamily="34" charset="0"/>
              </a:rPr>
              <a:t>IV.c</a:t>
            </a:r>
            <a:r>
              <a:rPr lang="en-US" sz="2400" b="1" dirty="0" smtClean="0">
                <a:effectLst>
                  <a:outerShdw blurRad="38100" dist="38100" dir="2700000" algn="tl">
                    <a:srgbClr val="000000">
                      <a:alpha val="43137"/>
                    </a:srgbClr>
                  </a:outerShdw>
                </a:effectLst>
                <a:latin typeface="Candy Round BTN Lt" pitchFamily="34" charset="0"/>
              </a:rPr>
              <a:t>)</a:t>
            </a:r>
            <a:r>
              <a:rPr lang="en-US" sz="2400" b="1" dirty="0" smtClean="0">
                <a:effectLst>
                  <a:outerShdw blurRad="38100" dist="38100" dir="2700000" algn="tl">
                    <a:srgbClr val="000000">
                      <a:alpha val="43137"/>
                    </a:srgbClr>
                  </a:outerShdw>
                </a:effectLst>
                <a:latin typeface="ConcursoItalian BTN Wide" pitchFamily="34" charset="0"/>
              </a:rPr>
              <a:t>  </a:t>
            </a:r>
          </a:p>
        </p:txBody>
      </p:sp>
      <p:sp>
        <p:nvSpPr>
          <p:cNvPr id="8" name="TextBox 7"/>
          <p:cNvSpPr txBox="1"/>
          <p:nvPr/>
        </p:nvSpPr>
        <p:spPr>
          <a:xfrm>
            <a:off x="642910" y="2135913"/>
            <a:ext cx="8072494" cy="4339650"/>
          </a:xfrm>
          <a:prstGeom prst="rect">
            <a:avLst/>
          </a:prstGeom>
          <a:noFill/>
        </p:spPr>
        <p:txBody>
          <a:bodyPr wrap="square" rtlCol="0">
            <a:spAutoFit/>
          </a:bodyPr>
          <a:lstStyle/>
          <a:p>
            <a:pPr marL="457200" indent="-457200" algn="just">
              <a:spcBef>
                <a:spcPts val="1800"/>
              </a:spcBef>
              <a:buFont typeface="+mj-lt"/>
              <a:buAutoNum type="alphaLcPeriod" startAt="4"/>
            </a:pPr>
            <a:r>
              <a:rPr lang="id-ID" dirty="0" smtClean="0">
                <a:latin typeface="Tahoma" pitchFamily="34" charset="0"/>
                <a:ea typeface="Tahoma" pitchFamily="34" charset="0"/>
                <a:cs typeface="Tahoma" pitchFamily="34" charset="0"/>
              </a:rPr>
              <a:t>Menganalisa data dan informasi rencana kerja tahunan dalam rangka mempersiapkan bahan penyusunan rencana kerja pemeriksaan pengawasan ikan di kapal perikanan, di perairan dan di palabuhan perikanan.</a:t>
            </a:r>
            <a:endParaRPr lang="en-US" b="1" dirty="0" smtClean="0"/>
          </a:p>
          <a:p>
            <a:pPr marL="457200" indent="-457200" algn="just">
              <a:spcBef>
                <a:spcPts val="1800"/>
              </a:spcBef>
              <a:buFont typeface="+mj-lt"/>
              <a:buAutoNum type="alphaLcPeriod" startAt="4"/>
            </a:pPr>
            <a:r>
              <a:rPr lang="en-US" b="1" dirty="0" err="1" smtClean="0">
                <a:latin typeface="Tahoma" pitchFamily="34" charset="0"/>
                <a:ea typeface="Tahoma" pitchFamily="34" charset="0"/>
                <a:cs typeface="Tahoma" pitchFamily="34" charset="0"/>
              </a:rPr>
              <a:t>Kelayakan</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teknis</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kapal</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perikanan</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dalam</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rangka</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melakukan</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analisa</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pelaksanaan</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pengawasan</a:t>
            </a:r>
            <a:r>
              <a:rPr lang="en-US" b="1" dirty="0" smtClean="0">
                <a:latin typeface="Tahoma" pitchFamily="34" charset="0"/>
                <a:ea typeface="Tahoma" pitchFamily="34" charset="0"/>
                <a:cs typeface="Tahoma" pitchFamily="34" charset="0"/>
              </a:rPr>
              <a:t>.</a:t>
            </a:r>
          </a:p>
          <a:p>
            <a:pPr marL="457200" indent="-457200" algn="just">
              <a:spcBef>
                <a:spcPts val="1800"/>
              </a:spcBef>
              <a:buFont typeface="+mj-lt"/>
              <a:buAutoNum type="alphaLcPeriod" startAt="4"/>
            </a:pPr>
            <a:r>
              <a:rPr lang="en-US" b="1" dirty="0" err="1" smtClean="0">
                <a:latin typeface="Tahoma" pitchFamily="34" charset="0"/>
                <a:ea typeface="Tahoma" pitchFamily="34" charset="0"/>
                <a:cs typeface="Tahoma" pitchFamily="34" charset="0"/>
              </a:rPr>
              <a:t>Kelayakan</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teknis</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mesin</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kapal</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perikanan</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dalam</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rangka</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melakukan</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analisa</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pelaksanaan</a:t>
            </a: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pengawasan</a:t>
            </a:r>
            <a:r>
              <a:rPr lang="en-US" b="1" dirty="0" smtClean="0">
                <a:latin typeface="Tahoma" pitchFamily="34" charset="0"/>
                <a:ea typeface="Tahoma" pitchFamily="34" charset="0"/>
                <a:cs typeface="Tahoma" pitchFamily="34" charset="0"/>
              </a:rPr>
              <a:t>.</a:t>
            </a:r>
          </a:p>
          <a:p>
            <a:pPr marL="457200" indent="-457200" algn="just">
              <a:spcBef>
                <a:spcPts val="1800"/>
              </a:spcBef>
              <a:buFont typeface="+mj-lt"/>
              <a:buAutoNum type="alphaLcPeriod" startAt="4"/>
            </a:pPr>
            <a:r>
              <a:rPr lang="id-ID" dirty="0" smtClean="0">
                <a:latin typeface="Tahoma" pitchFamily="34" charset="0"/>
                <a:ea typeface="Tahoma" pitchFamily="34" charset="0"/>
                <a:cs typeface="Tahoma" pitchFamily="34" charset="0"/>
              </a:rPr>
              <a:t>M</a:t>
            </a:r>
            <a:r>
              <a:rPr lang="en-US" dirty="0" err="1" smtClean="0">
                <a:latin typeface="Tahoma" pitchFamily="34" charset="0"/>
                <a:ea typeface="Tahoma" pitchFamily="34" charset="0"/>
                <a:cs typeface="Tahoma" pitchFamily="34" charset="0"/>
              </a:rPr>
              <a:t>elakukan</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analisa</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pelaksanaan</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pengawasan</a:t>
            </a:r>
            <a:r>
              <a:rPr lang="id-ID" dirty="0" smtClean="0">
                <a:latin typeface="Tahoma" pitchFamily="34" charset="0"/>
                <a:ea typeface="Tahoma" pitchFamily="34" charset="0"/>
                <a:cs typeface="Tahoma" pitchFamily="34" charset="0"/>
              </a:rPr>
              <a:t> terhadap l</a:t>
            </a:r>
            <a:r>
              <a:rPr lang="en-US" dirty="0" err="1" smtClean="0">
                <a:latin typeface="Tahoma" pitchFamily="34" charset="0"/>
                <a:ea typeface="Tahoma" pitchFamily="34" charset="0"/>
                <a:cs typeface="Tahoma" pitchFamily="34" charset="0"/>
              </a:rPr>
              <a:t>aporan</a:t>
            </a:r>
            <a:r>
              <a:rPr lang="en-US" dirty="0" smtClean="0">
                <a:latin typeface="Tahoma" pitchFamily="34" charset="0"/>
                <a:ea typeface="Tahoma" pitchFamily="34" charset="0"/>
                <a:cs typeface="Tahoma" pitchFamily="34" charset="0"/>
              </a:rPr>
              <a:t> log book </a:t>
            </a:r>
            <a:r>
              <a:rPr lang="en-US" dirty="0" err="1" smtClean="0">
                <a:latin typeface="Tahoma" pitchFamily="34" charset="0"/>
                <a:ea typeface="Tahoma" pitchFamily="34" charset="0"/>
                <a:cs typeface="Tahoma" pitchFamily="34" charset="0"/>
              </a:rPr>
              <a:t>perikanan</a:t>
            </a:r>
            <a:r>
              <a:rPr lang="id-ID" dirty="0" smtClean="0">
                <a:latin typeface="Tahoma" pitchFamily="34" charset="0"/>
                <a:ea typeface="Tahoma" pitchFamily="34" charset="0"/>
                <a:cs typeface="Tahoma" pitchFamily="34" charset="0"/>
              </a:rPr>
              <a:t> dalam rangka melakukan analisa, evaluasi, dan pelaporan</a:t>
            </a:r>
            <a:r>
              <a:rPr lang="en-US" dirty="0" smtClean="0">
                <a:latin typeface="Tahoma" pitchFamily="34" charset="0"/>
                <a:ea typeface="Tahoma" pitchFamily="34" charset="0"/>
                <a:cs typeface="Tahoma" pitchFamily="34" charset="0"/>
              </a:rPr>
              <a:t>.</a:t>
            </a:r>
          </a:p>
          <a:p>
            <a:pPr marL="457200" indent="-457200" algn="just">
              <a:spcBef>
                <a:spcPts val="1800"/>
              </a:spcBef>
              <a:buFont typeface="+mj-lt"/>
              <a:buAutoNum type="alphaLcPeriod" startAt="4"/>
            </a:pPr>
            <a:r>
              <a:rPr lang="en-US" dirty="0" err="1" smtClean="0">
                <a:latin typeface="Tahoma" pitchFamily="34" charset="0"/>
                <a:ea typeface="Tahoma" pitchFamily="34" charset="0"/>
                <a:cs typeface="Tahoma" pitchFamily="34" charset="0"/>
              </a:rPr>
              <a:t>Sebagai</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anggota</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dalam</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rangka</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evaluasi</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dan</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pelaporan</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hasil</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pelaksanaan</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pengawasan</a:t>
            </a:r>
            <a:endParaRPr lang="en-US" dirty="0" smtClean="0">
              <a:latin typeface="Tahoma" pitchFamily="34" charset="0"/>
              <a:ea typeface="Tahoma" pitchFamily="34" charset="0"/>
              <a:cs typeface="Tahoma" pitchFamily="34" charset="0"/>
            </a:endParaRPr>
          </a:p>
        </p:txBody>
      </p:sp>
      <p:sp>
        <p:nvSpPr>
          <p:cNvPr id="7" name="Rounded Rectangle 6"/>
          <p:cNvSpPr/>
          <p:nvPr/>
        </p:nvSpPr>
        <p:spPr>
          <a:xfrm>
            <a:off x="8501090" y="6215082"/>
            <a:ext cx="357190" cy="35719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71472" y="785794"/>
            <a:ext cx="8286808" cy="1588"/>
          </a:xfrm>
          <a:prstGeom prst="line">
            <a:avLst/>
          </a:prstGeom>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3" name="Title 1"/>
          <p:cNvSpPr txBox="1">
            <a:spLocks/>
          </p:cNvSpPr>
          <p:nvPr/>
        </p:nvSpPr>
        <p:spPr>
          <a:xfrm>
            <a:off x="2143108" y="-24"/>
            <a:ext cx="6443313" cy="107157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a:spcAft>
                <a:spcPts val="600"/>
              </a:spcAft>
              <a:defRPr/>
            </a:pP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Rincian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kegiatan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&amp;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unsur</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yang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dinilai</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dalam</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memberikan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angka</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kredit</a:t>
            </a:r>
            <a:endParaRPr lang="id-ID" sz="2000" b="1" dirty="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endParaRPr>
          </a:p>
        </p:txBody>
      </p:sp>
      <p:sp>
        <p:nvSpPr>
          <p:cNvPr id="4" name="Rectangle 3"/>
          <p:cNvSpPr/>
          <p:nvPr/>
        </p:nvSpPr>
        <p:spPr>
          <a:xfrm>
            <a:off x="571472" y="928670"/>
            <a:ext cx="8072494" cy="584775"/>
          </a:xfrm>
          <a:prstGeom prst="rect">
            <a:avLst/>
          </a:prstGeom>
          <a:solidFill>
            <a:schemeClr val="accent1">
              <a:lumMod val="40000"/>
              <a:lumOff val="6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r>
              <a:rPr lang="en-US" sz="3200" b="1" dirty="0" err="1" smtClean="0">
                <a:effectLst>
                  <a:outerShdw blurRad="38100" dist="38100" dir="2700000" algn="tl">
                    <a:srgbClr val="000000">
                      <a:alpha val="43137"/>
                    </a:srgbClr>
                  </a:outerShdw>
                </a:effectLst>
                <a:latin typeface="ConcursoItalian BTN Wide" pitchFamily="34" charset="0"/>
              </a:rPr>
              <a:t>Rincian</a:t>
            </a:r>
            <a:r>
              <a:rPr lang="en-US" sz="3200" b="1" dirty="0" smtClean="0">
                <a:effectLst>
                  <a:outerShdw blurRad="38100" dist="38100" dir="2700000" algn="tl">
                    <a:srgbClr val="000000">
                      <a:alpha val="43137"/>
                    </a:srgbClr>
                  </a:outerShdw>
                </a:effectLst>
                <a:latin typeface="ConcursoItalian BTN Wide" pitchFamily="34" charset="0"/>
              </a:rPr>
              <a:t> pp AHLI</a:t>
            </a:r>
          </a:p>
        </p:txBody>
      </p:sp>
      <p:sp>
        <p:nvSpPr>
          <p:cNvPr id="6" name="Rectangle 5"/>
          <p:cNvSpPr/>
          <p:nvPr/>
        </p:nvSpPr>
        <p:spPr>
          <a:xfrm>
            <a:off x="571472" y="1538575"/>
            <a:ext cx="8072494" cy="461665"/>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r>
              <a:rPr lang="en-US" sz="2400" b="1" dirty="0" err="1" smtClean="0">
                <a:effectLst>
                  <a:outerShdw blurRad="38100" dist="38100" dir="2700000" algn="tl">
                    <a:srgbClr val="000000">
                      <a:alpha val="43137"/>
                    </a:srgbClr>
                  </a:outerShdw>
                </a:effectLst>
                <a:latin typeface="ConcursoItalian BTN Wide" pitchFamily="34" charset="0"/>
              </a:rPr>
              <a:t>Pengawas</a:t>
            </a:r>
            <a:r>
              <a:rPr lang="en-US" sz="2400" b="1" dirty="0" smtClean="0">
                <a:effectLst>
                  <a:outerShdw blurRad="38100" dist="38100" dir="2700000" algn="tl">
                    <a:srgbClr val="000000">
                      <a:alpha val="43137"/>
                    </a:srgbClr>
                  </a:outerShdw>
                </a:effectLst>
                <a:latin typeface="ConcursoItalian BTN Wide" pitchFamily="34" charset="0"/>
              </a:rPr>
              <a:t> </a:t>
            </a:r>
            <a:r>
              <a:rPr lang="en-US" sz="2400" b="1" dirty="0" err="1" smtClean="0">
                <a:effectLst>
                  <a:outerShdw blurRad="38100" dist="38100" dir="2700000" algn="tl">
                    <a:srgbClr val="000000">
                      <a:alpha val="43137"/>
                    </a:srgbClr>
                  </a:outerShdw>
                </a:effectLst>
                <a:latin typeface="ConcursoItalian BTN Wide" pitchFamily="34" charset="0"/>
              </a:rPr>
              <a:t>perikanan</a:t>
            </a:r>
            <a:r>
              <a:rPr lang="en-US" sz="2400" b="1" dirty="0" smtClean="0">
                <a:effectLst>
                  <a:outerShdw blurRad="38100" dist="38100" dir="2700000" algn="tl">
                    <a:srgbClr val="000000">
                      <a:alpha val="43137"/>
                    </a:srgbClr>
                  </a:outerShdw>
                </a:effectLst>
                <a:latin typeface="ConcursoItalian BTN Wide" pitchFamily="34" charset="0"/>
              </a:rPr>
              <a:t> </a:t>
            </a:r>
            <a:r>
              <a:rPr lang="en-US" sz="2400" b="1" dirty="0" err="1" smtClean="0">
                <a:effectLst>
                  <a:outerShdw blurRad="38100" dist="38100" dir="2700000" algn="tl">
                    <a:srgbClr val="000000">
                      <a:alpha val="43137"/>
                    </a:srgbClr>
                  </a:outerShdw>
                </a:effectLst>
                <a:latin typeface="ConcursoItalian BTN Wide" pitchFamily="34" charset="0"/>
              </a:rPr>
              <a:t>Utama</a:t>
            </a:r>
            <a:r>
              <a:rPr lang="en-US" sz="2400" b="1" dirty="0" smtClean="0">
                <a:effectLst>
                  <a:outerShdw blurRad="38100" dist="38100" dir="2700000" algn="tl">
                    <a:srgbClr val="000000">
                      <a:alpha val="43137"/>
                    </a:srgbClr>
                  </a:outerShdw>
                </a:effectLst>
                <a:latin typeface="ConcursoItalian BTN Wide" pitchFamily="34" charset="0"/>
              </a:rPr>
              <a:t> </a:t>
            </a:r>
            <a:r>
              <a:rPr lang="en-US" sz="2400" b="1" dirty="0" smtClean="0">
                <a:effectLst>
                  <a:outerShdw blurRad="38100" dist="38100" dir="2700000" algn="tl">
                    <a:srgbClr val="000000">
                      <a:alpha val="43137"/>
                    </a:srgbClr>
                  </a:outerShdw>
                </a:effectLst>
                <a:latin typeface="Candy Round BTN Lt" pitchFamily="34" charset="0"/>
              </a:rPr>
              <a:t>(</a:t>
            </a:r>
            <a:r>
              <a:rPr lang="en-US" sz="2400" b="1" dirty="0" err="1" smtClean="0">
                <a:effectLst>
                  <a:outerShdw blurRad="38100" dist="38100" dir="2700000" algn="tl">
                    <a:srgbClr val="000000">
                      <a:alpha val="43137"/>
                    </a:srgbClr>
                  </a:outerShdw>
                </a:effectLst>
                <a:latin typeface="Candy Round BTN Lt" pitchFamily="34" charset="0"/>
              </a:rPr>
              <a:t>IV.d</a:t>
            </a:r>
            <a:r>
              <a:rPr lang="en-US" sz="2400" b="1" dirty="0" smtClean="0">
                <a:effectLst>
                  <a:outerShdw blurRad="38100" dist="38100" dir="2700000" algn="tl">
                    <a:srgbClr val="000000">
                      <a:alpha val="43137"/>
                    </a:srgbClr>
                  </a:outerShdw>
                </a:effectLst>
                <a:latin typeface="Candy Round BTN Lt" pitchFamily="34" charset="0"/>
              </a:rPr>
              <a:t>  &amp;  </a:t>
            </a:r>
            <a:r>
              <a:rPr lang="en-US" sz="2400" b="1" dirty="0" err="1" smtClean="0">
                <a:effectLst>
                  <a:outerShdw blurRad="38100" dist="38100" dir="2700000" algn="tl">
                    <a:srgbClr val="000000">
                      <a:alpha val="43137"/>
                    </a:srgbClr>
                  </a:outerShdw>
                </a:effectLst>
                <a:latin typeface="Candy Round BTN Lt" pitchFamily="34" charset="0"/>
              </a:rPr>
              <a:t>IV.e</a:t>
            </a:r>
            <a:r>
              <a:rPr lang="en-US" sz="2400" b="1" dirty="0" smtClean="0">
                <a:effectLst>
                  <a:outerShdw blurRad="38100" dist="38100" dir="2700000" algn="tl">
                    <a:srgbClr val="000000">
                      <a:alpha val="43137"/>
                    </a:srgbClr>
                  </a:outerShdw>
                </a:effectLst>
                <a:latin typeface="Candy Round BTN Lt" pitchFamily="34" charset="0"/>
              </a:rPr>
              <a:t>)</a:t>
            </a:r>
            <a:r>
              <a:rPr lang="en-US" sz="2400" b="1" dirty="0" smtClean="0">
                <a:effectLst>
                  <a:outerShdw blurRad="38100" dist="38100" dir="2700000" algn="tl">
                    <a:srgbClr val="000000">
                      <a:alpha val="43137"/>
                    </a:srgbClr>
                  </a:outerShdw>
                </a:effectLst>
                <a:latin typeface="ConcursoItalian BTN Wide" pitchFamily="34" charset="0"/>
              </a:rPr>
              <a:t> </a:t>
            </a:r>
          </a:p>
        </p:txBody>
      </p:sp>
      <p:sp>
        <p:nvSpPr>
          <p:cNvPr id="8" name="TextBox 7"/>
          <p:cNvSpPr txBox="1"/>
          <p:nvPr/>
        </p:nvSpPr>
        <p:spPr>
          <a:xfrm>
            <a:off x="642910" y="2135913"/>
            <a:ext cx="8072494" cy="4062651"/>
          </a:xfrm>
          <a:prstGeom prst="rect">
            <a:avLst/>
          </a:prstGeom>
          <a:noFill/>
        </p:spPr>
        <p:txBody>
          <a:bodyPr wrap="square" rtlCol="0">
            <a:spAutoFit/>
          </a:bodyPr>
          <a:lstStyle/>
          <a:p>
            <a:pPr marL="457200" indent="-457200" algn="just">
              <a:spcBef>
                <a:spcPts val="1800"/>
              </a:spcBef>
              <a:buFont typeface="+mj-lt"/>
              <a:buAutoNum type="alphaLcPeriod"/>
            </a:pPr>
            <a:r>
              <a:rPr lang="id-ID" dirty="0" smtClean="0">
                <a:latin typeface="Tahoma" pitchFamily="34" charset="0"/>
                <a:ea typeface="Tahoma" pitchFamily="34" charset="0"/>
                <a:cs typeface="Tahoma" pitchFamily="34" charset="0"/>
              </a:rPr>
              <a:t>Melakukan analisas pelaksanaan pengawasan terhadap p</a:t>
            </a:r>
            <a:r>
              <a:rPr lang="en-US" dirty="0" err="1" smtClean="0">
                <a:latin typeface="Tahoma" pitchFamily="34" charset="0"/>
                <a:ea typeface="Tahoma" pitchFamily="34" charset="0"/>
                <a:cs typeface="Tahoma" pitchFamily="34" charset="0"/>
              </a:rPr>
              <a:t>enempatan</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alat</a:t>
            </a:r>
            <a:r>
              <a:rPr lang="en-US" dirty="0" smtClean="0">
                <a:latin typeface="Tahoma" pitchFamily="34" charset="0"/>
                <a:ea typeface="Tahoma" pitchFamily="34" charset="0"/>
                <a:cs typeface="Tahoma" pitchFamily="34" charset="0"/>
              </a:rPr>
              <a:t> bantu </a:t>
            </a:r>
            <a:r>
              <a:rPr lang="en-US" dirty="0" err="1" smtClean="0">
                <a:latin typeface="Tahoma" pitchFamily="34" charset="0"/>
                <a:ea typeface="Tahoma" pitchFamily="34" charset="0"/>
                <a:cs typeface="Tahoma" pitchFamily="34" charset="0"/>
              </a:rPr>
              <a:t>penangkapan</a:t>
            </a:r>
            <a:r>
              <a:rPr lang="en-US" dirty="0" smtClean="0">
                <a:latin typeface="Tahoma" pitchFamily="34" charset="0"/>
                <a:ea typeface="Tahoma" pitchFamily="34" charset="0"/>
                <a:cs typeface="Tahoma" pitchFamily="34" charset="0"/>
              </a:rPr>
              <a:t>/</a:t>
            </a:r>
            <a:r>
              <a:rPr lang="en-US" dirty="0" err="1" smtClean="0">
                <a:latin typeface="Tahoma" pitchFamily="34" charset="0"/>
                <a:ea typeface="Tahoma" pitchFamily="34" charset="0"/>
                <a:cs typeface="Tahoma" pitchFamily="34" charset="0"/>
              </a:rPr>
              <a:t>rumpon</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dalam</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rangka</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melakukan</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analisa</a:t>
            </a:r>
            <a:r>
              <a:rPr lang="id-ID" dirty="0" smtClean="0">
                <a:latin typeface="Tahoma" pitchFamily="34" charset="0"/>
                <a:ea typeface="Tahoma" pitchFamily="34" charset="0"/>
                <a:cs typeface="Tahoma" pitchFamily="34" charset="0"/>
              </a:rPr>
              <a:t>, evaluasi, dan pelaporan </a:t>
            </a:r>
            <a:endParaRPr lang="en-US" dirty="0" smtClean="0">
              <a:latin typeface="Tahoma" pitchFamily="34" charset="0"/>
              <a:ea typeface="Tahoma" pitchFamily="34" charset="0"/>
              <a:cs typeface="Tahoma" pitchFamily="34" charset="0"/>
            </a:endParaRPr>
          </a:p>
          <a:p>
            <a:pPr marL="457200" indent="-457200" algn="just">
              <a:spcBef>
                <a:spcPts val="1800"/>
              </a:spcBef>
              <a:buFont typeface="+mj-lt"/>
              <a:buAutoNum type="alphaLcPeriod"/>
            </a:pPr>
            <a:r>
              <a:rPr lang="id-ID" dirty="0" smtClean="0">
                <a:latin typeface="Tahoma" pitchFamily="34" charset="0"/>
                <a:ea typeface="Tahoma" pitchFamily="34" charset="0"/>
                <a:cs typeface="Tahoma" pitchFamily="34" charset="0"/>
              </a:rPr>
              <a:t>M</a:t>
            </a:r>
            <a:r>
              <a:rPr lang="en-US" dirty="0" err="1" smtClean="0">
                <a:latin typeface="Tahoma" pitchFamily="34" charset="0"/>
                <a:ea typeface="Tahoma" pitchFamily="34" charset="0"/>
                <a:cs typeface="Tahoma" pitchFamily="34" charset="0"/>
              </a:rPr>
              <a:t>elakukan analisa pelaksanaan pengawasan </a:t>
            </a:r>
            <a:r>
              <a:rPr lang="id-ID" dirty="0" err="1" smtClean="0">
                <a:latin typeface="Tahoma" pitchFamily="34" charset="0"/>
                <a:ea typeface="Tahoma" pitchFamily="34" charset="0"/>
                <a:cs typeface="Tahoma" pitchFamily="34" charset="0"/>
              </a:rPr>
              <a:t>k</a:t>
            </a:r>
            <a:r>
              <a:rPr lang="en-US" dirty="0" err="1" smtClean="0">
                <a:latin typeface="Tahoma" pitchFamily="34" charset="0"/>
                <a:ea typeface="Tahoma" pitchFamily="34" charset="0"/>
                <a:cs typeface="Tahoma" pitchFamily="34" charset="0"/>
              </a:rPr>
              <a:t>ebutuhan awak kapal perikanan di kapal perikanan dalam rangka </a:t>
            </a:r>
            <a:r>
              <a:rPr lang="id-ID" dirty="0" smtClean="0">
                <a:latin typeface="Tahoma" pitchFamily="34" charset="0"/>
                <a:ea typeface="Tahoma" pitchFamily="34" charset="0"/>
                <a:cs typeface="Tahoma" pitchFamily="34" charset="0"/>
              </a:rPr>
              <a:t>melakukan analisa, evaluasi, dan pelaporan </a:t>
            </a:r>
            <a:endParaRPr lang="en-US" dirty="0" smtClean="0">
              <a:latin typeface="Tahoma" pitchFamily="34" charset="0"/>
              <a:ea typeface="Tahoma" pitchFamily="34" charset="0"/>
              <a:cs typeface="Tahoma" pitchFamily="34" charset="0"/>
            </a:endParaRPr>
          </a:p>
          <a:p>
            <a:pPr marL="457200" indent="-457200" algn="just">
              <a:spcBef>
                <a:spcPts val="1800"/>
              </a:spcBef>
              <a:buFont typeface="+mj-lt"/>
              <a:buAutoNum type="alphaLcPeriod"/>
            </a:pPr>
            <a:r>
              <a:rPr lang="id-ID" dirty="0" smtClean="0">
                <a:latin typeface="Tahoma" pitchFamily="34" charset="0"/>
                <a:ea typeface="Tahoma" pitchFamily="34" charset="0"/>
                <a:cs typeface="Tahoma" pitchFamily="34" charset="0"/>
              </a:rPr>
              <a:t>Melakukan analisa pelaksanaan pengawasan h</a:t>
            </a:r>
            <a:r>
              <a:rPr lang="en-US" dirty="0" err="1" smtClean="0">
                <a:latin typeface="Tahoma" pitchFamily="34" charset="0"/>
                <a:ea typeface="Tahoma" pitchFamily="34" charset="0"/>
                <a:cs typeface="Tahoma" pitchFamily="34" charset="0"/>
              </a:rPr>
              <a:t>asil</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tangkapan</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ikan</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dalam</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rangka</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melakukan</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analisa</a:t>
            </a:r>
            <a:r>
              <a:rPr lang="id-ID" dirty="0" smtClean="0">
                <a:latin typeface="Tahoma" pitchFamily="34" charset="0"/>
                <a:ea typeface="Tahoma" pitchFamily="34" charset="0"/>
                <a:cs typeface="Tahoma" pitchFamily="34" charset="0"/>
              </a:rPr>
              <a:t>, evaluasi, dan pelaporan</a:t>
            </a:r>
            <a:endParaRPr lang="en-US" dirty="0" smtClean="0">
              <a:latin typeface="Tahoma" pitchFamily="34" charset="0"/>
              <a:ea typeface="Tahoma" pitchFamily="34" charset="0"/>
              <a:cs typeface="Tahoma" pitchFamily="34" charset="0"/>
            </a:endParaRPr>
          </a:p>
          <a:p>
            <a:pPr marL="457200" indent="-457200" algn="just">
              <a:spcBef>
                <a:spcPts val="1800"/>
              </a:spcBef>
              <a:buFont typeface="+mj-lt"/>
              <a:buAutoNum type="alphaLcPeriod"/>
            </a:pPr>
            <a:r>
              <a:rPr lang="en-US" dirty="0" err="1" smtClean="0">
                <a:latin typeface="Tahoma" pitchFamily="34" charset="0"/>
                <a:ea typeface="Tahoma" pitchFamily="34" charset="0"/>
                <a:cs typeface="Tahoma" pitchFamily="34" charset="0"/>
              </a:rPr>
              <a:t>Sebagai</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ketua</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dalam</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rangka</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mengevaluasi</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dan</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pelaporan</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hasil</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pelaksanaan</a:t>
            </a:r>
            <a:r>
              <a:rPr lang="en-US" dirty="0" smtClean="0">
                <a:latin typeface="Tahoma" pitchFamily="34" charset="0"/>
                <a:ea typeface="Tahoma" pitchFamily="34" charset="0"/>
                <a:cs typeface="Tahoma" pitchFamily="34" charset="0"/>
              </a:rPr>
              <a:t> </a:t>
            </a:r>
            <a:r>
              <a:rPr lang="en-US" dirty="0" err="1" smtClean="0">
                <a:latin typeface="Tahoma" pitchFamily="34" charset="0"/>
                <a:ea typeface="Tahoma" pitchFamily="34" charset="0"/>
                <a:cs typeface="Tahoma" pitchFamily="34" charset="0"/>
              </a:rPr>
              <a:t>pengawasan</a:t>
            </a:r>
            <a:endParaRPr lang="en-US" dirty="0" smtClean="0">
              <a:latin typeface="Tahoma" pitchFamily="34" charset="0"/>
              <a:ea typeface="Tahoma" pitchFamily="34" charset="0"/>
              <a:cs typeface="Tahoma" pitchFamily="34" charset="0"/>
            </a:endParaRPr>
          </a:p>
          <a:p>
            <a:pPr marL="457200" indent="-457200" algn="just">
              <a:spcBef>
                <a:spcPts val="1800"/>
              </a:spcBef>
              <a:buFont typeface="+mj-lt"/>
              <a:buAutoNum type="alphaLcPeriod"/>
            </a:pPr>
            <a:endParaRPr lang="en-US" dirty="0" err="1" smtClean="0">
              <a:latin typeface="Tahoma" pitchFamily="34" charset="0"/>
              <a:ea typeface="Tahoma" pitchFamily="34" charset="0"/>
              <a:cs typeface="Tahoma" pitchFamily="34" charset="0"/>
            </a:endParaRPr>
          </a:p>
        </p:txBody>
      </p:sp>
      <p:sp>
        <p:nvSpPr>
          <p:cNvPr id="7" name="Rounded Rectangle 6"/>
          <p:cNvSpPr/>
          <p:nvPr/>
        </p:nvSpPr>
        <p:spPr>
          <a:xfrm>
            <a:off x="8501090" y="6215082"/>
            <a:ext cx="357190" cy="35719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571472" y="712768"/>
            <a:ext cx="8286808" cy="1588"/>
          </a:xfrm>
          <a:prstGeom prst="line">
            <a:avLst/>
          </a:prstGeom>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4" name="Title 1"/>
          <p:cNvSpPr txBox="1">
            <a:spLocks/>
          </p:cNvSpPr>
          <p:nvPr/>
        </p:nvSpPr>
        <p:spPr>
          <a:xfrm>
            <a:off x="2143108" y="-214344"/>
            <a:ext cx="6443313" cy="107157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a:spcAft>
                <a:spcPts val="600"/>
              </a:spcAft>
              <a:defRPr/>
            </a:pP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Rincian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kegiatan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&amp;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unsur</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yang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dinilai</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dalam</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memberikan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angka</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kredit</a:t>
            </a:r>
            <a:endParaRPr lang="id-ID" sz="2000" b="1" dirty="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endParaRPr>
          </a:p>
        </p:txBody>
      </p:sp>
      <p:graphicFrame>
        <p:nvGraphicFramePr>
          <p:cNvPr id="5" name="Table 4"/>
          <p:cNvGraphicFramePr>
            <a:graphicFrameLocks noGrp="1"/>
          </p:cNvGraphicFramePr>
          <p:nvPr/>
        </p:nvGraphicFramePr>
        <p:xfrm>
          <a:off x="428596" y="2000240"/>
          <a:ext cx="8215368" cy="4286278"/>
        </p:xfrm>
        <a:graphic>
          <a:graphicData uri="http://schemas.openxmlformats.org/drawingml/2006/table">
            <a:tbl>
              <a:tblPr/>
              <a:tblGrid>
                <a:gridCol w="799526"/>
                <a:gridCol w="2666656"/>
                <a:gridCol w="666899"/>
                <a:gridCol w="799526"/>
                <a:gridCol w="666899"/>
                <a:gridCol w="666899"/>
                <a:gridCol w="666899"/>
                <a:gridCol w="666899"/>
                <a:gridCol w="615165"/>
              </a:tblGrid>
              <a:tr h="677342">
                <a:tc rowSpan="3">
                  <a:txBody>
                    <a:bodyPr/>
                    <a:lstStyle/>
                    <a:p>
                      <a:pPr marL="0" marR="0" algn="ctr">
                        <a:spcBef>
                          <a:spcPts val="0"/>
                        </a:spcBef>
                        <a:spcAft>
                          <a:spcPts val="0"/>
                        </a:spcAft>
                        <a:tabLst>
                          <a:tab pos="914400" algn="l"/>
                        </a:tabLst>
                      </a:pPr>
                      <a:r>
                        <a:rPr lang="id-ID" sz="1400" b="1">
                          <a:latin typeface="Tahoma" pitchFamily="34" charset="0"/>
                          <a:ea typeface="Tahoma" pitchFamily="34" charset="0"/>
                          <a:cs typeface="Tahoma" pitchFamily="34" charset="0"/>
                        </a:rPr>
                        <a:t>No</a:t>
                      </a:r>
                      <a:endParaRPr lang="en-US" sz="1400">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spcBef>
                          <a:spcPts val="0"/>
                        </a:spcBef>
                        <a:spcAft>
                          <a:spcPts val="0"/>
                        </a:spcAft>
                        <a:tabLst>
                          <a:tab pos="914400" algn="l"/>
                        </a:tabLst>
                      </a:pPr>
                      <a:r>
                        <a:rPr lang="id-ID" sz="1400" b="1">
                          <a:latin typeface="Tahoma" pitchFamily="34" charset="0"/>
                          <a:ea typeface="Tahoma" pitchFamily="34" charset="0"/>
                          <a:cs typeface="Tahoma" pitchFamily="34" charset="0"/>
                        </a:rPr>
                        <a:t>UNSUR</a:t>
                      </a:r>
                      <a:endParaRPr lang="en-US" sz="1400">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spcBef>
                          <a:spcPts val="0"/>
                        </a:spcBef>
                        <a:spcAft>
                          <a:spcPts val="0"/>
                        </a:spcAft>
                        <a:tabLst>
                          <a:tab pos="914400" algn="l"/>
                        </a:tabLst>
                      </a:pPr>
                      <a:r>
                        <a:rPr lang="id-ID" sz="1400" b="1">
                          <a:latin typeface="Tahoma" pitchFamily="34" charset="0"/>
                          <a:ea typeface="Tahoma" pitchFamily="34" charset="0"/>
                          <a:cs typeface="Tahoma" pitchFamily="34" charset="0"/>
                        </a:rPr>
                        <a:t>%</a:t>
                      </a:r>
                      <a:endParaRPr lang="en-US" sz="1400">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lgn="ctr">
                        <a:spcBef>
                          <a:spcPts val="0"/>
                        </a:spcBef>
                        <a:spcAft>
                          <a:spcPts val="0"/>
                        </a:spcAft>
                        <a:tabLst>
                          <a:tab pos="914400" algn="l"/>
                        </a:tabLst>
                      </a:pPr>
                      <a:r>
                        <a:rPr lang="id-ID" sz="1400" b="1">
                          <a:latin typeface="Tahoma" pitchFamily="34" charset="0"/>
                          <a:ea typeface="Tahoma" pitchFamily="34" charset="0"/>
                          <a:cs typeface="Tahoma" pitchFamily="34" charset="0"/>
                        </a:rPr>
                        <a:t>JENJANG JABATAN GOLONGAN DAN ANGKA KREDIT JABATAN FUNGSIONAL PENGAWAS PERIKANAN</a:t>
                      </a:r>
                      <a:endParaRPr lang="en-US" sz="1400">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1562">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algn="ctr">
                        <a:spcBef>
                          <a:spcPts val="0"/>
                        </a:spcBef>
                        <a:spcAft>
                          <a:spcPts val="0"/>
                        </a:spcAft>
                        <a:tabLst>
                          <a:tab pos="914400" algn="l"/>
                        </a:tabLst>
                      </a:pPr>
                      <a:r>
                        <a:rPr lang="id-ID" sz="1400" b="1">
                          <a:latin typeface="Tahoma" pitchFamily="34" charset="0"/>
                          <a:ea typeface="Tahoma" pitchFamily="34" charset="0"/>
                          <a:cs typeface="Tahoma" pitchFamily="34" charset="0"/>
                        </a:rPr>
                        <a:t>PELAKSANA</a:t>
                      </a:r>
                      <a:endParaRPr lang="en-US" sz="1400">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tabLst>
                          <a:tab pos="914400" algn="l"/>
                        </a:tabLst>
                      </a:pPr>
                      <a:r>
                        <a:rPr lang="id-ID" sz="1400" b="1">
                          <a:latin typeface="Tahoma" pitchFamily="34" charset="0"/>
                          <a:ea typeface="Tahoma" pitchFamily="34" charset="0"/>
                          <a:cs typeface="Tahoma" pitchFamily="34" charset="0"/>
                        </a:rPr>
                        <a:t>PELAKSANA LANJUTAN</a:t>
                      </a:r>
                      <a:endParaRPr lang="en-US" sz="1400">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tabLst>
                          <a:tab pos="914400" algn="l"/>
                        </a:tabLst>
                      </a:pPr>
                      <a:r>
                        <a:rPr lang="id-ID" sz="1400" b="1">
                          <a:latin typeface="Tahoma" pitchFamily="34" charset="0"/>
                          <a:ea typeface="Tahoma" pitchFamily="34" charset="0"/>
                          <a:cs typeface="Tahoma" pitchFamily="34" charset="0"/>
                        </a:rPr>
                        <a:t>PENYELIA</a:t>
                      </a:r>
                      <a:endParaRPr lang="en-US" sz="1400">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2578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tabLst>
                          <a:tab pos="914400" algn="l"/>
                        </a:tabLst>
                      </a:pPr>
                      <a:r>
                        <a:rPr lang="id-ID" sz="1400" b="1">
                          <a:latin typeface="Tahoma" pitchFamily="34" charset="0"/>
                          <a:ea typeface="Tahoma" pitchFamily="34" charset="0"/>
                          <a:cs typeface="Tahoma" pitchFamily="34" charset="0"/>
                        </a:rPr>
                        <a:t>II/c</a:t>
                      </a:r>
                      <a:endParaRPr lang="en-US" sz="1400">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r>
                        <a:rPr lang="id-ID" sz="1400" b="1">
                          <a:latin typeface="Tahoma" pitchFamily="34" charset="0"/>
                          <a:ea typeface="Tahoma" pitchFamily="34" charset="0"/>
                          <a:cs typeface="Tahoma" pitchFamily="34" charset="0"/>
                        </a:rPr>
                        <a:t>II/d</a:t>
                      </a:r>
                      <a:endParaRPr lang="en-US" sz="1400">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r>
                        <a:rPr lang="id-ID" sz="1400" b="1">
                          <a:latin typeface="Tahoma" pitchFamily="34" charset="0"/>
                          <a:ea typeface="Tahoma" pitchFamily="34" charset="0"/>
                          <a:cs typeface="Tahoma" pitchFamily="34" charset="0"/>
                        </a:rPr>
                        <a:t>III/a</a:t>
                      </a:r>
                      <a:endParaRPr lang="en-US" sz="1400">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r>
                        <a:rPr lang="id-ID" sz="1400" b="1">
                          <a:latin typeface="Tahoma" pitchFamily="34" charset="0"/>
                          <a:ea typeface="Tahoma" pitchFamily="34" charset="0"/>
                          <a:cs typeface="Tahoma" pitchFamily="34" charset="0"/>
                        </a:rPr>
                        <a:t>III/b</a:t>
                      </a:r>
                      <a:endParaRPr lang="en-US" sz="1400">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r>
                        <a:rPr lang="id-ID" sz="1400" b="1">
                          <a:latin typeface="Tahoma" pitchFamily="34" charset="0"/>
                          <a:ea typeface="Tahoma" pitchFamily="34" charset="0"/>
                          <a:cs typeface="Tahoma" pitchFamily="34" charset="0"/>
                        </a:rPr>
                        <a:t>III/c</a:t>
                      </a:r>
                      <a:endParaRPr lang="en-US" sz="1400">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r>
                        <a:rPr lang="id-ID" sz="1400" b="1">
                          <a:latin typeface="Tahoma" pitchFamily="34" charset="0"/>
                          <a:ea typeface="Tahoma" pitchFamily="34" charset="0"/>
                          <a:cs typeface="Tahoma" pitchFamily="34" charset="0"/>
                        </a:rPr>
                        <a:t>III/d</a:t>
                      </a:r>
                      <a:endParaRPr lang="en-US" sz="1400">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041">
                <a:tc>
                  <a:txBody>
                    <a:bodyPr/>
                    <a:lstStyle/>
                    <a:p>
                      <a:pPr marL="0" marR="0" algn="ctr">
                        <a:spcBef>
                          <a:spcPts val="0"/>
                        </a:spcBef>
                        <a:spcAft>
                          <a:spcPts val="0"/>
                        </a:spcAft>
                        <a:tabLst>
                          <a:tab pos="914400" algn="l"/>
                        </a:tabLst>
                      </a:pPr>
                      <a:r>
                        <a:rPr lang="id-ID" sz="1400" b="1">
                          <a:latin typeface="Tahoma" pitchFamily="34" charset="0"/>
                          <a:ea typeface="Tahoma" pitchFamily="34" charset="0"/>
                          <a:cs typeface="Tahoma" pitchFamily="34" charset="0"/>
                        </a:rPr>
                        <a:t>1</a:t>
                      </a:r>
                      <a:endParaRPr lang="en-US" sz="140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914400" algn="l"/>
                        </a:tabLst>
                      </a:pPr>
                      <a:r>
                        <a:rPr lang="id-ID" sz="1400" b="1">
                          <a:latin typeface="Tahoma" pitchFamily="34" charset="0"/>
                          <a:ea typeface="Tahoma" pitchFamily="34" charset="0"/>
                          <a:cs typeface="Tahoma" pitchFamily="34" charset="0"/>
                        </a:rPr>
                        <a:t>UNSUR UTAMA</a:t>
                      </a:r>
                      <a:endParaRPr lang="en-US" sz="1400">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endParaRPr lang="en-US" sz="140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endParaRPr lang="en-US" sz="140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endParaRPr lang="en-US" sz="140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endParaRPr lang="en-US" sz="140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endParaRPr lang="en-US" sz="140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endParaRPr lang="en-US" sz="140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endParaRPr lang="en-US" sz="140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9295">
                <a:tc>
                  <a:txBody>
                    <a:bodyPr/>
                    <a:lstStyle/>
                    <a:p>
                      <a:pPr marL="0" marR="0" algn="ctr">
                        <a:spcBef>
                          <a:spcPts val="0"/>
                        </a:spcBef>
                        <a:spcAft>
                          <a:spcPts val="0"/>
                        </a:spcAft>
                        <a:tabLst>
                          <a:tab pos="914400" algn="l"/>
                        </a:tabLst>
                      </a:pPr>
                      <a:endParaRPr lang="en-US" sz="140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mj-lt"/>
                        <a:buAutoNum type="alphaUcPeriod"/>
                      </a:pPr>
                      <a:r>
                        <a:rPr lang="id-ID" sz="1400" b="1">
                          <a:latin typeface="Tahoma" pitchFamily="34" charset="0"/>
                          <a:ea typeface="Tahoma" pitchFamily="34" charset="0"/>
                          <a:cs typeface="Tahoma" pitchFamily="34" charset="0"/>
                        </a:rPr>
                        <a:t>Pendidikan </a:t>
                      </a:r>
                      <a:endParaRPr lang="en-US" sz="1400">
                        <a:latin typeface="Tahoma" pitchFamily="34" charset="0"/>
                        <a:ea typeface="Tahoma" pitchFamily="34" charset="0"/>
                        <a:cs typeface="Tahoma" pitchFamily="34" charset="0"/>
                      </a:endParaRPr>
                    </a:p>
                    <a:p>
                      <a:pPr marL="342900" marR="0" lvl="0" indent="-342900">
                        <a:lnSpc>
                          <a:spcPct val="115000"/>
                        </a:lnSpc>
                        <a:spcBef>
                          <a:spcPts val="0"/>
                        </a:spcBef>
                        <a:spcAft>
                          <a:spcPts val="0"/>
                        </a:spcAft>
                        <a:buFont typeface="+mj-lt"/>
                        <a:buAutoNum type="arabicPeriod"/>
                        <a:tabLst>
                          <a:tab pos="396240" algn="l"/>
                        </a:tabLst>
                      </a:pPr>
                      <a:r>
                        <a:rPr lang="id-ID" sz="1400" b="1">
                          <a:latin typeface="Tahoma" pitchFamily="34" charset="0"/>
                          <a:ea typeface="Tahoma" pitchFamily="34" charset="0"/>
                          <a:cs typeface="Tahoma" pitchFamily="34" charset="0"/>
                        </a:rPr>
                        <a:t>Pendidikan Sekolah</a:t>
                      </a:r>
                      <a:endParaRPr lang="en-US" sz="1400">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endParaRPr lang="en-US" sz="140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r>
                        <a:rPr lang="id-ID" sz="1400" b="1">
                          <a:latin typeface="Tahoma" pitchFamily="34" charset="0"/>
                          <a:ea typeface="Tahoma" pitchFamily="34" charset="0"/>
                          <a:cs typeface="Tahoma" pitchFamily="34" charset="0"/>
                        </a:rPr>
                        <a:t>60</a:t>
                      </a:r>
                      <a:endParaRPr lang="en-US" sz="1400">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r>
                        <a:rPr lang="id-ID" sz="1400" b="1">
                          <a:latin typeface="Tahoma" pitchFamily="34" charset="0"/>
                          <a:ea typeface="Tahoma" pitchFamily="34" charset="0"/>
                          <a:cs typeface="Tahoma" pitchFamily="34" charset="0"/>
                        </a:rPr>
                        <a:t>60</a:t>
                      </a:r>
                      <a:endParaRPr lang="en-US" sz="1400">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r>
                        <a:rPr lang="id-ID" sz="1400" b="1">
                          <a:latin typeface="Tahoma" pitchFamily="34" charset="0"/>
                          <a:ea typeface="Tahoma" pitchFamily="34" charset="0"/>
                          <a:cs typeface="Tahoma" pitchFamily="34" charset="0"/>
                        </a:rPr>
                        <a:t>60</a:t>
                      </a:r>
                      <a:endParaRPr lang="en-US" sz="1400">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r>
                        <a:rPr lang="id-ID" sz="1400" b="1">
                          <a:latin typeface="Tahoma" pitchFamily="34" charset="0"/>
                          <a:ea typeface="Tahoma" pitchFamily="34" charset="0"/>
                          <a:cs typeface="Tahoma" pitchFamily="34" charset="0"/>
                        </a:rPr>
                        <a:t>60</a:t>
                      </a:r>
                      <a:endParaRPr lang="en-US" sz="1400">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r>
                        <a:rPr lang="id-ID" sz="1400" b="1">
                          <a:latin typeface="Tahoma" pitchFamily="34" charset="0"/>
                          <a:ea typeface="Tahoma" pitchFamily="34" charset="0"/>
                          <a:cs typeface="Tahoma" pitchFamily="34" charset="0"/>
                        </a:rPr>
                        <a:t>60</a:t>
                      </a:r>
                      <a:endParaRPr lang="en-US" sz="1400">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r>
                        <a:rPr lang="id-ID" sz="1400" b="1">
                          <a:latin typeface="Tahoma" pitchFamily="34" charset="0"/>
                          <a:ea typeface="Tahoma" pitchFamily="34" charset="0"/>
                          <a:cs typeface="Tahoma" pitchFamily="34" charset="0"/>
                        </a:rPr>
                        <a:t>60</a:t>
                      </a:r>
                      <a:endParaRPr lang="en-US" sz="1400">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041">
                <a:tc>
                  <a:txBody>
                    <a:bodyPr/>
                    <a:lstStyle/>
                    <a:p>
                      <a:pPr marL="0" marR="0" algn="ctr">
                        <a:spcBef>
                          <a:spcPts val="0"/>
                        </a:spcBef>
                        <a:spcAft>
                          <a:spcPts val="0"/>
                        </a:spcAft>
                        <a:tabLst>
                          <a:tab pos="914400" algn="l"/>
                        </a:tabLst>
                      </a:pPr>
                      <a:endParaRPr lang="en-US" sz="140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342900" marR="0" lvl="0" indent="-342900">
                        <a:lnSpc>
                          <a:spcPct val="115000"/>
                        </a:lnSpc>
                        <a:spcBef>
                          <a:spcPts val="0"/>
                        </a:spcBef>
                        <a:spcAft>
                          <a:spcPts val="0"/>
                        </a:spcAft>
                        <a:buFont typeface="+mj-lt"/>
                        <a:buAutoNum type="arabicPeriod"/>
                        <a:tabLst>
                          <a:tab pos="914400" algn="l"/>
                        </a:tabLst>
                      </a:pPr>
                      <a:r>
                        <a:rPr lang="id-ID" sz="1400" b="1">
                          <a:latin typeface="Tahoma" pitchFamily="34" charset="0"/>
                          <a:ea typeface="Tahoma" pitchFamily="34" charset="0"/>
                          <a:cs typeface="Tahoma" pitchFamily="34" charset="0"/>
                        </a:rPr>
                        <a:t>Diklat</a:t>
                      </a:r>
                      <a:endParaRPr lang="en-US" sz="1400">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marL="0" marR="0" algn="ctr">
                        <a:spcBef>
                          <a:spcPts val="0"/>
                        </a:spcBef>
                        <a:spcAft>
                          <a:spcPts val="0"/>
                        </a:spcAft>
                        <a:tabLst>
                          <a:tab pos="914400" algn="l"/>
                        </a:tabLst>
                      </a:pPr>
                      <a:r>
                        <a:rPr lang="id-ID" sz="1400" b="1">
                          <a:latin typeface="Tahoma" pitchFamily="34" charset="0"/>
                          <a:ea typeface="Tahoma" pitchFamily="34" charset="0"/>
                          <a:cs typeface="Tahoma" pitchFamily="34" charset="0"/>
                        </a:rPr>
                        <a:t>≤ 80</a:t>
                      </a:r>
                      <a:endParaRPr lang="en-US" sz="1400">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tabLst>
                          <a:tab pos="914400" algn="l"/>
                        </a:tabLst>
                      </a:pPr>
                      <a:r>
                        <a:rPr lang="id-ID" sz="1400" b="1">
                          <a:latin typeface="Tahoma" pitchFamily="34" charset="0"/>
                          <a:ea typeface="Tahoma" pitchFamily="34" charset="0"/>
                          <a:cs typeface="Tahoma" pitchFamily="34" charset="0"/>
                        </a:rPr>
                        <a:t>-</a:t>
                      </a:r>
                      <a:endParaRPr lang="en-US" sz="1400">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tabLst>
                          <a:tab pos="914400" algn="l"/>
                        </a:tabLst>
                      </a:pPr>
                      <a:r>
                        <a:rPr lang="id-ID" sz="1400" b="1">
                          <a:latin typeface="Tahoma" pitchFamily="34" charset="0"/>
                          <a:ea typeface="Tahoma" pitchFamily="34" charset="0"/>
                          <a:cs typeface="Tahoma" pitchFamily="34" charset="0"/>
                        </a:rPr>
                        <a:t>16</a:t>
                      </a:r>
                      <a:endParaRPr lang="en-US" sz="1400">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tabLst>
                          <a:tab pos="914400" algn="l"/>
                        </a:tabLst>
                      </a:pPr>
                      <a:r>
                        <a:rPr lang="id-ID" sz="1400" b="1">
                          <a:latin typeface="Tahoma" pitchFamily="34" charset="0"/>
                          <a:ea typeface="Tahoma" pitchFamily="34" charset="0"/>
                          <a:cs typeface="Tahoma" pitchFamily="34" charset="0"/>
                        </a:rPr>
                        <a:t>32</a:t>
                      </a:r>
                      <a:endParaRPr lang="en-US" sz="1400">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tabLst>
                          <a:tab pos="914400" algn="l"/>
                        </a:tabLst>
                      </a:pPr>
                      <a:r>
                        <a:rPr lang="id-ID" sz="1400" b="1">
                          <a:latin typeface="Tahoma" pitchFamily="34" charset="0"/>
                          <a:ea typeface="Tahoma" pitchFamily="34" charset="0"/>
                          <a:cs typeface="Tahoma" pitchFamily="34" charset="0"/>
                        </a:rPr>
                        <a:t>72</a:t>
                      </a:r>
                      <a:endParaRPr lang="en-US" sz="1400">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tabLst>
                          <a:tab pos="914400" algn="l"/>
                        </a:tabLst>
                      </a:pPr>
                      <a:r>
                        <a:rPr lang="id-ID" sz="1400" b="1">
                          <a:latin typeface="Tahoma" pitchFamily="34" charset="0"/>
                          <a:ea typeface="Tahoma" pitchFamily="34" charset="0"/>
                          <a:cs typeface="Tahoma" pitchFamily="34" charset="0"/>
                        </a:rPr>
                        <a:t>112</a:t>
                      </a:r>
                      <a:endParaRPr lang="en-US" sz="1400">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tabLst>
                          <a:tab pos="914400" algn="l"/>
                        </a:tabLst>
                      </a:pPr>
                      <a:r>
                        <a:rPr lang="id-ID" sz="1400" b="1">
                          <a:latin typeface="Tahoma" pitchFamily="34" charset="0"/>
                          <a:ea typeface="Tahoma" pitchFamily="34" charset="0"/>
                          <a:cs typeface="Tahoma" pitchFamily="34" charset="0"/>
                        </a:rPr>
                        <a:t>192</a:t>
                      </a:r>
                      <a:endParaRPr lang="en-US" sz="1400">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9295">
                <a:tc>
                  <a:txBody>
                    <a:bodyPr/>
                    <a:lstStyle/>
                    <a:p>
                      <a:pPr marL="0" marR="0" algn="ctr">
                        <a:spcBef>
                          <a:spcPts val="0"/>
                        </a:spcBef>
                        <a:spcAft>
                          <a:spcPts val="0"/>
                        </a:spcAft>
                        <a:tabLst>
                          <a:tab pos="914400" algn="l"/>
                        </a:tabLst>
                      </a:pPr>
                      <a:endParaRPr lang="en-US" sz="140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mj-lt"/>
                        <a:buAutoNum type="alphaUcPeriod"/>
                      </a:pPr>
                      <a:r>
                        <a:rPr lang="id-ID" sz="1400" b="1">
                          <a:latin typeface="Tahoma" pitchFamily="34" charset="0"/>
                          <a:ea typeface="Tahoma" pitchFamily="34" charset="0"/>
                          <a:cs typeface="Tahoma" pitchFamily="34" charset="0"/>
                        </a:rPr>
                        <a:t>Pengawasan Perikanan</a:t>
                      </a:r>
                      <a:endParaRPr lang="en-US" sz="1400">
                        <a:latin typeface="Tahoma" pitchFamily="34" charset="0"/>
                        <a:ea typeface="Tahoma" pitchFamily="34" charset="0"/>
                        <a:cs typeface="Tahoma" pitchFamily="34" charset="0"/>
                      </a:endParaRPr>
                    </a:p>
                    <a:p>
                      <a:pPr marL="342900" marR="0" lvl="0" indent="-342900">
                        <a:lnSpc>
                          <a:spcPct val="115000"/>
                        </a:lnSpc>
                        <a:spcBef>
                          <a:spcPts val="0"/>
                        </a:spcBef>
                        <a:spcAft>
                          <a:spcPts val="0"/>
                        </a:spcAft>
                        <a:buFont typeface="+mj-lt"/>
                        <a:buAutoNum type="alphaUcPeriod"/>
                      </a:pPr>
                      <a:r>
                        <a:rPr lang="id-ID" sz="1400" b="1">
                          <a:latin typeface="Tahoma" pitchFamily="34" charset="0"/>
                          <a:ea typeface="Tahoma" pitchFamily="34" charset="0"/>
                          <a:cs typeface="Tahoma" pitchFamily="34" charset="0"/>
                        </a:rPr>
                        <a:t>Pengembangan Profesi</a:t>
                      </a:r>
                      <a:endParaRPr lang="en-US" sz="1400">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903123">
                <a:tc>
                  <a:txBody>
                    <a:bodyPr/>
                    <a:lstStyle/>
                    <a:p>
                      <a:pPr marL="0" marR="0" algn="ctr">
                        <a:spcBef>
                          <a:spcPts val="0"/>
                        </a:spcBef>
                        <a:spcAft>
                          <a:spcPts val="0"/>
                        </a:spcAft>
                        <a:tabLst>
                          <a:tab pos="914400" algn="l"/>
                        </a:tabLst>
                      </a:pPr>
                      <a:r>
                        <a:rPr lang="id-ID" sz="1400" b="1">
                          <a:latin typeface="Tahoma" pitchFamily="34" charset="0"/>
                          <a:ea typeface="Tahoma" pitchFamily="34" charset="0"/>
                          <a:cs typeface="Tahoma" pitchFamily="34" charset="0"/>
                        </a:rPr>
                        <a:t>2</a:t>
                      </a:r>
                      <a:endParaRPr lang="en-US" sz="1400">
                        <a:latin typeface="Tahoma" pitchFamily="34" charset="0"/>
                        <a:ea typeface="Tahoma" pitchFamily="34" charset="0"/>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914400" algn="l"/>
                        </a:tabLst>
                      </a:pPr>
                      <a:r>
                        <a:rPr lang="id-ID" sz="1400" b="1">
                          <a:latin typeface="Tahoma" pitchFamily="34" charset="0"/>
                          <a:ea typeface="Tahoma" pitchFamily="34" charset="0"/>
                          <a:cs typeface="Tahoma" pitchFamily="34" charset="0"/>
                        </a:rPr>
                        <a:t>UNSUR PENUNJANG</a:t>
                      </a:r>
                      <a:r>
                        <a:rPr lang="id-ID" sz="1400">
                          <a:latin typeface="Tahoma" pitchFamily="34" charset="0"/>
                          <a:ea typeface="Tahoma" pitchFamily="34" charset="0"/>
                          <a:cs typeface="Tahoma" pitchFamily="34" charset="0"/>
                        </a:rPr>
                        <a:t> </a:t>
                      </a:r>
                      <a:endParaRPr lang="en-US" sz="1400">
                        <a:latin typeface="Tahoma" pitchFamily="34" charset="0"/>
                        <a:ea typeface="Tahoma" pitchFamily="34" charset="0"/>
                        <a:cs typeface="Tahoma" pitchFamily="34" charset="0"/>
                      </a:endParaRPr>
                    </a:p>
                    <a:p>
                      <a:pPr marL="0" marR="0">
                        <a:spcBef>
                          <a:spcPts val="0"/>
                        </a:spcBef>
                        <a:spcAft>
                          <a:spcPts val="0"/>
                        </a:spcAft>
                        <a:tabLst>
                          <a:tab pos="914400" algn="l"/>
                        </a:tabLst>
                      </a:pPr>
                      <a:r>
                        <a:rPr lang="en-US" sz="1400">
                          <a:latin typeface="Tahoma" pitchFamily="34" charset="0"/>
                          <a:ea typeface="Tahoma" pitchFamily="34" charset="0"/>
                          <a:cs typeface="Tahoma" pitchFamily="34" charset="0"/>
                        </a:rPr>
                        <a:t>Kegiatan yang mendukung pelaksanaan tugas pengawasan perikanan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r>
                        <a:rPr lang="id-ID" sz="1400" b="1">
                          <a:latin typeface="Tahoma" pitchFamily="34" charset="0"/>
                          <a:ea typeface="Tahoma" pitchFamily="34" charset="0"/>
                          <a:cs typeface="Tahoma" pitchFamily="34" charset="0"/>
                        </a:rPr>
                        <a:t>≥ 20</a:t>
                      </a:r>
                      <a:endParaRPr lang="en-US" sz="1400">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r>
                        <a:rPr lang="id-ID" sz="1400" b="1">
                          <a:latin typeface="Tahoma" pitchFamily="34" charset="0"/>
                          <a:ea typeface="Tahoma" pitchFamily="34" charset="0"/>
                          <a:cs typeface="Tahoma" pitchFamily="34" charset="0"/>
                        </a:rPr>
                        <a:t>-</a:t>
                      </a:r>
                      <a:endParaRPr lang="en-US" sz="1400">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r>
                        <a:rPr lang="id-ID" sz="1400" b="1">
                          <a:latin typeface="Tahoma" pitchFamily="34" charset="0"/>
                          <a:ea typeface="Tahoma" pitchFamily="34" charset="0"/>
                          <a:cs typeface="Tahoma" pitchFamily="34" charset="0"/>
                        </a:rPr>
                        <a:t>4</a:t>
                      </a:r>
                      <a:endParaRPr lang="en-US" sz="1400">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r>
                        <a:rPr lang="id-ID" sz="1400" b="1">
                          <a:latin typeface="Tahoma" pitchFamily="34" charset="0"/>
                          <a:ea typeface="Tahoma" pitchFamily="34" charset="0"/>
                          <a:cs typeface="Tahoma" pitchFamily="34" charset="0"/>
                        </a:rPr>
                        <a:t>8</a:t>
                      </a:r>
                      <a:endParaRPr lang="en-US" sz="1400">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r>
                        <a:rPr lang="id-ID" sz="1400" b="1">
                          <a:latin typeface="Tahoma" pitchFamily="34" charset="0"/>
                          <a:ea typeface="Tahoma" pitchFamily="34" charset="0"/>
                          <a:cs typeface="Tahoma" pitchFamily="34" charset="0"/>
                        </a:rPr>
                        <a:t>18</a:t>
                      </a:r>
                      <a:endParaRPr lang="en-US" sz="1400">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r>
                        <a:rPr lang="id-ID" sz="1400" b="1">
                          <a:latin typeface="Tahoma" pitchFamily="34" charset="0"/>
                          <a:ea typeface="Tahoma" pitchFamily="34" charset="0"/>
                          <a:cs typeface="Tahoma" pitchFamily="34" charset="0"/>
                        </a:rPr>
                        <a:t>28</a:t>
                      </a:r>
                      <a:endParaRPr lang="en-US" sz="1400">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r>
                        <a:rPr lang="id-ID" sz="1400" b="1">
                          <a:latin typeface="Tahoma" pitchFamily="34" charset="0"/>
                          <a:ea typeface="Tahoma" pitchFamily="34" charset="0"/>
                          <a:cs typeface="Tahoma" pitchFamily="34" charset="0"/>
                        </a:rPr>
                        <a:t>48</a:t>
                      </a:r>
                      <a:endParaRPr lang="en-US" sz="1400">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799">
                <a:tc gridSpan="2">
                  <a:txBody>
                    <a:bodyPr/>
                    <a:lstStyle/>
                    <a:p>
                      <a:pPr marL="0" marR="0" algn="ctr">
                        <a:spcBef>
                          <a:spcPts val="0"/>
                        </a:spcBef>
                        <a:spcAft>
                          <a:spcPts val="0"/>
                        </a:spcAft>
                        <a:tabLst>
                          <a:tab pos="914400" algn="l"/>
                        </a:tabLst>
                      </a:pPr>
                      <a:r>
                        <a:rPr lang="id-ID" sz="1400" b="1" dirty="0">
                          <a:solidFill>
                            <a:schemeClr val="bg1"/>
                          </a:solidFill>
                          <a:latin typeface="Tahoma" pitchFamily="34" charset="0"/>
                          <a:ea typeface="Tahoma" pitchFamily="34" charset="0"/>
                          <a:cs typeface="Tahoma" pitchFamily="34" charset="0"/>
                        </a:rPr>
                        <a:t>JUMLAH</a:t>
                      </a:r>
                      <a:endParaRPr lang="en-US" sz="1400" dirty="0">
                        <a:solidFill>
                          <a:schemeClr val="bg1"/>
                        </a:solidFill>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US"/>
                    </a:p>
                  </a:txBody>
                  <a:tcPr/>
                </a:tc>
                <a:tc>
                  <a:txBody>
                    <a:bodyPr/>
                    <a:lstStyle/>
                    <a:p>
                      <a:pPr marL="0" marR="0" algn="ctr">
                        <a:spcBef>
                          <a:spcPts val="0"/>
                        </a:spcBef>
                        <a:spcAft>
                          <a:spcPts val="0"/>
                        </a:spcAft>
                        <a:tabLst>
                          <a:tab pos="914400" algn="l"/>
                        </a:tabLst>
                      </a:pPr>
                      <a:endParaRPr lang="en-US" sz="1400" dirty="0">
                        <a:solidFill>
                          <a:schemeClr val="bg1"/>
                        </a:solidFill>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tabLst>
                          <a:tab pos="914400" algn="l"/>
                        </a:tabLst>
                      </a:pPr>
                      <a:r>
                        <a:rPr lang="id-ID" sz="1400" b="1" dirty="0">
                          <a:solidFill>
                            <a:schemeClr val="bg1"/>
                          </a:solidFill>
                          <a:latin typeface="Tahoma" pitchFamily="34" charset="0"/>
                          <a:ea typeface="Tahoma" pitchFamily="34" charset="0"/>
                          <a:cs typeface="Tahoma" pitchFamily="34" charset="0"/>
                        </a:rPr>
                        <a:t>60</a:t>
                      </a:r>
                      <a:endParaRPr lang="en-US" sz="1400" dirty="0">
                        <a:solidFill>
                          <a:schemeClr val="bg1"/>
                        </a:solidFill>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tabLst>
                          <a:tab pos="914400" algn="l"/>
                        </a:tabLst>
                      </a:pPr>
                      <a:r>
                        <a:rPr lang="id-ID" sz="1400" b="1" dirty="0">
                          <a:solidFill>
                            <a:schemeClr val="bg1"/>
                          </a:solidFill>
                          <a:latin typeface="Tahoma" pitchFamily="34" charset="0"/>
                          <a:ea typeface="Tahoma" pitchFamily="34" charset="0"/>
                          <a:cs typeface="Tahoma" pitchFamily="34" charset="0"/>
                        </a:rPr>
                        <a:t>80</a:t>
                      </a:r>
                      <a:endParaRPr lang="en-US" sz="1400" dirty="0">
                        <a:solidFill>
                          <a:schemeClr val="bg1"/>
                        </a:solidFill>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tabLst>
                          <a:tab pos="914400" algn="l"/>
                        </a:tabLst>
                      </a:pPr>
                      <a:r>
                        <a:rPr lang="id-ID" sz="1400" b="1" dirty="0">
                          <a:solidFill>
                            <a:schemeClr val="bg1"/>
                          </a:solidFill>
                          <a:latin typeface="Tahoma" pitchFamily="34" charset="0"/>
                          <a:ea typeface="Tahoma" pitchFamily="34" charset="0"/>
                          <a:cs typeface="Tahoma" pitchFamily="34" charset="0"/>
                        </a:rPr>
                        <a:t>100</a:t>
                      </a:r>
                      <a:endParaRPr lang="en-US" sz="1400" dirty="0">
                        <a:solidFill>
                          <a:schemeClr val="bg1"/>
                        </a:solidFill>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tabLst>
                          <a:tab pos="914400" algn="l"/>
                        </a:tabLst>
                      </a:pPr>
                      <a:r>
                        <a:rPr lang="id-ID" sz="1400" b="1" dirty="0">
                          <a:solidFill>
                            <a:schemeClr val="bg1"/>
                          </a:solidFill>
                          <a:latin typeface="Tahoma" pitchFamily="34" charset="0"/>
                          <a:ea typeface="Tahoma" pitchFamily="34" charset="0"/>
                          <a:cs typeface="Tahoma" pitchFamily="34" charset="0"/>
                        </a:rPr>
                        <a:t>150</a:t>
                      </a:r>
                      <a:endParaRPr lang="en-US" sz="1400" dirty="0">
                        <a:solidFill>
                          <a:schemeClr val="bg1"/>
                        </a:solidFill>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tabLst>
                          <a:tab pos="914400" algn="l"/>
                        </a:tabLst>
                      </a:pPr>
                      <a:r>
                        <a:rPr lang="id-ID" sz="1400" b="1" dirty="0">
                          <a:solidFill>
                            <a:schemeClr val="bg1"/>
                          </a:solidFill>
                          <a:latin typeface="Tahoma" pitchFamily="34" charset="0"/>
                          <a:ea typeface="Tahoma" pitchFamily="34" charset="0"/>
                          <a:cs typeface="Tahoma" pitchFamily="34" charset="0"/>
                        </a:rPr>
                        <a:t>200</a:t>
                      </a:r>
                      <a:endParaRPr lang="en-US" sz="1400" dirty="0">
                        <a:solidFill>
                          <a:schemeClr val="bg1"/>
                        </a:solidFill>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tabLst>
                          <a:tab pos="914400" algn="l"/>
                        </a:tabLst>
                      </a:pPr>
                      <a:r>
                        <a:rPr lang="id-ID" sz="1400" b="1" dirty="0">
                          <a:solidFill>
                            <a:schemeClr val="bg1"/>
                          </a:solidFill>
                          <a:latin typeface="Tahoma" pitchFamily="34" charset="0"/>
                          <a:ea typeface="Tahoma" pitchFamily="34" charset="0"/>
                          <a:cs typeface="Tahoma" pitchFamily="34" charset="0"/>
                        </a:rPr>
                        <a:t>300</a:t>
                      </a:r>
                      <a:endParaRPr lang="en-US" sz="1400" dirty="0">
                        <a:solidFill>
                          <a:schemeClr val="bg1"/>
                        </a:solidFill>
                        <a:latin typeface="Tahoma" pitchFamily="34"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
        <p:nvSpPr>
          <p:cNvPr id="19457" name="Rectangle 1"/>
          <p:cNvSpPr>
            <a:spLocks noChangeArrowheads="1"/>
          </p:cNvSpPr>
          <p:nvPr/>
        </p:nvSpPr>
        <p:spPr bwMode="auto">
          <a:xfrm>
            <a:off x="500034" y="862596"/>
            <a:ext cx="8135753"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lang="sv-SE" b="1" dirty="0" smtClean="0">
                <a:effectLst>
                  <a:outerShdw blurRad="38100" dist="38100" dir="2700000" algn="tl">
                    <a:srgbClr val="000000">
                      <a:alpha val="43137"/>
                    </a:srgbClr>
                  </a:outerShdw>
                </a:effectLst>
                <a:latin typeface="ConcursoItalian BTN Wide" pitchFamily="34" charset="0"/>
              </a:rPr>
              <a:t>JUMLAH ANGKA KREDIT KUMULATIF MINIMAL </a:t>
            </a:r>
            <a:endParaRPr lang="en-US" b="1" dirty="0" smtClean="0">
              <a:effectLst>
                <a:outerShdw blurRad="38100" dist="38100" dir="2700000" algn="tl">
                  <a:srgbClr val="000000">
                    <a:alpha val="43137"/>
                  </a:srgbClr>
                </a:outerShdw>
              </a:effectLst>
              <a:latin typeface="ConcursoItalian BTN Wide"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914400" algn="l"/>
              </a:tabLst>
            </a:pPr>
            <a:r>
              <a:rPr lang="sv-SE" b="1" dirty="0" smtClean="0">
                <a:effectLst>
                  <a:outerShdw blurRad="38100" dist="38100" dir="2700000" algn="tl">
                    <a:srgbClr val="000000">
                      <a:alpha val="43137"/>
                    </a:srgbClr>
                  </a:outerShdw>
                </a:effectLst>
                <a:latin typeface="ConcursoItalian BTN Wide" pitchFamily="34" charset="0"/>
              </a:rPr>
              <a:t>UNTUK PENGANGKATAN DAN KENAIKAN JABATAN/PANGKAT</a:t>
            </a:r>
            <a:endParaRPr lang="en-US" b="1" dirty="0" smtClean="0">
              <a:effectLst>
                <a:outerShdw blurRad="38100" dist="38100" dir="2700000" algn="tl">
                  <a:srgbClr val="000000">
                    <a:alpha val="43137"/>
                  </a:srgbClr>
                </a:outerShdw>
              </a:effectLst>
              <a:latin typeface="ConcursoItalian BTN Wide"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914400" algn="l"/>
              </a:tabLst>
            </a:pPr>
            <a:r>
              <a:rPr lang="sv-SE" b="1" dirty="0" smtClean="0">
                <a:effectLst>
                  <a:outerShdw blurRad="38100" dist="38100" dir="2700000" algn="tl">
                    <a:srgbClr val="000000">
                      <a:alpha val="43137"/>
                    </a:srgbClr>
                  </a:outerShdw>
                </a:effectLst>
                <a:latin typeface="ConcursoItalian BTN Wide" pitchFamily="34" charset="0"/>
              </a:rPr>
              <a:t>PENGAWAS PERIKANAN </a:t>
            </a:r>
            <a:r>
              <a:rPr lang="sv-SE" b="1" dirty="0" smtClean="0">
                <a:solidFill>
                  <a:srgbClr val="FF0000"/>
                </a:solidFill>
                <a:effectLst>
                  <a:outerShdw blurRad="38100" dist="38100" dir="2700000" algn="tl">
                    <a:srgbClr val="000000">
                      <a:alpha val="43137"/>
                    </a:srgbClr>
                  </a:outerShdw>
                </a:effectLst>
                <a:latin typeface="ConcursoItalian BTN Wide" pitchFamily="34" charset="0"/>
              </a:rPr>
              <a:t>TERAMPIL</a:t>
            </a:r>
            <a:r>
              <a:rPr lang="sv-SE" b="1" dirty="0" smtClean="0">
                <a:effectLst>
                  <a:outerShdw blurRad="38100" dist="38100" dir="2700000" algn="tl">
                    <a:srgbClr val="000000">
                      <a:alpha val="43137"/>
                    </a:srgbClr>
                  </a:outerShdw>
                </a:effectLst>
                <a:latin typeface="ConcursoItalian BTN Wide" pitchFamily="34" charset="0"/>
              </a:rPr>
              <a:t> DENGAN PENDIDIKAN </a:t>
            </a:r>
            <a:r>
              <a:rPr lang="sv-SE" b="1" dirty="0" smtClean="0">
                <a:solidFill>
                  <a:srgbClr val="FF0000"/>
                </a:solidFill>
                <a:effectLst>
                  <a:outerShdw blurRad="38100" dist="38100" dir="2700000" algn="tl">
                    <a:srgbClr val="000000">
                      <a:alpha val="43137"/>
                    </a:srgbClr>
                  </a:outerShdw>
                </a:effectLst>
                <a:latin typeface="ConcursoItalian BTN Wide" pitchFamily="34" charset="0"/>
              </a:rPr>
              <a:t>DIPLOMA III</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71472" y="855644"/>
            <a:ext cx="8286808" cy="1588"/>
          </a:xfrm>
          <a:prstGeom prst="line">
            <a:avLst/>
          </a:prstGeom>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5" name="Title 1"/>
          <p:cNvSpPr txBox="1">
            <a:spLocks/>
          </p:cNvSpPr>
          <p:nvPr/>
        </p:nvSpPr>
        <p:spPr>
          <a:xfrm>
            <a:off x="2143108" y="-142906"/>
            <a:ext cx="6443313" cy="107157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a:spcAft>
                <a:spcPts val="600"/>
              </a:spcAft>
              <a:defRPr/>
            </a:pP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Rincian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kegiatan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&amp;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unsur</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yang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dinilai</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dalam</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memberikan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angka</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kredit</a:t>
            </a:r>
            <a:endParaRPr lang="id-ID" sz="2000" b="1" dirty="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endParaRPr>
          </a:p>
        </p:txBody>
      </p:sp>
      <p:sp>
        <p:nvSpPr>
          <p:cNvPr id="18433" name="Rectangle 1"/>
          <p:cNvSpPr>
            <a:spLocks noChangeArrowheads="1"/>
          </p:cNvSpPr>
          <p:nvPr/>
        </p:nvSpPr>
        <p:spPr bwMode="auto">
          <a:xfrm>
            <a:off x="516949" y="883491"/>
            <a:ext cx="8269893"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eaLnBrk="1" fontAlgn="base" hangingPunct="1">
              <a:spcBef>
                <a:spcPct val="0"/>
              </a:spcBef>
              <a:spcAft>
                <a:spcPct val="0"/>
              </a:spcAft>
              <a:tabLst>
                <a:tab pos="914400" algn="l"/>
              </a:tabLst>
            </a:pPr>
            <a:r>
              <a:rPr lang="sv-SE" sz="1600" b="1" dirty="0" smtClean="0">
                <a:effectLst>
                  <a:outerShdw blurRad="38100" dist="38100" dir="2700000" algn="tl">
                    <a:srgbClr val="000000">
                      <a:alpha val="43137"/>
                    </a:srgbClr>
                  </a:outerShdw>
                </a:effectLst>
                <a:latin typeface="ConcursoItalian BTN Wide" pitchFamily="34" charset="0"/>
              </a:rPr>
              <a:t>JUMLAH ANGKA KREDIT KUMULATIF MINIMAL </a:t>
            </a:r>
            <a:endParaRPr lang="en-US" sz="1600" b="1" dirty="0" smtClean="0">
              <a:effectLst>
                <a:outerShdw blurRad="38100" dist="38100" dir="2700000" algn="tl">
                  <a:srgbClr val="000000">
                    <a:alpha val="43137"/>
                  </a:srgbClr>
                </a:outerShdw>
              </a:effectLst>
              <a:latin typeface="ConcursoItalian BTN Wide" pitchFamily="34" charset="0"/>
            </a:endParaRPr>
          </a:p>
          <a:p>
            <a:pPr algn="ctr" eaLnBrk="0" fontAlgn="base" hangingPunct="0">
              <a:spcBef>
                <a:spcPct val="0"/>
              </a:spcBef>
              <a:spcAft>
                <a:spcPct val="0"/>
              </a:spcAft>
              <a:tabLst>
                <a:tab pos="914400" algn="l"/>
              </a:tabLst>
            </a:pPr>
            <a:r>
              <a:rPr lang="sv-SE" sz="1600" b="1" dirty="0" smtClean="0">
                <a:effectLst>
                  <a:outerShdw blurRad="38100" dist="38100" dir="2700000" algn="tl">
                    <a:srgbClr val="000000">
                      <a:alpha val="43137"/>
                    </a:srgbClr>
                  </a:outerShdw>
                </a:effectLst>
                <a:latin typeface="ConcursoItalian BTN Wide" pitchFamily="34" charset="0"/>
              </a:rPr>
              <a:t>UNTUK PENGANGKATAN DAN KENAIKAN JABATAN/ PANGKAT</a:t>
            </a:r>
            <a:endParaRPr lang="en-US" sz="1600" b="1" dirty="0" smtClean="0">
              <a:effectLst>
                <a:outerShdw blurRad="38100" dist="38100" dir="2700000" algn="tl">
                  <a:srgbClr val="000000">
                    <a:alpha val="43137"/>
                  </a:srgbClr>
                </a:outerShdw>
              </a:effectLst>
              <a:latin typeface="ConcursoItalian BTN Wide" pitchFamily="34" charset="0"/>
            </a:endParaRPr>
          </a:p>
          <a:p>
            <a:pPr algn="ctr" eaLnBrk="0" fontAlgn="base" hangingPunct="0">
              <a:spcBef>
                <a:spcPct val="0"/>
              </a:spcBef>
              <a:spcAft>
                <a:spcPct val="0"/>
              </a:spcAft>
              <a:tabLst>
                <a:tab pos="914400" algn="l"/>
              </a:tabLst>
            </a:pPr>
            <a:r>
              <a:rPr lang="sv-SE" sz="1600" b="1" dirty="0" smtClean="0">
                <a:effectLst>
                  <a:outerShdw blurRad="38100" dist="38100" dir="2700000" algn="tl">
                    <a:srgbClr val="000000">
                      <a:alpha val="43137"/>
                    </a:srgbClr>
                  </a:outerShdw>
                </a:effectLst>
                <a:latin typeface="ConcursoItalian BTN Wide" pitchFamily="34" charset="0"/>
              </a:rPr>
              <a:t>PENGAWAS PERIKANAN </a:t>
            </a:r>
            <a:r>
              <a:rPr lang="sv-SE" sz="1600" b="1" dirty="0" smtClean="0">
                <a:solidFill>
                  <a:srgbClr val="FF0000"/>
                </a:solidFill>
                <a:effectLst>
                  <a:outerShdw blurRad="38100" dist="38100" dir="2700000" algn="tl">
                    <a:srgbClr val="000000">
                      <a:alpha val="43137"/>
                    </a:srgbClr>
                  </a:outerShdw>
                </a:effectLst>
                <a:latin typeface="ConcursoItalian BTN Wide" pitchFamily="34" charset="0"/>
              </a:rPr>
              <a:t>AHLI </a:t>
            </a:r>
            <a:r>
              <a:rPr lang="sv-SE" sz="1600" b="1" dirty="0" smtClean="0">
                <a:effectLst>
                  <a:outerShdw blurRad="38100" dist="38100" dir="2700000" algn="tl">
                    <a:srgbClr val="000000">
                      <a:alpha val="43137"/>
                    </a:srgbClr>
                  </a:outerShdw>
                </a:effectLst>
                <a:latin typeface="ConcursoItalian BTN Wide" pitchFamily="34" charset="0"/>
              </a:rPr>
              <a:t>DENGAN PENDIDIKAN </a:t>
            </a:r>
            <a:r>
              <a:rPr lang="sv-SE" sz="1600" b="1" dirty="0" smtClean="0">
                <a:solidFill>
                  <a:srgbClr val="FF0000"/>
                </a:solidFill>
                <a:effectLst>
                  <a:outerShdw blurRad="38100" dist="38100" dir="2700000" algn="tl">
                    <a:srgbClr val="000000">
                      <a:alpha val="43137"/>
                    </a:srgbClr>
                  </a:outerShdw>
                </a:effectLst>
                <a:latin typeface="ConcursoItalian BTN Wide" pitchFamily="34" charset="0"/>
              </a:rPr>
              <a:t>SARJANA (S1)/ DIPLOMA IV.</a:t>
            </a:r>
          </a:p>
        </p:txBody>
      </p:sp>
      <p:graphicFrame>
        <p:nvGraphicFramePr>
          <p:cNvPr id="7" name="Table 6"/>
          <p:cNvGraphicFramePr>
            <a:graphicFrameLocks noGrp="1"/>
          </p:cNvGraphicFramePr>
          <p:nvPr/>
        </p:nvGraphicFramePr>
        <p:xfrm>
          <a:off x="571476" y="2106485"/>
          <a:ext cx="8215363" cy="4113151"/>
        </p:xfrm>
        <a:graphic>
          <a:graphicData uri="http://schemas.openxmlformats.org/drawingml/2006/table">
            <a:tbl>
              <a:tblPr/>
              <a:tblGrid>
                <a:gridCol w="505547"/>
                <a:gridCol w="2401126"/>
                <a:gridCol w="505547"/>
                <a:gridCol w="505547"/>
                <a:gridCol w="505547"/>
                <a:gridCol w="505547"/>
                <a:gridCol w="505547"/>
                <a:gridCol w="505547"/>
                <a:gridCol w="505547"/>
                <a:gridCol w="505547"/>
                <a:gridCol w="632157"/>
                <a:gridCol w="632157"/>
              </a:tblGrid>
              <a:tr h="426109">
                <a:tc rowSpan="3">
                  <a:txBody>
                    <a:bodyPr/>
                    <a:lstStyle/>
                    <a:p>
                      <a:pPr marL="0" marR="0" algn="ctr">
                        <a:spcBef>
                          <a:spcPts val="0"/>
                        </a:spcBef>
                        <a:spcAft>
                          <a:spcPts val="0"/>
                        </a:spcAft>
                        <a:tabLst>
                          <a:tab pos="914400" algn="l"/>
                        </a:tabLst>
                      </a:pPr>
                      <a:r>
                        <a:rPr lang="id-ID" sz="1400" b="1">
                          <a:latin typeface="Arial"/>
                          <a:ea typeface="Times New Roman"/>
                        </a:rPr>
                        <a:t>No</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spcBef>
                          <a:spcPts val="0"/>
                        </a:spcBef>
                        <a:spcAft>
                          <a:spcPts val="0"/>
                        </a:spcAft>
                        <a:tabLst>
                          <a:tab pos="914400" algn="l"/>
                        </a:tabLst>
                      </a:pPr>
                      <a:r>
                        <a:rPr lang="id-ID" sz="1400" b="1">
                          <a:latin typeface="Arial"/>
                          <a:ea typeface="Times New Roman"/>
                        </a:rPr>
                        <a:t>UNSUR</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spcBef>
                          <a:spcPts val="0"/>
                        </a:spcBef>
                        <a:spcAft>
                          <a:spcPts val="0"/>
                        </a:spcAft>
                        <a:tabLst>
                          <a:tab pos="914400" algn="l"/>
                        </a:tabLst>
                      </a:pPr>
                      <a:r>
                        <a:rPr lang="id-ID" sz="1400" b="1">
                          <a:latin typeface="Arial"/>
                          <a:ea typeface="Times New Roman"/>
                        </a:rPr>
                        <a:t>%</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9">
                  <a:txBody>
                    <a:bodyPr/>
                    <a:lstStyle/>
                    <a:p>
                      <a:pPr marL="0" marR="0" algn="ctr">
                        <a:spcBef>
                          <a:spcPts val="0"/>
                        </a:spcBef>
                        <a:spcAft>
                          <a:spcPts val="0"/>
                        </a:spcAft>
                        <a:tabLst>
                          <a:tab pos="914400" algn="l"/>
                        </a:tabLst>
                      </a:pPr>
                      <a:r>
                        <a:rPr lang="id-ID" sz="1400" b="1">
                          <a:latin typeface="Arial"/>
                          <a:ea typeface="Times New Roman"/>
                        </a:rPr>
                        <a:t>JENJANG JABATAN GOLONGAN DAN ANGKA KREDIT JABATAN FUNGSIONAL PENGAWAS PERIKANAN</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3054">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algn="ctr">
                        <a:spcBef>
                          <a:spcPts val="0"/>
                        </a:spcBef>
                        <a:spcAft>
                          <a:spcPts val="0"/>
                        </a:spcAft>
                        <a:tabLst>
                          <a:tab pos="914400" algn="l"/>
                        </a:tabLst>
                      </a:pPr>
                      <a:r>
                        <a:rPr lang="id-ID" sz="1400" b="1">
                          <a:latin typeface="Arial"/>
                          <a:ea typeface="Times New Roman"/>
                        </a:rPr>
                        <a:t>PERTAMA</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tabLst>
                          <a:tab pos="914400" algn="l"/>
                        </a:tabLst>
                      </a:pPr>
                      <a:r>
                        <a:rPr lang="id-ID" sz="1400" b="1">
                          <a:latin typeface="Arial"/>
                          <a:ea typeface="Times New Roman"/>
                        </a:rPr>
                        <a:t>MUDA</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gn="ctr">
                        <a:spcBef>
                          <a:spcPts val="0"/>
                        </a:spcBef>
                        <a:spcAft>
                          <a:spcPts val="0"/>
                        </a:spcAft>
                        <a:tabLst>
                          <a:tab pos="914400" algn="l"/>
                        </a:tabLst>
                      </a:pPr>
                      <a:r>
                        <a:rPr lang="id-ID" sz="1400" b="1">
                          <a:latin typeface="Arial"/>
                          <a:ea typeface="Times New Roman"/>
                        </a:rPr>
                        <a:t>MADYA</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ctr">
                        <a:spcBef>
                          <a:spcPts val="0"/>
                        </a:spcBef>
                        <a:spcAft>
                          <a:spcPts val="0"/>
                        </a:spcAft>
                        <a:tabLst>
                          <a:tab pos="914400" algn="l"/>
                        </a:tabLst>
                      </a:pPr>
                      <a:r>
                        <a:rPr lang="id-ID" sz="1400" b="1">
                          <a:latin typeface="Arial"/>
                          <a:ea typeface="Times New Roman"/>
                        </a:rPr>
                        <a:t>UTAMA</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1305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tabLst>
                          <a:tab pos="914400" algn="l"/>
                        </a:tabLst>
                      </a:pPr>
                      <a:r>
                        <a:rPr lang="id-ID" sz="1400" b="1">
                          <a:latin typeface="Arial"/>
                          <a:ea typeface="Times New Roman"/>
                        </a:rPr>
                        <a:t>III/a</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r>
                        <a:rPr lang="id-ID" sz="1400" b="1">
                          <a:latin typeface="Arial"/>
                          <a:ea typeface="Times New Roman"/>
                        </a:rPr>
                        <a:t>III/b</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r>
                        <a:rPr lang="id-ID" sz="1400" b="1">
                          <a:latin typeface="Arial"/>
                          <a:ea typeface="Times New Roman"/>
                        </a:rPr>
                        <a:t>III/c</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r>
                        <a:rPr lang="id-ID" sz="1400" b="1">
                          <a:latin typeface="Arial"/>
                          <a:ea typeface="Times New Roman"/>
                        </a:rPr>
                        <a:t>III/d</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r>
                        <a:rPr lang="id-ID" sz="1400" b="1">
                          <a:latin typeface="Arial"/>
                          <a:ea typeface="Times New Roman"/>
                        </a:rPr>
                        <a:t>IV/a</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r>
                        <a:rPr lang="id-ID" sz="1400" b="1">
                          <a:latin typeface="Arial"/>
                          <a:ea typeface="Times New Roman"/>
                        </a:rPr>
                        <a:t>IV/b</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r>
                        <a:rPr lang="id-ID" sz="1400" b="1">
                          <a:latin typeface="Arial"/>
                          <a:ea typeface="Times New Roman"/>
                        </a:rPr>
                        <a:t>IV/c</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r>
                        <a:rPr lang="id-ID" sz="1400" b="1">
                          <a:latin typeface="Arial"/>
                          <a:ea typeface="Times New Roman"/>
                        </a:rPr>
                        <a:t>IV/d</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r>
                        <a:rPr lang="id-ID" sz="1400" b="1">
                          <a:latin typeface="Arial"/>
                          <a:ea typeface="Times New Roman"/>
                        </a:rPr>
                        <a:t>IV/e</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073">
                <a:tc>
                  <a:txBody>
                    <a:bodyPr/>
                    <a:lstStyle/>
                    <a:p>
                      <a:pPr marL="0" marR="0" algn="ctr">
                        <a:spcBef>
                          <a:spcPts val="0"/>
                        </a:spcBef>
                        <a:spcAft>
                          <a:spcPts val="0"/>
                        </a:spcAft>
                        <a:tabLst>
                          <a:tab pos="914400" algn="l"/>
                        </a:tabLst>
                      </a:pPr>
                      <a:r>
                        <a:rPr lang="id-ID" sz="1400" b="1">
                          <a:latin typeface="Arial"/>
                          <a:ea typeface="Times New Roman"/>
                        </a:rPr>
                        <a:t>1</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914400" algn="l"/>
                        </a:tabLst>
                      </a:pPr>
                      <a:r>
                        <a:rPr lang="id-ID" sz="1400" b="1">
                          <a:latin typeface="Arial"/>
                          <a:ea typeface="Times New Roman"/>
                        </a:rPr>
                        <a:t>UNSUR UTAMA</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025">
                <a:tc>
                  <a:txBody>
                    <a:bodyPr/>
                    <a:lstStyle/>
                    <a:p>
                      <a:pPr marL="0" marR="0" algn="ctr">
                        <a:spcBef>
                          <a:spcPts val="0"/>
                        </a:spcBef>
                        <a:spcAft>
                          <a:spcPts val="0"/>
                        </a:spcAft>
                        <a:tabLst>
                          <a:tab pos="914400" algn="l"/>
                        </a:tabLst>
                      </a:pP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mj-lt"/>
                        <a:buAutoNum type="alphaUcPeriod"/>
                      </a:pPr>
                      <a:r>
                        <a:rPr lang="id-ID" sz="1400" b="1">
                          <a:latin typeface="Arial"/>
                          <a:ea typeface="Times New Roman"/>
                          <a:cs typeface="Times New Roman"/>
                        </a:rPr>
                        <a:t>Pendidikan </a:t>
                      </a:r>
                      <a:endParaRPr lang="en-US" sz="1400">
                        <a:latin typeface="Calibri"/>
                        <a:ea typeface="Times New Roman"/>
                        <a:cs typeface="Times New Roman"/>
                      </a:endParaRPr>
                    </a:p>
                    <a:p>
                      <a:pPr marL="342900" marR="0" lvl="0" indent="-342900">
                        <a:lnSpc>
                          <a:spcPct val="115000"/>
                        </a:lnSpc>
                        <a:spcBef>
                          <a:spcPts val="0"/>
                        </a:spcBef>
                        <a:spcAft>
                          <a:spcPts val="0"/>
                        </a:spcAft>
                        <a:buFont typeface="+mj-lt"/>
                        <a:buAutoNum type="arabicPeriod"/>
                        <a:tabLst>
                          <a:tab pos="396240" algn="l"/>
                        </a:tabLst>
                      </a:pPr>
                      <a:r>
                        <a:rPr lang="id-ID" sz="1400" b="1">
                          <a:latin typeface="Arial"/>
                          <a:ea typeface="Times New Roman"/>
                          <a:cs typeface="Times New Roman"/>
                        </a:rPr>
                        <a:t>Pendidikan Sekolah</a:t>
                      </a:r>
                      <a:endParaRPr lang="en-US" sz="14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r>
                        <a:rPr lang="id-ID" sz="1400" b="1">
                          <a:latin typeface="Arial"/>
                          <a:ea typeface="Times New Roman"/>
                        </a:rPr>
                        <a:t>100</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r>
                        <a:rPr lang="id-ID" sz="1400" b="1">
                          <a:latin typeface="Arial"/>
                          <a:ea typeface="Times New Roman"/>
                        </a:rPr>
                        <a:t>100</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r>
                        <a:rPr lang="id-ID" sz="1400" b="1">
                          <a:latin typeface="Arial"/>
                          <a:ea typeface="Times New Roman"/>
                        </a:rPr>
                        <a:t>100</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r>
                        <a:rPr lang="id-ID" sz="1400" b="1">
                          <a:latin typeface="Arial"/>
                          <a:ea typeface="Times New Roman"/>
                        </a:rPr>
                        <a:t>100</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r>
                        <a:rPr lang="id-ID" sz="1400" b="1">
                          <a:latin typeface="Arial"/>
                          <a:ea typeface="Times New Roman"/>
                        </a:rPr>
                        <a:t>100</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r>
                        <a:rPr lang="id-ID" sz="1400" b="1">
                          <a:latin typeface="Arial"/>
                          <a:ea typeface="Times New Roman"/>
                        </a:rPr>
                        <a:t>100</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r>
                        <a:rPr lang="id-ID" sz="1400" b="1">
                          <a:latin typeface="Arial"/>
                          <a:ea typeface="Times New Roman"/>
                        </a:rPr>
                        <a:t>100</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r>
                        <a:rPr lang="id-ID" sz="1400" b="1">
                          <a:latin typeface="Arial"/>
                          <a:ea typeface="Times New Roman"/>
                        </a:rPr>
                        <a:t>100</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r>
                        <a:rPr lang="id-ID" sz="1400" b="1">
                          <a:latin typeface="Arial"/>
                          <a:ea typeface="Times New Roman"/>
                        </a:rPr>
                        <a:t>100</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073">
                <a:tc>
                  <a:txBody>
                    <a:bodyPr/>
                    <a:lstStyle/>
                    <a:p>
                      <a:pPr marL="0" marR="0" algn="ctr">
                        <a:spcBef>
                          <a:spcPts val="0"/>
                        </a:spcBef>
                        <a:spcAft>
                          <a:spcPts val="0"/>
                        </a:spcAft>
                        <a:tabLst>
                          <a:tab pos="914400" algn="l"/>
                        </a:tabLst>
                      </a:pP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342900" marR="0" lvl="0" indent="-342900">
                        <a:lnSpc>
                          <a:spcPct val="115000"/>
                        </a:lnSpc>
                        <a:spcBef>
                          <a:spcPts val="0"/>
                        </a:spcBef>
                        <a:spcAft>
                          <a:spcPts val="0"/>
                        </a:spcAft>
                        <a:buFont typeface="+mj-lt"/>
                        <a:buAutoNum type="arabicPeriod"/>
                        <a:tabLst>
                          <a:tab pos="914400" algn="l"/>
                        </a:tabLst>
                      </a:pPr>
                      <a:r>
                        <a:rPr lang="id-ID" sz="1400" b="1">
                          <a:latin typeface="Arial"/>
                          <a:ea typeface="Times New Roman"/>
                          <a:cs typeface="Times New Roman"/>
                        </a:rPr>
                        <a:t>Diklat</a:t>
                      </a:r>
                      <a:endParaRPr lang="en-US" sz="14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marL="0" marR="0" algn="ctr">
                        <a:spcBef>
                          <a:spcPts val="0"/>
                        </a:spcBef>
                        <a:spcAft>
                          <a:spcPts val="0"/>
                        </a:spcAft>
                        <a:tabLst>
                          <a:tab pos="914400" algn="l"/>
                        </a:tabLst>
                      </a:pPr>
                      <a:r>
                        <a:rPr lang="id-ID" sz="1400" b="1">
                          <a:latin typeface="Arial"/>
                          <a:ea typeface="Times New Roman"/>
                        </a:rPr>
                        <a:t>≤ 80</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tabLst>
                          <a:tab pos="914400" algn="l"/>
                        </a:tabLst>
                      </a:pPr>
                      <a:r>
                        <a:rPr lang="id-ID" sz="1400" b="1">
                          <a:latin typeface="Arial"/>
                          <a:ea typeface="Times New Roman"/>
                        </a:rPr>
                        <a:t>-</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tabLst>
                          <a:tab pos="914400" algn="l"/>
                        </a:tabLst>
                      </a:pPr>
                      <a:r>
                        <a:rPr lang="id-ID" sz="1400" b="1">
                          <a:latin typeface="Arial"/>
                          <a:ea typeface="Times New Roman"/>
                        </a:rPr>
                        <a:t>40</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tabLst>
                          <a:tab pos="914400" algn="l"/>
                        </a:tabLst>
                      </a:pPr>
                      <a:r>
                        <a:rPr lang="id-ID" sz="1400" b="1">
                          <a:latin typeface="Arial"/>
                          <a:ea typeface="Times New Roman"/>
                        </a:rPr>
                        <a:t>80</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tabLst>
                          <a:tab pos="914400" algn="l"/>
                        </a:tabLst>
                      </a:pPr>
                      <a:r>
                        <a:rPr lang="id-ID" sz="1400" b="1">
                          <a:latin typeface="Arial"/>
                          <a:ea typeface="Times New Roman"/>
                        </a:rPr>
                        <a:t>120</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tabLst>
                          <a:tab pos="914400" algn="l"/>
                        </a:tabLst>
                      </a:pPr>
                      <a:r>
                        <a:rPr lang="id-ID" sz="1400" b="1">
                          <a:latin typeface="Arial"/>
                          <a:ea typeface="Times New Roman"/>
                        </a:rPr>
                        <a:t>240</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tabLst>
                          <a:tab pos="914400" algn="l"/>
                        </a:tabLst>
                      </a:pPr>
                      <a:r>
                        <a:rPr lang="id-ID" sz="1400" b="1">
                          <a:latin typeface="Arial"/>
                          <a:ea typeface="Times New Roman"/>
                        </a:rPr>
                        <a:t>360</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tabLst>
                          <a:tab pos="914400" algn="l"/>
                        </a:tabLst>
                      </a:pPr>
                      <a:r>
                        <a:rPr lang="id-ID" sz="1400" b="1">
                          <a:latin typeface="Arial"/>
                          <a:ea typeface="Times New Roman"/>
                        </a:rPr>
                        <a:t>480</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tabLst>
                          <a:tab pos="914400" algn="l"/>
                        </a:tabLst>
                      </a:pPr>
                      <a:r>
                        <a:rPr lang="id-ID" sz="1400" b="1">
                          <a:latin typeface="Arial"/>
                          <a:ea typeface="Times New Roman"/>
                        </a:rPr>
                        <a:t>600</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tabLst>
                          <a:tab pos="914400" algn="l"/>
                        </a:tabLst>
                      </a:pPr>
                      <a:r>
                        <a:rPr lang="id-ID" sz="1400" b="1">
                          <a:latin typeface="Arial"/>
                          <a:ea typeface="Times New Roman"/>
                        </a:rPr>
                        <a:t>780</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0050">
                <a:tc>
                  <a:txBody>
                    <a:bodyPr/>
                    <a:lstStyle/>
                    <a:p>
                      <a:pPr marL="0" marR="0" algn="ctr">
                        <a:spcBef>
                          <a:spcPts val="0"/>
                        </a:spcBef>
                        <a:spcAft>
                          <a:spcPts val="0"/>
                        </a:spcAft>
                        <a:tabLst>
                          <a:tab pos="914400" algn="l"/>
                        </a:tabLst>
                      </a:pP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mj-lt"/>
                        <a:buAutoNum type="alphaUcPeriod"/>
                      </a:pPr>
                      <a:r>
                        <a:rPr lang="id-ID" sz="1400" b="1">
                          <a:latin typeface="Arial"/>
                          <a:ea typeface="Times New Roman"/>
                          <a:cs typeface="Times New Roman"/>
                        </a:rPr>
                        <a:t>Pengawasan Perikanan</a:t>
                      </a:r>
                      <a:endParaRPr lang="en-US" sz="1400">
                        <a:latin typeface="Calibri"/>
                        <a:ea typeface="Times New Roman"/>
                        <a:cs typeface="Times New Roman"/>
                      </a:endParaRPr>
                    </a:p>
                    <a:p>
                      <a:pPr marL="342900" marR="0" lvl="0" indent="-342900">
                        <a:lnSpc>
                          <a:spcPct val="115000"/>
                        </a:lnSpc>
                        <a:spcBef>
                          <a:spcPts val="0"/>
                        </a:spcBef>
                        <a:spcAft>
                          <a:spcPts val="1000"/>
                        </a:spcAft>
                        <a:buFont typeface="+mj-lt"/>
                        <a:buAutoNum type="alphaUcPeriod"/>
                      </a:pPr>
                      <a:r>
                        <a:rPr lang="id-ID" sz="1400" b="1">
                          <a:latin typeface="Arial"/>
                          <a:ea typeface="Times New Roman"/>
                          <a:cs typeface="Times New Roman"/>
                        </a:rPr>
                        <a:t>Pengembangan Profesi</a:t>
                      </a:r>
                      <a:endParaRPr lang="en-US" sz="14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852218">
                <a:tc>
                  <a:txBody>
                    <a:bodyPr/>
                    <a:lstStyle/>
                    <a:p>
                      <a:pPr marL="0" marR="0" algn="ctr">
                        <a:spcBef>
                          <a:spcPts val="0"/>
                        </a:spcBef>
                        <a:spcAft>
                          <a:spcPts val="0"/>
                        </a:spcAft>
                        <a:tabLst>
                          <a:tab pos="914400" algn="l"/>
                        </a:tabLst>
                      </a:pPr>
                      <a:r>
                        <a:rPr lang="id-ID" sz="1400" b="1">
                          <a:latin typeface="Arial"/>
                          <a:ea typeface="Times New Roman"/>
                        </a:rPr>
                        <a:t>2</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914400" algn="l"/>
                        </a:tabLst>
                      </a:pPr>
                      <a:r>
                        <a:rPr lang="id-ID" sz="1400" b="1">
                          <a:latin typeface="Arial"/>
                          <a:ea typeface="Times New Roman"/>
                        </a:rPr>
                        <a:t>UNSUR PENUNJANG</a:t>
                      </a:r>
                      <a:r>
                        <a:rPr lang="id-ID" sz="1400">
                          <a:latin typeface="Arial"/>
                          <a:ea typeface="Times New Roman"/>
                        </a:rPr>
                        <a:t> </a:t>
                      </a:r>
                      <a:endParaRPr lang="en-US" sz="1400">
                        <a:latin typeface="Times New Roman"/>
                        <a:ea typeface="Times New Roman"/>
                      </a:endParaRPr>
                    </a:p>
                    <a:p>
                      <a:pPr marL="0" marR="0">
                        <a:spcBef>
                          <a:spcPts val="0"/>
                        </a:spcBef>
                        <a:spcAft>
                          <a:spcPts val="0"/>
                        </a:spcAft>
                        <a:tabLst>
                          <a:tab pos="914400" algn="l"/>
                        </a:tabLst>
                      </a:pPr>
                      <a:r>
                        <a:rPr lang="en-US" sz="1400">
                          <a:latin typeface="Arial"/>
                          <a:ea typeface="Times New Roman"/>
                        </a:rPr>
                        <a:t>Kegiatan yang mendukung pelaksanaan tugas pengawasan perikanan</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r>
                        <a:rPr lang="id-ID" sz="1400" b="1">
                          <a:latin typeface="Arial"/>
                          <a:ea typeface="Times New Roman"/>
                        </a:rPr>
                        <a:t>≥ 20</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r>
                        <a:rPr lang="id-ID" sz="1400" b="1">
                          <a:latin typeface="Arial"/>
                          <a:ea typeface="Times New Roman"/>
                        </a:rPr>
                        <a:t>-</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r>
                        <a:rPr lang="id-ID" sz="1400" b="1">
                          <a:latin typeface="Arial"/>
                          <a:ea typeface="Times New Roman"/>
                        </a:rPr>
                        <a:t>10</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r>
                        <a:rPr lang="id-ID" sz="1400" b="1">
                          <a:latin typeface="Arial"/>
                          <a:ea typeface="Times New Roman"/>
                        </a:rPr>
                        <a:t>20</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r>
                        <a:rPr lang="id-ID" sz="1400" b="1">
                          <a:latin typeface="Arial"/>
                          <a:ea typeface="Times New Roman"/>
                        </a:rPr>
                        <a:t>80</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r>
                        <a:rPr lang="id-ID" sz="1400" b="1">
                          <a:latin typeface="Arial"/>
                          <a:ea typeface="Times New Roman"/>
                        </a:rPr>
                        <a:t>60</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r>
                        <a:rPr lang="id-ID" sz="1400" b="1">
                          <a:latin typeface="Arial"/>
                          <a:ea typeface="Times New Roman"/>
                        </a:rPr>
                        <a:t>90</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r>
                        <a:rPr lang="id-ID" sz="1400" b="1">
                          <a:latin typeface="Arial"/>
                          <a:ea typeface="Times New Roman"/>
                        </a:rPr>
                        <a:t>120</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r>
                        <a:rPr lang="id-ID" sz="1400" b="1">
                          <a:latin typeface="Arial"/>
                          <a:ea typeface="Times New Roman"/>
                        </a:rPr>
                        <a:t>150</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914400" algn="l"/>
                        </a:tabLst>
                      </a:pPr>
                      <a:r>
                        <a:rPr lang="id-ID" sz="1400" b="1">
                          <a:latin typeface="Arial"/>
                          <a:ea typeface="Times New Roman"/>
                        </a:rPr>
                        <a:t>190</a:t>
                      </a:r>
                      <a:endParaRPr lang="en-US"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941">
                <a:tc gridSpan="2">
                  <a:txBody>
                    <a:bodyPr/>
                    <a:lstStyle/>
                    <a:p>
                      <a:pPr marL="0" marR="0" algn="ctr">
                        <a:spcBef>
                          <a:spcPts val="0"/>
                        </a:spcBef>
                        <a:spcAft>
                          <a:spcPts val="0"/>
                        </a:spcAft>
                        <a:tabLst>
                          <a:tab pos="914400" algn="l"/>
                        </a:tabLst>
                      </a:pPr>
                      <a:r>
                        <a:rPr lang="id-ID" sz="1400" b="1" dirty="0">
                          <a:solidFill>
                            <a:schemeClr val="bg1"/>
                          </a:solidFill>
                          <a:latin typeface="Arial"/>
                          <a:ea typeface="Times New Roman"/>
                        </a:rPr>
                        <a:t>JUMLAH</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US"/>
                    </a:p>
                  </a:txBody>
                  <a:tcPr/>
                </a:tc>
                <a:tc>
                  <a:txBody>
                    <a:bodyPr/>
                    <a:lstStyle/>
                    <a:p>
                      <a:pPr marL="0" marR="0" algn="ctr">
                        <a:spcBef>
                          <a:spcPts val="0"/>
                        </a:spcBef>
                        <a:spcAft>
                          <a:spcPts val="0"/>
                        </a:spcAft>
                        <a:tabLst>
                          <a:tab pos="914400" algn="l"/>
                        </a:tabLst>
                      </a:pP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tabLst>
                          <a:tab pos="914400" algn="l"/>
                        </a:tabLst>
                      </a:pPr>
                      <a:r>
                        <a:rPr lang="id-ID" sz="1400" b="1" dirty="0">
                          <a:solidFill>
                            <a:schemeClr val="bg1"/>
                          </a:solidFill>
                          <a:latin typeface="Arial"/>
                          <a:ea typeface="Times New Roman"/>
                        </a:rPr>
                        <a:t>100</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tabLst>
                          <a:tab pos="914400" algn="l"/>
                        </a:tabLst>
                      </a:pPr>
                      <a:r>
                        <a:rPr lang="id-ID" sz="1400" b="1" dirty="0">
                          <a:solidFill>
                            <a:schemeClr val="bg1"/>
                          </a:solidFill>
                          <a:latin typeface="Arial"/>
                          <a:ea typeface="Times New Roman"/>
                        </a:rPr>
                        <a:t>150</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tabLst>
                          <a:tab pos="914400" algn="l"/>
                        </a:tabLst>
                      </a:pPr>
                      <a:r>
                        <a:rPr lang="id-ID" sz="1400" b="1" dirty="0">
                          <a:solidFill>
                            <a:schemeClr val="bg1"/>
                          </a:solidFill>
                          <a:latin typeface="Arial"/>
                          <a:ea typeface="Times New Roman"/>
                        </a:rPr>
                        <a:t>200</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tabLst>
                          <a:tab pos="914400" algn="l"/>
                        </a:tabLst>
                      </a:pPr>
                      <a:r>
                        <a:rPr lang="id-ID" sz="1400" b="1" dirty="0">
                          <a:solidFill>
                            <a:schemeClr val="bg1"/>
                          </a:solidFill>
                          <a:latin typeface="Arial"/>
                          <a:ea typeface="Times New Roman"/>
                        </a:rPr>
                        <a:t>300</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tabLst>
                          <a:tab pos="914400" algn="l"/>
                        </a:tabLst>
                      </a:pPr>
                      <a:r>
                        <a:rPr lang="id-ID" sz="1400" b="1" dirty="0">
                          <a:solidFill>
                            <a:schemeClr val="bg1"/>
                          </a:solidFill>
                          <a:latin typeface="Arial"/>
                          <a:ea typeface="Times New Roman"/>
                        </a:rPr>
                        <a:t>400</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tabLst>
                          <a:tab pos="914400" algn="l"/>
                        </a:tabLst>
                      </a:pPr>
                      <a:r>
                        <a:rPr lang="id-ID" sz="1400" b="1" dirty="0">
                          <a:solidFill>
                            <a:schemeClr val="bg1"/>
                          </a:solidFill>
                          <a:latin typeface="Arial"/>
                          <a:ea typeface="Times New Roman"/>
                        </a:rPr>
                        <a:t>550</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tabLst>
                          <a:tab pos="914400" algn="l"/>
                        </a:tabLst>
                      </a:pPr>
                      <a:r>
                        <a:rPr lang="id-ID" sz="1400" b="1" dirty="0">
                          <a:solidFill>
                            <a:schemeClr val="bg1"/>
                          </a:solidFill>
                          <a:latin typeface="Arial"/>
                          <a:ea typeface="Times New Roman"/>
                        </a:rPr>
                        <a:t>700</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tabLst>
                          <a:tab pos="914400" algn="l"/>
                        </a:tabLst>
                      </a:pPr>
                      <a:r>
                        <a:rPr lang="id-ID" sz="1400" b="1" dirty="0">
                          <a:solidFill>
                            <a:schemeClr val="bg1"/>
                          </a:solidFill>
                          <a:latin typeface="Arial"/>
                          <a:ea typeface="Times New Roman"/>
                        </a:rPr>
                        <a:t>850</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tabLst>
                          <a:tab pos="914400" algn="l"/>
                        </a:tabLst>
                      </a:pPr>
                      <a:r>
                        <a:rPr lang="id-ID" sz="1400" b="1" dirty="0">
                          <a:solidFill>
                            <a:schemeClr val="bg1"/>
                          </a:solidFill>
                          <a:latin typeface="Arial"/>
                          <a:ea typeface="Times New Roman"/>
                        </a:rPr>
                        <a:t>1050</a:t>
                      </a:r>
                      <a:endParaRPr lang="en-US" sz="1400" dirty="0">
                        <a:solidFill>
                          <a:schemeClr val="bg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43463" y="4357694"/>
            <a:ext cx="6443313" cy="107157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a:spcAft>
                <a:spcPts val="600"/>
              </a:spcAft>
              <a:defRPr/>
            </a:pPr>
            <a:r>
              <a:rPr lang="en-US" sz="28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PENILAIAN DAN PENETAPAN ANGKA KREDIT</a:t>
            </a:r>
            <a:endParaRPr lang="id-ID" sz="2800" b="1" dirty="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endParaRPr>
          </a:p>
        </p:txBody>
      </p:sp>
      <p:cxnSp>
        <p:nvCxnSpPr>
          <p:cNvPr id="3" name="Straight Connector 2"/>
          <p:cNvCxnSpPr/>
          <p:nvPr/>
        </p:nvCxnSpPr>
        <p:spPr>
          <a:xfrm>
            <a:off x="1000052" y="6000768"/>
            <a:ext cx="6715172" cy="1588"/>
          </a:xfrm>
          <a:prstGeom prst="line">
            <a:avLst/>
          </a:prstGeom>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5" name="Rectangle 4"/>
          <p:cNvSpPr/>
          <p:nvPr/>
        </p:nvSpPr>
        <p:spPr>
          <a:xfrm>
            <a:off x="928710" y="5429264"/>
            <a:ext cx="6858000" cy="369332"/>
          </a:xfrm>
          <a:prstGeom prst="rect">
            <a:avLst/>
          </a:prstGeom>
        </p:spPr>
        <p:txBody>
          <a:bodyPr wrap="square">
            <a:spAutoFit/>
          </a:bodyPr>
          <a:lstStyle/>
          <a:p>
            <a:pPr algn="ctr">
              <a:defRPr/>
            </a:pPr>
            <a:r>
              <a:rPr lang="en-US" b="1" dirty="0" smtClean="0">
                <a:effectLst>
                  <a:outerShdw blurRad="38100" dist="38100" dir="2700000" algn="tl">
                    <a:srgbClr val="000000">
                      <a:alpha val="43137"/>
                    </a:srgbClr>
                  </a:outerShdw>
                </a:effectLst>
                <a:latin typeface="ConcursoItalian BTN Wide" pitchFamily="34" charset="0"/>
              </a:rPr>
              <a:t>PERMEN PAN DAN RB </a:t>
            </a:r>
            <a:r>
              <a:rPr lang="en-US" b="1" dirty="0" err="1" smtClean="0">
                <a:effectLst>
                  <a:outerShdw blurRad="38100" dist="38100" dir="2700000" algn="tl">
                    <a:srgbClr val="000000">
                      <a:alpha val="43137"/>
                    </a:srgbClr>
                  </a:outerShdw>
                </a:effectLst>
                <a:latin typeface="ConcursoItalian BTN Wide" pitchFamily="34" charset="0"/>
              </a:rPr>
              <a:t>Nomor</a:t>
            </a:r>
            <a:r>
              <a:rPr lang="en-US" b="1" dirty="0" smtClean="0">
                <a:effectLst>
                  <a:outerShdw blurRad="38100" dist="38100" dir="2700000" algn="tl">
                    <a:srgbClr val="000000">
                      <a:alpha val="43137"/>
                    </a:srgbClr>
                  </a:outerShdw>
                </a:effectLst>
                <a:latin typeface="ConcursoItalian BTN Wide" pitchFamily="34" charset="0"/>
              </a:rPr>
              <a:t> 1 </a:t>
            </a:r>
            <a:r>
              <a:rPr lang="en-US" b="1" dirty="0" err="1" smtClean="0">
                <a:effectLst>
                  <a:outerShdw blurRad="38100" dist="38100" dir="2700000" algn="tl">
                    <a:srgbClr val="000000">
                      <a:alpha val="43137"/>
                    </a:srgbClr>
                  </a:outerShdw>
                </a:effectLst>
                <a:latin typeface="ConcursoItalian BTN Wide" pitchFamily="34" charset="0"/>
              </a:rPr>
              <a:t>Tahun</a:t>
            </a:r>
            <a:r>
              <a:rPr lang="en-US" b="1" dirty="0" smtClean="0">
                <a:effectLst>
                  <a:outerShdw blurRad="38100" dist="38100" dir="2700000" algn="tl">
                    <a:srgbClr val="000000">
                      <a:alpha val="43137"/>
                    </a:srgbClr>
                  </a:outerShdw>
                </a:effectLst>
                <a:latin typeface="ConcursoItalian BTN Wide" pitchFamily="34" charset="0"/>
              </a:rPr>
              <a:t> 2011</a:t>
            </a:r>
          </a:p>
        </p:txBody>
      </p:sp>
      <p:sp>
        <p:nvSpPr>
          <p:cNvPr id="6" name="TextBox 5"/>
          <p:cNvSpPr txBox="1"/>
          <p:nvPr/>
        </p:nvSpPr>
        <p:spPr>
          <a:xfrm>
            <a:off x="357158" y="3782518"/>
            <a:ext cx="1785950" cy="1862048"/>
          </a:xfrm>
          <a:prstGeom prst="rect">
            <a:avLst/>
          </a:prstGeom>
          <a:noFill/>
        </p:spPr>
        <p:txBody>
          <a:bodyPr wrap="square" rtlCol="0">
            <a:spAutoFit/>
          </a:bodyPr>
          <a:lstStyle/>
          <a:p>
            <a:r>
              <a:rPr lang="id-ID" sz="11500" b="1" dirty="0" smtClean="0">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7</a:t>
            </a:r>
            <a:r>
              <a:rPr lang="en-US" sz="11500" b="1" dirty="0" smtClean="0">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100"/>
          <p:cNvSpPr/>
          <p:nvPr/>
        </p:nvSpPr>
        <p:spPr>
          <a:xfrm>
            <a:off x="500034" y="599998"/>
            <a:ext cx="8072494" cy="400110"/>
          </a:xfrm>
          <a:prstGeom prst="rect">
            <a:avLst/>
          </a:prstGeom>
        </p:spPr>
        <p:txBody>
          <a:bodyPr wrap="square">
            <a:spAutoFit/>
          </a:bodyPr>
          <a:lstStyle/>
          <a:p>
            <a:pPr algn="ctr">
              <a:defRPr/>
            </a:pPr>
            <a:r>
              <a:rPr lang="en-US" sz="2000" b="1" dirty="0" smtClean="0">
                <a:effectLst>
                  <a:outerShdw blurRad="38100" dist="38100" dir="2700000" algn="tl">
                    <a:srgbClr val="000000">
                      <a:alpha val="43137"/>
                    </a:srgbClr>
                  </a:outerShdw>
                </a:effectLst>
                <a:latin typeface="ConcursoItalian BTN Wide" pitchFamily="34" charset="0"/>
              </a:rPr>
              <a:t>ALUR</a:t>
            </a:r>
            <a:r>
              <a:rPr lang="id-ID" sz="2000" b="1" dirty="0" smtClean="0">
                <a:effectLst>
                  <a:outerShdw blurRad="38100" dist="38100" dir="2700000" algn="tl">
                    <a:srgbClr val="000000">
                      <a:alpha val="43137"/>
                    </a:srgbClr>
                  </a:outerShdw>
                </a:effectLst>
                <a:latin typeface="ConcursoItalian BTN Wide" pitchFamily="34" charset="0"/>
              </a:rPr>
              <a:t> PENGUSULAN</a:t>
            </a:r>
            <a:r>
              <a:rPr lang="en-US" sz="2000" b="1" dirty="0" smtClean="0">
                <a:effectLst>
                  <a:outerShdw blurRad="38100" dist="38100" dir="2700000" algn="tl">
                    <a:srgbClr val="000000">
                      <a:alpha val="43137"/>
                    </a:srgbClr>
                  </a:outerShdw>
                </a:effectLst>
                <a:latin typeface="ConcursoItalian BTN Wide" pitchFamily="34" charset="0"/>
              </a:rPr>
              <a:t> DAN</a:t>
            </a:r>
            <a:r>
              <a:rPr lang="id-ID" sz="2000" b="1" dirty="0" smtClean="0">
                <a:effectLst>
                  <a:outerShdw blurRad="38100" dist="38100" dir="2700000" algn="tl">
                    <a:srgbClr val="000000">
                      <a:alpha val="43137"/>
                    </a:srgbClr>
                  </a:outerShdw>
                </a:effectLst>
                <a:latin typeface="ConcursoItalian BTN Wide" pitchFamily="34" charset="0"/>
              </a:rPr>
              <a:t> PENETAPAN ANGKA KREDIT</a:t>
            </a:r>
            <a:endParaRPr lang="id-ID" sz="2000" b="1" dirty="0">
              <a:effectLst>
                <a:outerShdw blurRad="38100" dist="38100" dir="2700000" algn="tl">
                  <a:srgbClr val="000000">
                    <a:alpha val="43137"/>
                  </a:srgbClr>
                </a:outerShdw>
              </a:effectLst>
              <a:latin typeface="ConcursoItalian BTN Wide" pitchFamily="34" charset="0"/>
            </a:endParaRPr>
          </a:p>
        </p:txBody>
      </p:sp>
      <p:sp>
        <p:nvSpPr>
          <p:cNvPr id="7" name="Rectangle 6"/>
          <p:cNvSpPr/>
          <p:nvPr/>
        </p:nvSpPr>
        <p:spPr>
          <a:xfrm>
            <a:off x="6500826" y="1782750"/>
            <a:ext cx="2214578" cy="428628"/>
          </a:xfrm>
          <a:prstGeom prst="rect">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anchor="ctr"/>
          <a:lstStyle/>
          <a:p>
            <a:pPr marL="57150" indent="-57150" algn="ctr" eaLnBrk="0" hangingPunct="0">
              <a:lnSpc>
                <a:spcPct val="80000"/>
              </a:lnSpc>
              <a:spcBef>
                <a:spcPct val="50000"/>
              </a:spcBef>
              <a:defRPr/>
            </a:pPr>
            <a:r>
              <a:rPr lang="en-US" sz="1400" dirty="0" err="1" smtClean="0">
                <a:solidFill>
                  <a:schemeClr val="bg1"/>
                </a:solidFill>
                <a:latin typeface="Berlin Sans FB" pitchFamily="34" charset="0"/>
              </a:rPr>
              <a:t>Sekretariat</a:t>
            </a:r>
            <a:r>
              <a:rPr lang="en-US" sz="1400" dirty="0" smtClean="0">
                <a:solidFill>
                  <a:schemeClr val="bg1"/>
                </a:solidFill>
                <a:latin typeface="Berlin Sans FB" pitchFamily="34" charset="0"/>
              </a:rPr>
              <a:t> TIM </a:t>
            </a:r>
            <a:r>
              <a:rPr lang="en-US" sz="1400" dirty="0" err="1" smtClean="0">
                <a:solidFill>
                  <a:schemeClr val="bg1"/>
                </a:solidFill>
                <a:latin typeface="Berlin Sans FB" pitchFamily="34" charset="0"/>
              </a:rPr>
              <a:t>Penilai</a:t>
            </a:r>
            <a:endParaRPr lang="en-US" sz="1400" dirty="0">
              <a:solidFill>
                <a:schemeClr val="bg1"/>
              </a:solidFill>
              <a:latin typeface="Berlin Sans FB" pitchFamily="34" charset="0"/>
            </a:endParaRPr>
          </a:p>
        </p:txBody>
      </p:sp>
      <p:sp>
        <p:nvSpPr>
          <p:cNvPr id="16" name="Rectangle 15"/>
          <p:cNvSpPr/>
          <p:nvPr/>
        </p:nvSpPr>
        <p:spPr>
          <a:xfrm>
            <a:off x="571472" y="3711576"/>
            <a:ext cx="1785950" cy="571504"/>
          </a:xfrm>
          <a:prstGeom prst="rect">
            <a:avLst/>
          </a:prstGeom>
          <a:solidFill>
            <a:srgbClr val="FF0000"/>
          </a:solidFill>
          <a:ln>
            <a:solidFill>
              <a:schemeClr val="tx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id-ID" sz="1400" dirty="0" smtClean="0">
                <a:solidFill>
                  <a:schemeClr val="bg1"/>
                </a:solidFill>
                <a:latin typeface="Berlin Sans FB" pitchFamily="34" charset="0"/>
              </a:rPr>
              <a:t>PEJABAT FUNGSIONAL</a:t>
            </a:r>
            <a:endParaRPr lang="id-ID" sz="1400" dirty="0">
              <a:solidFill>
                <a:schemeClr val="bg1"/>
              </a:solidFill>
              <a:latin typeface="Berlin Sans FB" pitchFamily="34" charset="0"/>
            </a:endParaRPr>
          </a:p>
        </p:txBody>
      </p:sp>
      <p:sp>
        <p:nvSpPr>
          <p:cNvPr id="24" name="Rectangle 23"/>
          <p:cNvSpPr/>
          <p:nvPr/>
        </p:nvSpPr>
        <p:spPr>
          <a:xfrm>
            <a:off x="6429388" y="5318955"/>
            <a:ext cx="2214578" cy="642942"/>
          </a:xfrm>
          <a:prstGeom prst="rect">
            <a:avLst/>
          </a:prstGeom>
          <a:solidFill>
            <a:schemeClr val="accent6">
              <a:lumMod val="60000"/>
              <a:lumOff val="40000"/>
            </a:schemeClr>
          </a:solidFill>
          <a:ln>
            <a:solidFill>
              <a:schemeClr val="tx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400" dirty="0" smtClean="0">
                <a:solidFill>
                  <a:schemeClr val="tx1"/>
                </a:solidFill>
                <a:latin typeface="Berlin Sans FB" pitchFamily="34" charset="0"/>
              </a:rPr>
              <a:t>TANDA TANGAN PENETAPAN ANGKA KREDIT (PAK) </a:t>
            </a:r>
          </a:p>
        </p:txBody>
      </p:sp>
      <p:sp>
        <p:nvSpPr>
          <p:cNvPr id="29" name="Rectangle 28"/>
          <p:cNvSpPr/>
          <p:nvPr/>
        </p:nvSpPr>
        <p:spPr>
          <a:xfrm>
            <a:off x="6500826" y="1282684"/>
            <a:ext cx="2214578" cy="500066"/>
          </a:xfrm>
          <a:prstGeom prst="rect">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400" b="1" dirty="0" smtClean="0">
                <a:solidFill>
                  <a:schemeClr val="bg1"/>
                </a:solidFill>
                <a:effectLst>
                  <a:outerShdw blurRad="38100" dist="38100" dir="2700000" algn="tl">
                    <a:srgbClr val="000000">
                      <a:alpha val="43137"/>
                    </a:srgbClr>
                  </a:outerShdw>
                </a:effectLst>
                <a:latin typeface="Berlin Sans FB" pitchFamily="34" charset="0"/>
              </a:rPr>
              <a:t>PEMERIKSAAN BERKAS</a:t>
            </a:r>
            <a:endParaRPr lang="id-ID" sz="1400" b="1" dirty="0">
              <a:solidFill>
                <a:schemeClr val="bg1"/>
              </a:solidFill>
              <a:effectLst>
                <a:outerShdw blurRad="38100" dist="38100" dir="2700000" algn="tl">
                  <a:srgbClr val="000000">
                    <a:alpha val="43137"/>
                  </a:srgbClr>
                </a:outerShdw>
              </a:effectLst>
              <a:latin typeface="Berlin Sans FB" pitchFamily="34" charset="0"/>
            </a:endParaRPr>
          </a:p>
        </p:txBody>
      </p:sp>
      <p:sp>
        <p:nvSpPr>
          <p:cNvPr id="39" name="Rectangle 38"/>
          <p:cNvSpPr/>
          <p:nvPr/>
        </p:nvSpPr>
        <p:spPr>
          <a:xfrm>
            <a:off x="6429388" y="5961897"/>
            <a:ext cx="2214578" cy="357190"/>
          </a:xfrm>
          <a:prstGeom prst="rect">
            <a:avLst/>
          </a:prstGeom>
          <a:solidFill>
            <a:schemeClr val="accent6">
              <a:lumMod val="60000"/>
              <a:lumOff val="40000"/>
            </a:schemeClr>
          </a:solidFill>
          <a:ln>
            <a:solidFill>
              <a:schemeClr val="tx1"/>
            </a:solidFill>
          </a:ln>
        </p:spPr>
        <p:style>
          <a:lnRef idx="0">
            <a:schemeClr val="accent3"/>
          </a:lnRef>
          <a:fillRef idx="3">
            <a:schemeClr val="accent3"/>
          </a:fillRef>
          <a:effectRef idx="3">
            <a:schemeClr val="accent3"/>
          </a:effectRef>
          <a:fontRef idx="minor">
            <a:schemeClr val="lt1"/>
          </a:fontRef>
        </p:style>
        <p:txBody>
          <a:bodyPr anchor="ctr"/>
          <a:lstStyle/>
          <a:p>
            <a:pPr marL="57150" indent="-57150" algn="ctr" eaLnBrk="0" hangingPunct="0">
              <a:lnSpc>
                <a:spcPct val="80000"/>
              </a:lnSpc>
              <a:spcBef>
                <a:spcPct val="50000"/>
              </a:spcBef>
              <a:defRPr/>
            </a:pPr>
            <a:r>
              <a:rPr lang="en-US" sz="1400" dirty="0" err="1" smtClean="0">
                <a:solidFill>
                  <a:schemeClr val="tx1"/>
                </a:solidFill>
                <a:latin typeface="Berlin Sans FB" pitchFamily="34" charset="0"/>
              </a:rPr>
              <a:t>Kepala</a:t>
            </a:r>
            <a:r>
              <a:rPr lang="en-US" sz="1400" dirty="0" smtClean="0">
                <a:solidFill>
                  <a:schemeClr val="tx1"/>
                </a:solidFill>
                <a:latin typeface="Berlin Sans FB" pitchFamily="34" charset="0"/>
              </a:rPr>
              <a:t> Biro </a:t>
            </a:r>
            <a:r>
              <a:rPr lang="en-US" sz="1400" dirty="0" err="1" smtClean="0">
                <a:solidFill>
                  <a:schemeClr val="tx1"/>
                </a:solidFill>
                <a:latin typeface="Berlin Sans FB" pitchFamily="34" charset="0"/>
              </a:rPr>
              <a:t>Kepegawaian</a:t>
            </a:r>
            <a:endParaRPr lang="en-US" sz="1400" dirty="0">
              <a:solidFill>
                <a:schemeClr val="tx1"/>
              </a:solidFill>
              <a:latin typeface="Berlin Sans FB" pitchFamily="34" charset="0"/>
            </a:endParaRPr>
          </a:p>
        </p:txBody>
      </p:sp>
      <p:sp>
        <p:nvSpPr>
          <p:cNvPr id="67" name="Rectangle 66"/>
          <p:cNvSpPr/>
          <p:nvPr/>
        </p:nvSpPr>
        <p:spPr>
          <a:xfrm>
            <a:off x="571472" y="1854188"/>
            <a:ext cx="1785950" cy="357190"/>
          </a:xfrm>
          <a:prstGeom prst="rect">
            <a:avLst/>
          </a:prstGeom>
          <a:solidFill>
            <a:schemeClr val="bg2">
              <a:lumMod val="75000"/>
            </a:schemeClr>
          </a:solidFill>
          <a:ln>
            <a:solidFill>
              <a:schemeClr val="tx1"/>
            </a:solidFill>
          </a:ln>
        </p:spPr>
        <p:style>
          <a:lnRef idx="0">
            <a:schemeClr val="accent3"/>
          </a:lnRef>
          <a:fillRef idx="3">
            <a:schemeClr val="accent3"/>
          </a:fillRef>
          <a:effectRef idx="3">
            <a:schemeClr val="accent3"/>
          </a:effectRef>
          <a:fontRef idx="minor">
            <a:schemeClr val="lt1"/>
          </a:fontRef>
        </p:style>
        <p:txBody>
          <a:bodyPr anchor="ctr"/>
          <a:lstStyle/>
          <a:p>
            <a:pPr marL="57150" indent="-57150" algn="ctr" eaLnBrk="0" hangingPunct="0">
              <a:lnSpc>
                <a:spcPct val="80000"/>
              </a:lnSpc>
              <a:spcBef>
                <a:spcPct val="50000"/>
              </a:spcBef>
              <a:defRPr/>
            </a:pPr>
            <a:r>
              <a:rPr lang="en-US" sz="1400" dirty="0" smtClean="0">
                <a:solidFill>
                  <a:schemeClr val="tx1"/>
                </a:solidFill>
                <a:latin typeface="Berlin Sans FB" pitchFamily="34" charset="0"/>
              </a:rPr>
              <a:t>Unit </a:t>
            </a:r>
            <a:r>
              <a:rPr lang="en-US" sz="1400" dirty="0" err="1" smtClean="0">
                <a:solidFill>
                  <a:schemeClr val="tx1"/>
                </a:solidFill>
                <a:latin typeface="Berlin Sans FB" pitchFamily="34" charset="0"/>
              </a:rPr>
              <a:t>Kerja</a:t>
            </a:r>
            <a:endParaRPr lang="en-US" sz="1400" dirty="0">
              <a:solidFill>
                <a:schemeClr val="tx1"/>
              </a:solidFill>
              <a:latin typeface="Berlin Sans FB" pitchFamily="34" charset="0"/>
            </a:endParaRPr>
          </a:p>
        </p:txBody>
      </p:sp>
      <p:sp>
        <p:nvSpPr>
          <p:cNvPr id="68" name="Rectangle 67"/>
          <p:cNvSpPr/>
          <p:nvPr/>
        </p:nvSpPr>
        <p:spPr>
          <a:xfrm>
            <a:off x="571472" y="1282684"/>
            <a:ext cx="1785950" cy="571504"/>
          </a:xfrm>
          <a:prstGeom prst="rect">
            <a:avLst/>
          </a:prstGeom>
          <a:solidFill>
            <a:schemeClr val="bg2">
              <a:lumMod val="75000"/>
            </a:schemeClr>
          </a:solidFill>
          <a:ln>
            <a:solidFill>
              <a:schemeClr val="tx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400" dirty="0" smtClean="0">
                <a:solidFill>
                  <a:schemeClr val="tx1"/>
                </a:solidFill>
                <a:latin typeface="Berlin Sans FB" pitchFamily="34" charset="0"/>
              </a:rPr>
              <a:t>PENGUSULAN DUPAK </a:t>
            </a:r>
            <a:endParaRPr lang="id-ID" sz="1400" dirty="0">
              <a:solidFill>
                <a:schemeClr val="tx1"/>
              </a:solidFill>
              <a:latin typeface="Berlin Sans FB" pitchFamily="34" charset="0"/>
            </a:endParaRPr>
          </a:p>
        </p:txBody>
      </p:sp>
      <p:cxnSp>
        <p:nvCxnSpPr>
          <p:cNvPr id="72" name="Straight Arrow Connector 71"/>
          <p:cNvCxnSpPr/>
          <p:nvPr/>
        </p:nvCxnSpPr>
        <p:spPr>
          <a:xfrm rot="16200000" flipV="1">
            <a:off x="750068" y="3032914"/>
            <a:ext cx="1357324" cy="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6" name="Straight Arrow Connector 75"/>
          <p:cNvCxnSpPr/>
          <p:nvPr/>
        </p:nvCxnSpPr>
        <p:spPr>
          <a:xfrm>
            <a:off x="2357422" y="1711312"/>
            <a:ext cx="3857652" cy="31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5400000">
            <a:off x="7430314" y="2356636"/>
            <a:ext cx="28575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5400000" flipH="1" flipV="1">
            <a:off x="607191" y="5176055"/>
            <a:ext cx="1643074" cy="1588"/>
          </a:xfrm>
          <a:prstGeom prst="straightConnector1">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2143108" y="3568700"/>
            <a:ext cx="428628"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1</a:t>
            </a:r>
            <a:endParaRPr lang="en-US" sz="900" dirty="0"/>
          </a:p>
        </p:txBody>
      </p:sp>
      <p:sp>
        <p:nvSpPr>
          <p:cNvPr id="51" name="Oval 50"/>
          <p:cNvSpPr/>
          <p:nvPr/>
        </p:nvSpPr>
        <p:spPr>
          <a:xfrm>
            <a:off x="2143108" y="1068370"/>
            <a:ext cx="428628"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2</a:t>
            </a:r>
            <a:endParaRPr lang="en-US" sz="900" dirty="0"/>
          </a:p>
        </p:txBody>
      </p:sp>
      <p:sp>
        <p:nvSpPr>
          <p:cNvPr id="52" name="Oval 51"/>
          <p:cNvSpPr/>
          <p:nvPr/>
        </p:nvSpPr>
        <p:spPr>
          <a:xfrm>
            <a:off x="8429652" y="1000108"/>
            <a:ext cx="428628"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3</a:t>
            </a:r>
            <a:endParaRPr lang="en-US" sz="900" dirty="0"/>
          </a:p>
        </p:txBody>
      </p:sp>
      <p:sp>
        <p:nvSpPr>
          <p:cNvPr id="54" name="Oval 53"/>
          <p:cNvSpPr/>
          <p:nvPr/>
        </p:nvSpPr>
        <p:spPr>
          <a:xfrm>
            <a:off x="8501090" y="5176079"/>
            <a:ext cx="428628"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6</a:t>
            </a:r>
            <a:endParaRPr lang="en-US" sz="900" dirty="0"/>
          </a:p>
        </p:txBody>
      </p:sp>
      <p:sp>
        <p:nvSpPr>
          <p:cNvPr id="97" name="Rectangle 96"/>
          <p:cNvSpPr/>
          <p:nvPr/>
        </p:nvSpPr>
        <p:spPr>
          <a:xfrm>
            <a:off x="6500826" y="2500306"/>
            <a:ext cx="2214578" cy="428628"/>
          </a:xfrm>
          <a:prstGeom prst="rect">
            <a:avLst/>
          </a:prstGeom>
          <a:solidFill>
            <a:srgbClr val="00B0F0"/>
          </a:solidFill>
          <a:ln>
            <a:solidFill>
              <a:schemeClr val="tx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id-ID" sz="1400" dirty="0" smtClean="0">
                <a:solidFill>
                  <a:schemeClr val="tx1"/>
                </a:solidFill>
                <a:latin typeface="Berlin Sans FB" pitchFamily="34" charset="0"/>
              </a:rPr>
              <a:t>TIM PENILAI</a:t>
            </a:r>
            <a:r>
              <a:rPr lang="en-US" sz="1400" dirty="0" smtClean="0">
                <a:solidFill>
                  <a:schemeClr val="tx1"/>
                </a:solidFill>
                <a:latin typeface="Berlin Sans FB" pitchFamily="34" charset="0"/>
              </a:rPr>
              <a:t> DJPT</a:t>
            </a:r>
            <a:endParaRPr lang="id-ID" sz="1400" dirty="0">
              <a:solidFill>
                <a:schemeClr val="tx1"/>
              </a:solidFill>
              <a:latin typeface="Berlin Sans FB" pitchFamily="34" charset="0"/>
            </a:endParaRPr>
          </a:p>
        </p:txBody>
      </p:sp>
      <p:sp>
        <p:nvSpPr>
          <p:cNvPr id="100" name="Rectangle 99"/>
          <p:cNvSpPr/>
          <p:nvPr/>
        </p:nvSpPr>
        <p:spPr>
          <a:xfrm>
            <a:off x="6500826" y="2928934"/>
            <a:ext cx="2214578" cy="428628"/>
          </a:xfrm>
          <a:prstGeom prst="rect">
            <a:avLst/>
          </a:prstGeom>
          <a:solidFill>
            <a:srgbClr val="00B0F0"/>
          </a:solidFill>
          <a:ln>
            <a:solidFill>
              <a:schemeClr val="tx1"/>
            </a:solidFill>
          </a:ln>
        </p:spPr>
        <p:style>
          <a:lnRef idx="0">
            <a:schemeClr val="accent3"/>
          </a:lnRef>
          <a:fillRef idx="3">
            <a:schemeClr val="accent3"/>
          </a:fillRef>
          <a:effectRef idx="3">
            <a:schemeClr val="accent3"/>
          </a:effectRef>
          <a:fontRef idx="minor">
            <a:schemeClr val="lt1"/>
          </a:fontRef>
        </p:style>
        <p:txBody>
          <a:bodyPr anchor="ctr"/>
          <a:lstStyle/>
          <a:p>
            <a:pPr marL="57150" indent="-57150" algn="ctr" eaLnBrk="0" hangingPunct="0">
              <a:lnSpc>
                <a:spcPct val="80000"/>
              </a:lnSpc>
              <a:spcBef>
                <a:spcPct val="50000"/>
              </a:spcBef>
              <a:defRPr/>
            </a:pPr>
            <a:r>
              <a:rPr lang="en-US" sz="1400" dirty="0" err="1" smtClean="0">
                <a:solidFill>
                  <a:schemeClr val="tx1"/>
                </a:solidFill>
                <a:latin typeface="Berlin Sans FB" pitchFamily="34" charset="0"/>
              </a:rPr>
              <a:t>Ditjen</a:t>
            </a:r>
            <a:r>
              <a:rPr lang="en-US" sz="1400" dirty="0" smtClean="0">
                <a:solidFill>
                  <a:schemeClr val="tx1"/>
                </a:solidFill>
                <a:latin typeface="Berlin Sans FB" pitchFamily="34" charset="0"/>
              </a:rPr>
              <a:t> PT, </a:t>
            </a:r>
            <a:r>
              <a:rPr lang="en-US" sz="1400" dirty="0" err="1" smtClean="0">
                <a:solidFill>
                  <a:schemeClr val="tx1"/>
                </a:solidFill>
                <a:latin typeface="Berlin Sans FB" pitchFamily="34" charset="0"/>
              </a:rPr>
              <a:t>Ditjen</a:t>
            </a:r>
            <a:r>
              <a:rPr lang="en-US" sz="1400" dirty="0" smtClean="0">
                <a:solidFill>
                  <a:schemeClr val="tx1"/>
                </a:solidFill>
                <a:latin typeface="Berlin Sans FB" pitchFamily="34" charset="0"/>
              </a:rPr>
              <a:t> PSDKP </a:t>
            </a:r>
            <a:r>
              <a:rPr lang="en-US" sz="1400" dirty="0" err="1" smtClean="0">
                <a:solidFill>
                  <a:schemeClr val="tx1"/>
                </a:solidFill>
                <a:latin typeface="Berlin Sans FB" pitchFamily="34" charset="0"/>
              </a:rPr>
              <a:t>dan</a:t>
            </a:r>
            <a:r>
              <a:rPr lang="en-US" sz="1400" dirty="0" smtClean="0">
                <a:solidFill>
                  <a:schemeClr val="tx1"/>
                </a:solidFill>
                <a:latin typeface="Berlin Sans FB" pitchFamily="34" charset="0"/>
              </a:rPr>
              <a:t> Biro </a:t>
            </a:r>
            <a:r>
              <a:rPr lang="en-US" sz="1400" dirty="0" err="1" smtClean="0">
                <a:solidFill>
                  <a:schemeClr val="tx1"/>
                </a:solidFill>
                <a:latin typeface="Berlin Sans FB" pitchFamily="34" charset="0"/>
              </a:rPr>
              <a:t>Kepegawaian</a:t>
            </a:r>
            <a:endParaRPr lang="en-US" sz="1400" dirty="0">
              <a:solidFill>
                <a:schemeClr val="tx1"/>
              </a:solidFill>
              <a:latin typeface="Berlin Sans FB" pitchFamily="34" charset="0"/>
            </a:endParaRPr>
          </a:p>
        </p:txBody>
      </p:sp>
      <p:sp>
        <p:nvSpPr>
          <p:cNvPr id="102" name="Oval 101"/>
          <p:cNvSpPr/>
          <p:nvPr/>
        </p:nvSpPr>
        <p:spPr>
          <a:xfrm>
            <a:off x="8501090" y="2285992"/>
            <a:ext cx="428628"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4</a:t>
            </a:r>
            <a:endParaRPr lang="en-US" sz="900" dirty="0"/>
          </a:p>
        </p:txBody>
      </p:sp>
      <p:cxnSp>
        <p:nvCxnSpPr>
          <p:cNvPr id="111" name="Straight Arrow Connector 110"/>
          <p:cNvCxnSpPr/>
          <p:nvPr/>
        </p:nvCxnSpPr>
        <p:spPr>
          <a:xfrm rot="5400000">
            <a:off x="7501752" y="3499644"/>
            <a:ext cx="28575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a:off x="3714744" y="5283212"/>
            <a:ext cx="2214578" cy="642942"/>
          </a:xfrm>
          <a:prstGeom prst="rect">
            <a:avLst/>
          </a:prstGeom>
          <a:solidFill>
            <a:schemeClr val="accent6">
              <a:lumMod val="60000"/>
              <a:lumOff val="40000"/>
            </a:schemeClr>
          </a:solidFill>
          <a:ln>
            <a:solidFill>
              <a:schemeClr val="tx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400" dirty="0" smtClean="0">
                <a:solidFill>
                  <a:schemeClr val="tx1"/>
                </a:solidFill>
                <a:latin typeface="Berlin Sans FB" pitchFamily="34" charset="0"/>
              </a:rPr>
              <a:t>TANDA TANGAN PEROLEHAN </a:t>
            </a:r>
          </a:p>
        </p:txBody>
      </p:sp>
      <p:sp>
        <p:nvSpPr>
          <p:cNvPr id="114" name="Rectangle 113"/>
          <p:cNvSpPr/>
          <p:nvPr/>
        </p:nvSpPr>
        <p:spPr>
          <a:xfrm>
            <a:off x="3714744" y="5926154"/>
            <a:ext cx="2214578" cy="357190"/>
          </a:xfrm>
          <a:prstGeom prst="rect">
            <a:avLst/>
          </a:prstGeom>
          <a:solidFill>
            <a:schemeClr val="accent6">
              <a:lumMod val="60000"/>
              <a:lumOff val="40000"/>
            </a:schemeClr>
          </a:solidFill>
          <a:ln>
            <a:solidFill>
              <a:schemeClr val="tx1"/>
            </a:solidFill>
          </a:ln>
        </p:spPr>
        <p:style>
          <a:lnRef idx="0">
            <a:schemeClr val="accent3"/>
          </a:lnRef>
          <a:fillRef idx="3">
            <a:schemeClr val="accent3"/>
          </a:fillRef>
          <a:effectRef idx="3">
            <a:schemeClr val="accent3"/>
          </a:effectRef>
          <a:fontRef idx="minor">
            <a:schemeClr val="lt1"/>
          </a:fontRef>
        </p:style>
        <p:txBody>
          <a:bodyPr anchor="ctr"/>
          <a:lstStyle/>
          <a:p>
            <a:pPr marL="57150" indent="-57150" algn="ctr" eaLnBrk="0" hangingPunct="0">
              <a:lnSpc>
                <a:spcPct val="80000"/>
              </a:lnSpc>
              <a:spcBef>
                <a:spcPct val="50000"/>
              </a:spcBef>
              <a:defRPr/>
            </a:pPr>
            <a:r>
              <a:rPr lang="en-US" sz="1400" dirty="0" err="1" smtClean="0">
                <a:solidFill>
                  <a:schemeClr val="tx1"/>
                </a:solidFill>
                <a:latin typeface="Berlin Sans FB" pitchFamily="34" charset="0"/>
              </a:rPr>
              <a:t>Sesditjen</a:t>
            </a:r>
            <a:r>
              <a:rPr lang="en-US" sz="1400" dirty="0" smtClean="0">
                <a:solidFill>
                  <a:schemeClr val="tx1"/>
                </a:solidFill>
                <a:latin typeface="Berlin Sans FB" pitchFamily="34" charset="0"/>
              </a:rPr>
              <a:t> </a:t>
            </a:r>
            <a:r>
              <a:rPr lang="en-US" sz="1400" dirty="0" err="1" smtClean="0">
                <a:solidFill>
                  <a:schemeClr val="tx1"/>
                </a:solidFill>
                <a:latin typeface="Berlin Sans FB" pitchFamily="34" charset="0"/>
              </a:rPr>
              <a:t>Perikanan</a:t>
            </a:r>
            <a:r>
              <a:rPr lang="en-US" sz="1400" dirty="0" smtClean="0">
                <a:solidFill>
                  <a:schemeClr val="tx1"/>
                </a:solidFill>
                <a:latin typeface="Berlin Sans FB" pitchFamily="34" charset="0"/>
              </a:rPr>
              <a:t> </a:t>
            </a:r>
            <a:r>
              <a:rPr lang="en-US" sz="1400" dirty="0" err="1" smtClean="0">
                <a:solidFill>
                  <a:schemeClr val="tx1"/>
                </a:solidFill>
                <a:latin typeface="Berlin Sans FB" pitchFamily="34" charset="0"/>
              </a:rPr>
              <a:t>Tangkap</a:t>
            </a:r>
            <a:endParaRPr lang="en-US" sz="1400" dirty="0">
              <a:solidFill>
                <a:schemeClr val="tx1"/>
              </a:solidFill>
              <a:latin typeface="Berlin Sans FB" pitchFamily="34" charset="0"/>
            </a:endParaRPr>
          </a:p>
        </p:txBody>
      </p:sp>
      <p:sp>
        <p:nvSpPr>
          <p:cNvPr id="115" name="Oval 114"/>
          <p:cNvSpPr/>
          <p:nvPr/>
        </p:nvSpPr>
        <p:spPr>
          <a:xfrm>
            <a:off x="5786446" y="5140336"/>
            <a:ext cx="428628"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7</a:t>
            </a:r>
            <a:endParaRPr lang="en-US" sz="900" dirty="0"/>
          </a:p>
        </p:txBody>
      </p:sp>
      <p:cxnSp>
        <p:nvCxnSpPr>
          <p:cNvPr id="117" name="Elbow Connector 116"/>
          <p:cNvCxnSpPr>
            <a:stCxn id="113" idx="0"/>
            <a:endCxn id="24" idx="0"/>
          </p:cNvCxnSpPr>
          <p:nvPr/>
        </p:nvCxnSpPr>
        <p:spPr>
          <a:xfrm rot="16200000" flipH="1">
            <a:off x="6161483" y="3943761"/>
            <a:ext cx="35743" cy="2714644"/>
          </a:xfrm>
          <a:prstGeom prst="bentConnector3">
            <a:avLst>
              <a:gd name="adj1" fmla="val -639566"/>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125" name="Straight Connector 124"/>
          <p:cNvCxnSpPr/>
          <p:nvPr/>
        </p:nvCxnSpPr>
        <p:spPr>
          <a:xfrm>
            <a:off x="6143636" y="4354518"/>
            <a:ext cx="500066"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127" name="Straight Arrow Connector 126"/>
          <p:cNvCxnSpPr/>
          <p:nvPr/>
        </p:nvCxnSpPr>
        <p:spPr>
          <a:xfrm rot="5400000">
            <a:off x="5786446" y="4711708"/>
            <a:ext cx="71438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28" name="Rectangle 127"/>
          <p:cNvSpPr/>
          <p:nvPr/>
        </p:nvSpPr>
        <p:spPr>
          <a:xfrm>
            <a:off x="6500826" y="3643314"/>
            <a:ext cx="2214578" cy="571504"/>
          </a:xfrm>
          <a:prstGeom prst="rect">
            <a:avLst/>
          </a:prstGeom>
          <a:solidFill>
            <a:srgbClr val="00B0F0"/>
          </a:solidFill>
          <a:ln>
            <a:solidFill>
              <a:schemeClr val="tx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400" dirty="0" smtClean="0">
                <a:solidFill>
                  <a:schemeClr val="tx1"/>
                </a:solidFill>
                <a:latin typeface="Berlin Sans FB" pitchFamily="34" charset="0"/>
              </a:rPr>
              <a:t>RAPAT PLENO HASIL PENILAIAN</a:t>
            </a:r>
            <a:endParaRPr lang="id-ID" sz="1400" dirty="0">
              <a:solidFill>
                <a:schemeClr val="tx1"/>
              </a:solidFill>
              <a:latin typeface="Berlin Sans FB" pitchFamily="34" charset="0"/>
            </a:endParaRPr>
          </a:p>
        </p:txBody>
      </p:sp>
      <p:sp>
        <p:nvSpPr>
          <p:cNvPr id="129" name="Rectangle 128"/>
          <p:cNvSpPr/>
          <p:nvPr/>
        </p:nvSpPr>
        <p:spPr>
          <a:xfrm>
            <a:off x="6500826" y="4214818"/>
            <a:ext cx="2214578" cy="428628"/>
          </a:xfrm>
          <a:prstGeom prst="rect">
            <a:avLst/>
          </a:prstGeom>
          <a:solidFill>
            <a:srgbClr val="00B0F0"/>
          </a:solidFill>
          <a:ln>
            <a:solidFill>
              <a:schemeClr val="tx1"/>
            </a:solidFill>
          </a:ln>
        </p:spPr>
        <p:style>
          <a:lnRef idx="0">
            <a:schemeClr val="accent3"/>
          </a:lnRef>
          <a:fillRef idx="3">
            <a:schemeClr val="accent3"/>
          </a:fillRef>
          <a:effectRef idx="3">
            <a:schemeClr val="accent3"/>
          </a:effectRef>
          <a:fontRef idx="minor">
            <a:schemeClr val="lt1"/>
          </a:fontRef>
        </p:style>
        <p:txBody>
          <a:bodyPr anchor="ctr"/>
          <a:lstStyle/>
          <a:p>
            <a:pPr marL="57150" indent="-57150" algn="ctr" eaLnBrk="0" hangingPunct="0">
              <a:lnSpc>
                <a:spcPct val="80000"/>
              </a:lnSpc>
              <a:spcBef>
                <a:spcPct val="50000"/>
              </a:spcBef>
              <a:defRPr/>
            </a:pPr>
            <a:r>
              <a:rPr lang="en-US" sz="1400" dirty="0" err="1" smtClean="0">
                <a:solidFill>
                  <a:schemeClr val="tx1"/>
                </a:solidFill>
                <a:latin typeface="Berlin Sans FB" pitchFamily="34" charset="0"/>
              </a:rPr>
              <a:t>Ditjen</a:t>
            </a:r>
            <a:r>
              <a:rPr lang="en-US" sz="1400" dirty="0" smtClean="0">
                <a:solidFill>
                  <a:schemeClr val="tx1"/>
                </a:solidFill>
                <a:latin typeface="Berlin Sans FB" pitchFamily="34" charset="0"/>
              </a:rPr>
              <a:t> PT, </a:t>
            </a:r>
            <a:r>
              <a:rPr lang="en-US" sz="1400" dirty="0" err="1" smtClean="0">
                <a:solidFill>
                  <a:schemeClr val="tx1"/>
                </a:solidFill>
                <a:latin typeface="Berlin Sans FB" pitchFamily="34" charset="0"/>
              </a:rPr>
              <a:t>Ditjen</a:t>
            </a:r>
            <a:r>
              <a:rPr lang="en-US" sz="1400" dirty="0" smtClean="0">
                <a:solidFill>
                  <a:schemeClr val="tx1"/>
                </a:solidFill>
                <a:latin typeface="Berlin Sans FB" pitchFamily="34" charset="0"/>
              </a:rPr>
              <a:t> PSDKP </a:t>
            </a:r>
            <a:r>
              <a:rPr lang="en-US" sz="1400" dirty="0" err="1" smtClean="0">
                <a:solidFill>
                  <a:schemeClr val="tx1"/>
                </a:solidFill>
                <a:latin typeface="Berlin Sans FB" pitchFamily="34" charset="0"/>
              </a:rPr>
              <a:t>dan</a:t>
            </a:r>
            <a:r>
              <a:rPr lang="en-US" sz="1400" dirty="0" smtClean="0">
                <a:solidFill>
                  <a:schemeClr val="tx1"/>
                </a:solidFill>
                <a:latin typeface="Berlin Sans FB" pitchFamily="34" charset="0"/>
              </a:rPr>
              <a:t> Biro </a:t>
            </a:r>
            <a:r>
              <a:rPr lang="en-US" sz="1400" dirty="0" err="1" smtClean="0">
                <a:solidFill>
                  <a:schemeClr val="tx1"/>
                </a:solidFill>
                <a:latin typeface="Berlin Sans FB" pitchFamily="34" charset="0"/>
              </a:rPr>
              <a:t>Kepegawaian</a:t>
            </a:r>
            <a:endParaRPr lang="en-US" sz="1400" dirty="0">
              <a:solidFill>
                <a:schemeClr val="tx1"/>
              </a:solidFill>
              <a:latin typeface="Berlin Sans FB" pitchFamily="34" charset="0"/>
            </a:endParaRPr>
          </a:p>
        </p:txBody>
      </p:sp>
      <p:sp>
        <p:nvSpPr>
          <p:cNvPr id="130" name="Oval 129"/>
          <p:cNvSpPr/>
          <p:nvPr/>
        </p:nvSpPr>
        <p:spPr>
          <a:xfrm>
            <a:off x="8501090" y="3429000"/>
            <a:ext cx="428628"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5</a:t>
            </a:r>
            <a:endParaRPr lang="en-US" sz="900" dirty="0"/>
          </a:p>
        </p:txBody>
      </p:sp>
      <p:cxnSp>
        <p:nvCxnSpPr>
          <p:cNvPr id="132" name="Elbow Connector 131"/>
          <p:cNvCxnSpPr>
            <a:stCxn id="114" idx="2"/>
            <a:endCxn id="39" idx="2"/>
          </p:cNvCxnSpPr>
          <p:nvPr/>
        </p:nvCxnSpPr>
        <p:spPr>
          <a:xfrm rot="16200000" flipH="1">
            <a:off x="6161484" y="4943893"/>
            <a:ext cx="35743" cy="2714644"/>
          </a:xfrm>
          <a:prstGeom prst="bentConnector3">
            <a:avLst>
              <a:gd name="adj1" fmla="val 739566"/>
            </a:avLst>
          </a:prstGeom>
        </p:spPr>
        <p:style>
          <a:lnRef idx="3">
            <a:schemeClr val="accent1"/>
          </a:lnRef>
          <a:fillRef idx="0">
            <a:schemeClr val="accent1"/>
          </a:fillRef>
          <a:effectRef idx="2">
            <a:schemeClr val="accent1"/>
          </a:effectRef>
          <a:fontRef idx="minor">
            <a:schemeClr val="tx1"/>
          </a:fontRef>
        </p:style>
      </p:cxnSp>
      <p:sp>
        <p:nvSpPr>
          <p:cNvPr id="133" name="Rectangle 132"/>
          <p:cNvSpPr/>
          <p:nvPr/>
        </p:nvSpPr>
        <p:spPr>
          <a:xfrm>
            <a:off x="428596" y="5926154"/>
            <a:ext cx="2214578" cy="357190"/>
          </a:xfrm>
          <a:prstGeom prst="rect">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anchor="ctr"/>
          <a:lstStyle/>
          <a:p>
            <a:pPr indent="-57150" algn="ctr">
              <a:lnSpc>
                <a:spcPct val="80000"/>
              </a:lnSpc>
              <a:spcBef>
                <a:spcPct val="50000"/>
              </a:spcBef>
              <a:defRPr/>
            </a:pPr>
            <a:r>
              <a:rPr lang="en-US" sz="1400" dirty="0" err="1" smtClean="0">
                <a:solidFill>
                  <a:schemeClr val="bg1"/>
                </a:solidFill>
                <a:latin typeface="Berlin Sans FB" pitchFamily="34" charset="0"/>
              </a:rPr>
              <a:t>Bagian</a:t>
            </a:r>
            <a:r>
              <a:rPr lang="en-US" sz="1400" dirty="0" smtClean="0">
                <a:solidFill>
                  <a:schemeClr val="bg1"/>
                </a:solidFill>
                <a:latin typeface="Berlin Sans FB" pitchFamily="34" charset="0"/>
              </a:rPr>
              <a:t> </a:t>
            </a:r>
            <a:r>
              <a:rPr lang="en-US" sz="1400" dirty="0" err="1" smtClean="0">
                <a:solidFill>
                  <a:schemeClr val="bg1"/>
                </a:solidFill>
                <a:latin typeface="Berlin Sans FB" pitchFamily="34" charset="0"/>
              </a:rPr>
              <a:t>Kepegawaian</a:t>
            </a:r>
            <a:endParaRPr lang="en-US" sz="1400" dirty="0">
              <a:solidFill>
                <a:schemeClr val="bg1"/>
              </a:solidFill>
              <a:latin typeface="Berlin Sans FB" pitchFamily="34" charset="0"/>
            </a:endParaRPr>
          </a:p>
        </p:txBody>
      </p:sp>
      <p:sp>
        <p:nvSpPr>
          <p:cNvPr id="134" name="Rectangle 133"/>
          <p:cNvSpPr/>
          <p:nvPr/>
        </p:nvSpPr>
        <p:spPr>
          <a:xfrm>
            <a:off x="428596" y="5283212"/>
            <a:ext cx="2214578" cy="642942"/>
          </a:xfrm>
          <a:prstGeom prst="rect">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400" dirty="0" smtClean="0">
                <a:solidFill>
                  <a:schemeClr val="bg1"/>
                </a:solidFill>
                <a:latin typeface="Berlin Sans FB" pitchFamily="34" charset="0"/>
              </a:rPr>
              <a:t>PENGIRIMAN PAK/PEROLEHAN</a:t>
            </a:r>
            <a:endParaRPr lang="id-ID" sz="1400" dirty="0">
              <a:solidFill>
                <a:schemeClr val="bg1"/>
              </a:solidFill>
              <a:latin typeface="Berlin Sans FB" pitchFamily="34" charset="0"/>
            </a:endParaRPr>
          </a:p>
        </p:txBody>
      </p:sp>
      <p:sp>
        <p:nvSpPr>
          <p:cNvPr id="135" name="Oval 134"/>
          <p:cNvSpPr/>
          <p:nvPr/>
        </p:nvSpPr>
        <p:spPr>
          <a:xfrm>
            <a:off x="2428860" y="5140336"/>
            <a:ext cx="428628"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8</a:t>
            </a:r>
            <a:endParaRPr lang="en-US" sz="900" dirty="0"/>
          </a:p>
        </p:txBody>
      </p:sp>
      <p:cxnSp>
        <p:nvCxnSpPr>
          <p:cNvPr id="137" name="Straight Connector 136"/>
          <p:cNvCxnSpPr/>
          <p:nvPr/>
        </p:nvCxnSpPr>
        <p:spPr>
          <a:xfrm rot="5400000">
            <a:off x="6143636" y="6641328"/>
            <a:ext cx="143670" cy="794"/>
          </a:xfrm>
          <a:prstGeom prst="line">
            <a:avLst/>
          </a:prstGeom>
        </p:spPr>
        <p:style>
          <a:lnRef idx="3">
            <a:schemeClr val="accent1"/>
          </a:lnRef>
          <a:fillRef idx="0">
            <a:schemeClr val="accent1"/>
          </a:fillRef>
          <a:effectRef idx="2">
            <a:schemeClr val="accent1"/>
          </a:effectRef>
          <a:fontRef idx="minor">
            <a:schemeClr val="tx1"/>
          </a:fontRef>
        </p:style>
      </p:cxnSp>
      <p:cxnSp>
        <p:nvCxnSpPr>
          <p:cNvPr id="139" name="Straight Connector 138"/>
          <p:cNvCxnSpPr/>
          <p:nvPr/>
        </p:nvCxnSpPr>
        <p:spPr>
          <a:xfrm rot="10800000">
            <a:off x="1428728" y="6713560"/>
            <a:ext cx="4786346"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141" name="Straight Arrow Connector 140"/>
          <p:cNvCxnSpPr/>
          <p:nvPr/>
        </p:nvCxnSpPr>
        <p:spPr>
          <a:xfrm rot="5400000" flipH="1" flipV="1">
            <a:off x="1214414" y="6498452"/>
            <a:ext cx="429422" cy="79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43" name="Straight Connector 142"/>
          <p:cNvCxnSpPr/>
          <p:nvPr/>
        </p:nvCxnSpPr>
        <p:spPr>
          <a:xfrm>
            <a:off x="571472" y="500042"/>
            <a:ext cx="8286808" cy="1588"/>
          </a:xfrm>
          <a:prstGeom prst="line">
            <a:avLst/>
          </a:prstGeom>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144" name="Title 1"/>
          <p:cNvSpPr txBox="1">
            <a:spLocks/>
          </p:cNvSpPr>
          <p:nvPr/>
        </p:nvSpPr>
        <p:spPr>
          <a:xfrm>
            <a:off x="3571868" y="-285776"/>
            <a:ext cx="5929354" cy="107157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a:spcAft>
                <a:spcPts val="600"/>
              </a:spcAft>
              <a:defRPr/>
            </a:pPr>
            <a:r>
              <a:rPr lang="en-US" sz="16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PENILAIAN DAN PENETAPAN ANGKA KREDIT</a:t>
            </a:r>
            <a:endParaRPr lang="id-ID" sz="1600" b="1" dirty="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endParaRPr>
          </a:p>
        </p:txBody>
      </p:sp>
      <p:sp>
        <p:nvSpPr>
          <p:cNvPr id="150" name="Oval 149"/>
          <p:cNvSpPr/>
          <p:nvPr/>
        </p:nvSpPr>
        <p:spPr>
          <a:xfrm rot="5400000">
            <a:off x="1007612" y="2707108"/>
            <a:ext cx="979007" cy="2565667"/>
          </a:xfrm>
          <a:prstGeom prst="ellipse">
            <a:avLst/>
          </a:prstGeom>
          <a:solidFill>
            <a:schemeClr val="accent1">
              <a:lumMod val="75000"/>
              <a:alpha val="43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150"/>
                                        </p:tgtEl>
                                        <p:attrNameLst>
                                          <p:attrName>style.visibility</p:attrName>
                                        </p:attrNameLst>
                                      </p:cBhvr>
                                      <p:to>
                                        <p:strVal val="visible"/>
                                      </p:to>
                                    </p:set>
                                  </p:childTnLst>
                                </p:cTn>
                              </p:par>
                              <p:par>
                                <p:cTn id="7" presetID="8" presetClass="emph" presetSubtype="0" repeatCount="indefinite" fill="hold" grpId="0" nodeType="withEffect">
                                  <p:stCondLst>
                                    <p:cond delay="0"/>
                                  </p:stCondLst>
                                  <p:childTnLst>
                                    <p:animRot by="21600000">
                                      <p:cBhvr>
                                        <p:cTn id="8" dur="1000" fill="hold"/>
                                        <p:tgtEl>
                                          <p:spTgt spid="1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150"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29149" y="4429132"/>
            <a:ext cx="6443313" cy="107157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a:spcAft>
                <a:spcPts val="600"/>
              </a:spcAft>
              <a:defRPr/>
            </a:pPr>
            <a:r>
              <a:rPr lang="en-US" sz="44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PENGANGKATAN </a:t>
            </a:r>
            <a:endParaRPr lang="id-ID" sz="4400" b="1" dirty="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endParaRPr>
          </a:p>
        </p:txBody>
      </p:sp>
      <p:cxnSp>
        <p:nvCxnSpPr>
          <p:cNvPr id="3" name="Straight Connector 2"/>
          <p:cNvCxnSpPr/>
          <p:nvPr/>
        </p:nvCxnSpPr>
        <p:spPr>
          <a:xfrm>
            <a:off x="1285804" y="6000768"/>
            <a:ext cx="6715172" cy="1588"/>
          </a:xfrm>
          <a:prstGeom prst="line">
            <a:avLst/>
          </a:prstGeom>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5" name="Rectangle 4"/>
          <p:cNvSpPr/>
          <p:nvPr/>
        </p:nvSpPr>
        <p:spPr>
          <a:xfrm>
            <a:off x="428644" y="5429264"/>
            <a:ext cx="6858000" cy="338554"/>
          </a:xfrm>
          <a:prstGeom prst="rect">
            <a:avLst/>
          </a:prstGeom>
        </p:spPr>
        <p:txBody>
          <a:bodyPr wrap="square">
            <a:spAutoFit/>
          </a:bodyPr>
          <a:lstStyle/>
          <a:p>
            <a:pPr algn="ctr">
              <a:defRPr/>
            </a:pPr>
            <a:r>
              <a:rPr lang="en-US" sz="1600" b="1" dirty="0" smtClean="0">
                <a:effectLst>
                  <a:outerShdw blurRad="38100" dist="38100" dir="2700000" algn="tl">
                    <a:srgbClr val="000000">
                      <a:alpha val="43137"/>
                    </a:srgbClr>
                  </a:outerShdw>
                </a:effectLst>
                <a:latin typeface="ConcursoItalian BTN Wide" pitchFamily="34" charset="0"/>
              </a:rPr>
              <a:t>PERMEN PAN DAN RB </a:t>
            </a:r>
            <a:r>
              <a:rPr lang="en-US" sz="1600" b="1" dirty="0" err="1" smtClean="0">
                <a:effectLst>
                  <a:outerShdw blurRad="38100" dist="38100" dir="2700000" algn="tl">
                    <a:srgbClr val="000000">
                      <a:alpha val="43137"/>
                    </a:srgbClr>
                  </a:outerShdw>
                </a:effectLst>
                <a:latin typeface="ConcursoItalian BTN Wide" pitchFamily="34" charset="0"/>
              </a:rPr>
              <a:t>Nomor</a:t>
            </a:r>
            <a:r>
              <a:rPr lang="en-US" sz="1600" b="1" dirty="0" smtClean="0">
                <a:effectLst>
                  <a:outerShdw blurRad="38100" dist="38100" dir="2700000" algn="tl">
                    <a:srgbClr val="000000">
                      <a:alpha val="43137"/>
                    </a:srgbClr>
                  </a:outerShdw>
                </a:effectLst>
                <a:latin typeface="ConcursoItalian BTN Wide" pitchFamily="34" charset="0"/>
              </a:rPr>
              <a:t> 1 </a:t>
            </a:r>
            <a:r>
              <a:rPr lang="en-US" sz="1600" b="1" dirty="0" err="1" smtClean="0">
                <a:effectLst>
                  <a:outerShdw blurRad="38100" dist="38100" dir="2700000" algn="tl">
                    <a:srgbClr val="000000">
                      <a:alpha val="43137"/>
                    </a:srgbClr>
                  </a:outerShdw>
                </a:effectLst>
                <a:latin typeface="ConcursoItalian BTN Wide" pitchFamily="34" charset="0"/>
              </a:rPr>
              <a:t>Tahun</a:t>
            </a:r>
            <a:r>
              <a:rPr lang="en-US" sz="1600" b="1" dirty="0" smtClean="0">
                <a:effectLst>
                  <a:outerShdw blurRad="38100" dist="38100" dir="2700000" algn="tl">
                    <a:srgbClr val="000000">
                      <a:alpha val="43137"/>
                    </a:srgbClr>
                  </a:outerShdw>
                </a:effectLst>
                <a:latin typeface="ConcursoItalian BTN Wide" pitchFamily="34" charset="0"/>
              </a:rPr>
              <a:t> 2011</a:t>
            </a:r>
          </a:p>
        </p:txBody>
      </p:sp>
      <p:sp>
        <p:nvSpPr>
          <p:cNvPr id="6" name="TextBox 5"/>
          <p:cNvSpPr txBox="1"/>
          <p:nvPr/>
        </p:nvSpPr>
        <p:spPr>
          <a:xfrm>
            <a:off x="357190" y="4002480"/>
            <a:ext cx="2071670" cy="1569660"/>
          </a:xfrm>
          <a:prstGeom prst="rect">
            <a:avLst/>
          </a:prstGeom>
          <a:noFill/>
        </p:spPr>
        <p:txBody>
          <a:bodyPr wrap="square" rtlCol="0">
            <a:spAutoFit/>
          </a:bodyPr>
          <a:lstStyle/>
          <a:p>
            <a:r>
              <a:rPr lang="id-ID" sz="9600" b="1" dirty="0" smtClean="0">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8</a:t>
            </a:r>
            <a:r>
              <a:rPr lang="en-US" sz="9600" b="1" dirty="0" smtClean="0">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71472" y="500042"/>
            <a:ext cx="8286808" cy="1588"/>
          </a:xfrm>
          <a:prstGeom prst="line">
            <a:avLst/>
          </a:prstGeom>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3" name="Title 1"/>
          <p:cNvSpPr txBox="1">
            <a:spLocks/>
          </p:cNvSpPr>
          <p:nvPr/>
        </p:nvSpPr>
        <p:spPr>
          <a:xfrm>
            <a:off x="6500826" y="-285776"/>
            <a:ext cx="2571768" cy="107157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a:spcAft>
                <a:spcPts val="600"/>
              </a:spcAft>
              <a:defRPr/>
            </a:pP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PENGANGKATAN</a:t>
            </a:r>
            <a:endParaRPr lang="id-ID" sz="2000" b="1" dirty="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endParaRPr>
          </a:p>
        </p:txBody>
      </p:sp>
      <p:sp>
        <p:nvSpPr>
          <p:cNvPr id="4" name="Title 1"/>
          <p:cNvSpPr txBox="1">
            <a:spLocks/>
          </p:cNvSpPr>
          <p:nvPr/>
        </p:nvSpPr>
        <p:spPr>
          <a:xfrm>
            <a:off x="571472" y="571480"/>
            <a:ext cx="6429420" cy="64294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a:spcAft>
                <a:spcPts val="600"/>
              </a:spcAft>
              <a:defRPr/>
            </a:pPr>
            <a:r>
              <a:rPr lang="en-US" sz="2800" b="1" dirty="0" smtClean="0">
                <a:solidFill>
                  <a:schemeClr val="tx1"/>
                </a:solidFill>
                <a:effectLst>
                  <a:outerShdw blurRad="38100" dist="38100" dir="2700000" algn="tl">
                    <a:srgbClr val="000000">
                      <a:alpha val="43137"/>
                    </a:srgbClr>
                  </a:outerShdw>
                </a:effectLst>
                <a:latin typeface="ConcursoItalian BTN Wide" pitchFamily="34" charset="0"/>
              </a:rPr>
              <a:t>PENGANGKATAN PERTAMA KALI</a:t>
            </a:r>
            <a:endParaRPr lang="id-ID" sz="2800" b="1" dirty="0">
              <a:solidFill>
                <a:schemeClr val="tx1"/>
              </a:solidFill>
              <a:effectLst>
                <a:outerShdw blurRad="38100" dist="38100" dir="2700000" algn="tl">
                  <a:srgbClr val="000000">
                    <a:alpha val="43137"/>
                  </a:srgbClr>
                </a:outerShdw>
              </a:effectLst>
              <a:latin typeface="ConcursoItalian BTN Wide" pitchFamily="34" charset="0"/>
            </a:endParaRPr>
          </a:p>
        </p:txBody>
      </p:sp>
      <p:sp>
        <p:nvSpPr>
          <p:cNvPr id="5" name="Title 1"/>
          <p:cNvSpPr txBox="1">
            <a:spLocks/>
          </p:cNvSpPr>
          <p:nvPr/>
        </p:nvSpPr>
        <p:spPr>
          <a:xfrm>
            <a:off x="642910" y="1285860"/>
            <a:ext cx="1571636" cy="785818"/>
          </a:xfrm>
          <a:prstGeom prst="rect">
            <a:avLst/>
          </a:prstGeom>
          <a:solidFill>
            <a:schemeClr val="bg2">
              <a:lumMod val="50000"/>
            </a:schemeClr>
          </a:solid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a:spcAft>
                <a:spcPts val="600"/>
              </a:spcAft>
              <a:defRPr/>
            </a:pPr>
            <a:r>
              <a:rPr lang="en-US" sz="2000" b="1" dirty="0" smtClean="0">
                <a:solidFill>
                  <a:schemeClr val="bg1"/>
                </a:solidFill>
                <a:effectLst>
                  <a:outerShdw blurRad="38100" dist="38100" dir="2700000" algn="tl">
                    <a:srgbClr val="000000">
                      <a:alpha val="43137"/>
                    </a:srgbClr>
                  </a:outerShdw>
                </a:effectLst>
                <a:latin typeface="ConcursoItalian BTN Wide" pitchFamily="34" charset="0"/>
              </a:rPr>
              <a:t>TERAMPIL</a:t>
            </a:r>
            <a:endParaRPr lang="id-ID" sz="2000" b="1" dirty="0" smtClean="0">
              <a:solidFill>
                <a:schemeClr val="bg1"/>
              </a:solidFill>
              <a:effectLst>
                <a:outerShdw blurRad="38100" dist="38100" dir="2700000" algn="tl">
                  <a:srgbClr val="000000">
                    <a:alpha val="43137"/>
                  </a:srgbClr>
                </a:outerShdw>
              </a:effectLst>
              <a:latin typeface="ConcursoItalian BTN Wide" pitchFamily="34" charset="0"/>
            </a:endParaRPr>
          </a:p>
        </p:txBody>
      </p:sp>
      <p:sp>
        <p:nvSpPr>
          <p:cNvPr id="6" name="Title 1"/>
          <p:cNvSpPr txBox="1">
            <a:spLocks/>
          </p:cNvSpPr>
          <p:nvPr/>
        </p:nvSpPr>
        <p:spPr>
          <a:xfrm>
            <a:off x="2857488" y="1285860"/>
            <a:ext cx="5929354" cy="1928826"/>
          </a:xfrm>
          <a:prstGeom prst="rect">
            <a:avLst/>
          </a:prstGeom>
          <a:solidFill>
            <a:schemeClr val="bg2">
              <a:lumMod val="50000"/>
            </a:schemeClr>
          </a:solid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marL="287338" indent="-287338">
              <a:spcAft>
                <a:spcPts val="600"/>
              </a:spcAft>
              <a:buFont typeface="Arial" pitchFamily="34" charset="0"/>
              <a:buChar char="•"/>
              <a:defRPr/>
            </a:pPr>
            <a:r>
              <a:rPr lang="en-US" sz="2000" dirty="0" err="1" smtClean="0">
                <a:solidFill>
                  <a:schemeClr val="bg1"/>
                </a:solidFill>
                <a:effectLst/>
                <a:latin typeface="Tahoma" pitchFamily="34" charset="0"/>
                <a:ea typeface="Tahoma" pitchFamily="34" charset="0"/>
                <a:cs typeface="Tahoma" pitchFamily="34" charset="0"/>
              </a:rPr>
              <a:t>Berijazah</a:t>
            </a:r>
            <a:r>
              <a:rPr lang="en-US" sz="2000" dirty="0" smtClean="0">
                <a:solidFill>
                  <a:schemeClr val="bg1"/>
                </a:solidFill>
                <a:effectLst/>
                <a:latin typeface="Tahoma" pitchFamily="34" charset="0"/>
                <a:ea typeface="Tahoma" pitchFamily="34" charset="0"/>
                <a:cs typeface="Tahoma" pitchFamily="34" charset="0"/>
              </a:rPr>
              <a:t> paling </a:t>
            </a:r>
            <a:r>
              <a:rPr lang="en-US" sz="2000" dirty="0" err="1" smtClean="0">
                <a:solidFill>
                  <a:schemeClr val="bg1"/>
                </a:solidFill>
                <a:effectLst/>
                <a:latin typeface="Tahoma" pitchFamily="34" charset="0"/>
                <a:ea typeface="Tahoma" pitchFamily="34" charset="0"/>
                <a:cs typeface="Tahoma" pitchFamily="34" charset="0"/>
              </a:rPr>
              <a:t>rendah</a:t>
            </a:r>
            <a:r>
              <a:rPr lang="en-US" sz="2000" dirty="0" smtClean="0">
                <a:solidFill>
                  <a:schemeClr val="bg1"/>
                </a:solidFill>
                <a:effectLst/>
                <a:latin typeface="Tahoma" pitchFamily="34" charset="0"/>
                <a:ea typeface="Tahoma" pitchFamily="34" charset="0"/>
                <a:cs typeface="Tahoma" pitchFamily="34" charset="0"/>
              </a:rPr>
              <a:t> SUPM </a:t>
            </a:r>
            <a:r>
              <a:rPr lang="en-US" sz="2000" dirty="0" err="1" smtClean="0">
                <a:solidFill>
                  <a:schemeClr val="bg1"/>
                </a:solidFill>
                <a:effectLst/>
                <a:latin typeface="Tahoma" pitchFamily="34" charset="0"/>
                <a:ea typeface="Tahoma" pitchFamily="34" charset="0"/>
                <a:cs typeface="Tahoma" pitchFamily="34" charset="0"/>
              </a:rPr>
              <a:t>atau</a:t>
            </a:r>
            <a:r>
              <a:rPr lang="en-US" sz="2000" dirty="0" smtClean="0">
                <a:solidFill>
                  <a:schemeClr val="bg1"/>
                </a:solidFill>
                <a:effectLst/>
                <a:latin typeface="Tahoma" pitchFamily="34" charset="0"/>
                <a:ea typeface="Tahoma" pitchFamily="34" charset="0"/>
                <a:cs typeface="Tahoma" pitchFamily="34" charset="0"/>
              </a:rPr>
              <a:t> SMK </a:t>
            </a:r>
            <a:r>
              <a:rPr lang="en-US" sz="2000" dirty="0" err="1" smtClean="0">
                <a:solidFill>
                  <a:schemeClr val="bg1"/>
                </a:solidFill>
                <a:effectLst/>
                <a:latin typeface="Tahoma" pitchFamily="34" charset="0"/>
                <a:ea typeface="Tahoma" pitchFamily="34" charset="0"/>
                <a:cs typeface="Tahoma" pitchFamily="34" charset="0"/>
              </a:rPr>
              <a:t>Kejuruan</a:t>
            </a:r>
            <a:r>
              <a:rPr lang="en-US" sz="2000" dirty="0" smtClean="0">
                <a:solidFill>
                  <a:schemeClr val="bg1"/>
                </a:solidFill>
                <a:effectLst/>
                <a:latin typeface="Tahoma" pitchFamily="34" charset="0"/>
                <a:ea typeface="Tahoma" pitchFamily="34" charset="0"/>
                <a:cs typeface="Tahoma" pitchFamily="34" charset="0"/>
              </a:rPr>
              <a:t> </a:t>
            </a:r>
            <a:r>
              <a:rPr lang="en-US" sz="2000" dirty="0" err="1" smtClean="0">
                <a:solidFill>
                  <a:schemeClr val="bg1"/>
                </a:solidFill>
                <a:effectLst/>
                <a:latin typeface="Tahoma" pitchFamily="34" charset="0"/>
                <a:ea typeface="Tahoma" pitchFamily="34" charset="0"/>
                <a:cs typeface="Tahoma" pitchFamily="34" charset="0"/>
              </a:rPr>
              <a:t>bidang</a:t>
            </a:r>
            <a:r>
              <a:rPr lang="en-US" sz="2000" dirty="0" smtClean="0">
                <a:solidFill>
                  <a:schemeClr val="bg1"/>
                </a:solidFill>
                <a:effectLst/>
                <a:latin typeface="Tahoma" pitchFamily="34" charset="0"/>
                <a:ea typeface="Tahoma" pitchFamily="34" charset="0"/>
                <a:cs typeface="Tahoma" pitchFamily="34" charset="0"/>
              </a:rPr>
              <a:t> </a:t>
            </a:r>
            <a:r>
              <a:rPr lang="en-US" sz="2000" dirty="0" err="1" smtClean="0">
                <a:solidFill>
                  <a:schemeClr val="bg1"/>
                </a:solidFill>
                <a:effectLst/>
                <a:latin typeface="Tahoma" pitchFamily="34" charset="0"/>
                <a:ea typeface="Tahoma" pitchFamily="34" charset="0"/>
                <a:cs typeface="Tahoma" pitchFamily="34" charset="0"/>
              </a:rPr>
              <a:t>Perikanan</a:t>
            </a:r>
            <a:r>
              <a:rPr lang="en-US" sz="2000" dirty="0" smtClean="0">
                <a:solidFill>
                  <a:schemeClr val="bg1"/>
                </a:solidFill>
                <a:effectLst/>
                <a:latin typeface="Tahoma" pitchFamily="34" charset="0"/>
                <a:ea typeface="Tahoma" pitchFamily="34" charset="0"/>
                <a:cs typeface="Tahoma" pitchFamily="34" charset="0"/>
              </a:rPr>
              <a:t>;</a:t>
            </a:r>
          </a:p>
          <a:p>
            <a:pPr marL="287338" indent="-287338">
              <a:spcAft>
                <a:spcPts val="600"/>
              </a:spcAft>
              <a:buFont typeface="Arial" pitchFamily="34" charset="0"/>
              <a:buChar char="•"/>
              <a:defRPr/>
            </a:pPr>
            <a:r>
              <a:rPr lang="en-US" sz="2000" dirty="0" err="1" smtClean="0">
                <a:solidFill>
                  <a:schemeClr val="bg1"/>
                </a:solidFill>
                <a:effectLst/>
                <a:latin typeface="Tahoma" pitchFamily="34" charset="0"/>
                <a:ea typeface="Tahoma" pitchFamily="34" charset="0"/>
                <a:cs typeface="Tahoma" pitchFamily="34" charset="0"/>
              </a:rPr>
              <a:t>Pangkat</a:t>
            </a:r>
            <a:r>
              <a:rPr lang="en-US" sz="2000" dirty="0" smtClean="0">
                <a:solidFill>
                  <a:schemeClr val="bg1"/>
                </a:solidFill>
                <a:effectLst/>
                <a:latin typeface="Tahoma" pitchFamily="34" charset="0"/>
                <a:ea typeface="Tahoma" pitchFamily="34" charset="0"/>
                <a:cs typeface="Tahoma" pitchFamily="34" charset="0"/>
              </a:rPr>
              <a:t> paling </a:t>
            </a:r>
            <a:r>
              <a:rPr lang="en-US" sz="2000" dirty="0" err="1" smtClean="0">
                <a:solidFill>
                  <a:schemeClr val="bg1"/>
                </a:solidFill>
                <a:effectLst/>
                <a:latin typeface="Tahoma" pitchFamily="34" charset="0"/>
                <a:ea typeface="Tahoma" pitchFamily="34" charset="0"/>
                <a:cs typeface="Tahoma" pitchFamily="34" charset="0"/>
              </a:rPr>
              <a:t>rendah</a:t>
            </a:r>
            <a:r>
              <a:rPr lang="en-US" sz="2000" dirty="0" smtClean="0">
                <a:solidFill>
                  <a:schemeClr val="bg1"/>
                </a:solidFill>
                <a:effectLst/>
                <a:latin typeface="Tahoma" pitchFamily="34" charset="0"/>
                <a:ea typeface="Tahoma" pitchFamily="34" charset="0"/>
                <a:cs typeface="Tahoma" pitchFamily="34" charset="0"/>
              </a:rPr>
              <a:t> </a:t>
            </a:r>
            <a:r>
              <a:rPr lang="en-US" sz="2000" dirty="0" err="1" smtClean="0">
                <a:solidFill>
                  <a:schemeClr val="bg1"/>
                </a:solidFill>
                <a:effectLst/>
                <a:latin typeface="Tahoma" pitchFamily="34" charset="0"/>
                <a:ea typeface="Tahoma" pitchFamily="34" charset="0"/>
                <a:cs typeface="Tahoma" pitchFamily="34" charset="0"/>
              </a:rPr>
              <a:t>Pengatur</a:t>
            </a:r>
            <a:r>
              <a:rPr lang="en-US" sz="2000" dirty="0" smtClean="0">
                <a:solidFill>
                  <a:schemeClr val="bg1"/>
                </a:solidFill>
                <a:effectLst/>
                <a:latin typeface="Tahoma" pitchFamily="34" charset="0"/>
                <a:ea typeface="Tahoma" pitchFamily="34" charset="0"/>
                <a:cs typeface="Tahoma" pitchFamily="34" charset="0"/>
              </a:rPr>
              <a:t> </a:t>
            </a:r>
            <a:r>
              <a:rPr lang="en-US" sz="2000" dirty="0" err="1" smtClean="0">
                <a:solidFill>
                  <a:schemeClr val="bg1"/>
                </a:solidFill>
                <a:effectLst/>
                <a:latin typeface="Tahoma" pitchFamily="34" charset="0"/>
                <a:ea typeface="Tahoma" pitchFamily="34" charset="0"/>
                <a:cs typeface="Tahoma" pitchFamily="34" charset="0"/>
              </a:rPr>
              <a:t>Muda</a:t>
            </a:r>
            <a:r>
              <a:rPr lang="en-US" sz="2000" dirty="0" smtClean="0">
                <a:solidFill>
                  <a:schemeClr val="bg1"/>
                </a:solidFill>
                <a:effectLst/>
                <a:latin typeface="Tahoma" pitchFamily="34" charset="0"/>
                <a:ea typeface="Tahoma" pitchFamily="34" charset="0"/>
                <a:cs typeface="Tahoma" pitchFamily="34" charset="0"/>
              </a:rPr>
              <a:t> </a:t>
            </a:r>
            <a:r>
              <a:rPr lang="en-US" sz="2000" dirty="0" err="1" smtClean="0">
                <a:solidFill>
                  <a:schemeClr val="bg1"/>
                </a:solidFill>
                <a:effectLst/>
                <a:latin typeface="Tahoma" pitchFamily="34" charset="0"/>
                <a:ea typeface="Tahoma" pitchFamily="34" charset="0"/>
                <a:cs typeface="Tahoma" pitchFamily="34" charset="0"/>
              </a:rPr>
              <a:t>Tk.I</a:t>
            </a:r>
            <a:r>
              <a:rPr lang="en-US" sz="2000" dirty="0" smtClean="0">
                <a:solidFill>
                  <a:schemeClr val="bg1"/>
                </a:solidFill>
                <a:effectLst/>
                <a:latin typeface="Tahoma" pitchFamily="34" charset="0"/>
                <a:ea typeface="Tahoma" pitchFamily="34" charset="0"/>
                <a:cs typeface="Tahoma" pitchFamily="34" charset="0"/>
              </a:rPr>
              <a:t> II/b</a:t>
            </a:r>
          </a:p>
          <a:p>
            <a:pPr marL="287338" indent="-287338">
              <a:spcAft>
                <a:spcPts val="600"/>
              </a:spcAft>
              <a:buFont typeface="Arial" pitchFamily="34" charset="0"/>
              <a:buChar char="•"/>
              <a:defRPr/>
            </a:pPr>
            <a:r>
              <a:rPr lang="en-US" sz="2000" dirty="0" err="1" smtClean="0">
                <a:solidFill>
                  <a:schemeClr val="bg1"/>
                </a:solidFill>
                <a:effectLst/>
                <a:latin typeface="Tahoma" pitchFamily="34" charset="0"/>
                <a:ea typeface="Tahoma" pitchFamily="34" charset="0"/>
                <a:cs typeface="Tahoma" pitchFamily="34" charset="0"/>
              </a:rPr>
              <a:t>Setiap</a:t>
            </a:r>
            <a:r>
              <a:rPr lang="en-US" sz="2000" dirty="0" smtClean="0">
                <a:solidFill>
                  <a:schemeClr val="bg1"/>
                </a:solidFill>
                <a:effectLst/>
                <a:latin typeface="Tahoma" pitchFamily="34" charset="0"/>
                <a:ea typeface="Tahoma" pitchFamily="34" charset="0"/>
                <a:cs typeface="Tahoma" pitchFamily="34" charset="0"/>
              </a:rPr>
              <a:t> </a:t>
            </a:r>
            <a:r>
              <a:rPr lang="en-US" sz="2000" dirty="0" err="1" smtClean="0">
                <a:solidFill>
                  <a:schemeClr val="bg1"/>
                </a:solidFill>
                <a:effectLst/>
                <a:latin typeface="Tahoma" pitchFamily="34" charset="0"/>
                <a:ea typeface="Tahoma" pitchFamily="34" charset="0"/>
                <a:cs typeface="Tahoma" pitchFamily="34" charset="0"/>
              </a:rPr>
              <a:t>unsur</a:t>
            </a:r>
            <a:r>
              <a:rPr lang="en-US" sz="2000" dirty="0" smtClean="0">
                <a:solidFill>
                  <a:schemeClr val="bg1"/>
                </a:solidFill>
                <a:effectLst/>
                <a:latin typeface="Tahoma" pitchFamily="34" charset="0"/>
                <a:ea typeface="Tahoma" pitchFamily="34" charset="0"/>
                <a:cs typeface="Tahoma" pitchFamily="34" charset="0"/>
              </a:rPr>
              <a:t> DP3 paling </a:t>
            </a:r>
            <a:r>
              <a:rPr lang="en-US" sz="2000" dirty="0" err="1" smtClean="0">
                <a:solidFill>
                  <a:schemeClr val="bg1"/>
                </a:solidFill>
                <a:effectLst/>
                <a:latin typeface="Tahoma" pitchFamily="34" charset="0"/>
                <a:ea typeface="Tahoma" pitchFamily="34" charset="0"/>
                <a:cs typeface="Tahoma" pitchFamily="34" charset="0"/>
              </a:rPr>
              <a:t>kurang</a:t>
            </a:r>
            <a:r>
              <a:rPr lang="en-US" sz="2000" dirty="0" smtClean="0">
                <a:solidFill>
                  <a:schemeClr val="bg1"/>
                </a:solidFill>
                <a:effectLst/>
                <a:latin typeface="Tahoma" pitchFamily="34" charset="0"/>
                <a:ea typeface="Tahoma" pitchFamily="34" charset="0"/>
                <a:cs typeface="Tahoma" pitchFamily="34" charset="0"/>
              </a:rPr>
              <a:t> </a:t>
            </a:r>
            <a:r>
              <a:rPr lang="en-US" sz="2000" dirty="0" err="1" smtClean="0">
                <a:solidFill>
                  <a:schemeClr val="bg1"/>
                </a:solidFill>
                <a:effectLst/>
                <a:latin typeface="Tahoma" pitchFamily="34" charset="0"/>
                <a:ea typeface="Tahoma" pitchFamily="34" charset="0"/>
                <a:cs typeface="Tahoma" pitchFamily="34" charset="0"/>
              </a:rPr>
              <a:t>bernilai</a:t>
            </a:r>
            <a:r>
              <a:rPr lang="en-US" sz="2000" dirty="0" smtClean="0">
                <a:solidFill>
                  <a:schemeClr val="bg1"/>
                </a:solidFill>
                <a:effectLst/>
                <a:latin typeface="Tahoma" pitchFamily="34" charset="0"/>
                <a:ea typeface="Tahoma" pitchFamily="34" charset="0"/>
                <a:cs typeface="Tahoma" pitchFamily="34" charset="0"/>
              </a:rPr>
              <a:t> </a:t>
            </a:r>
            <a:r>
              <a:rPr lang="en-US" sz="2000" dirty="0" err="1" smtClean="0">
                <a:solidFill>
                  <a:schemeClr val="bg1"/>
                </a:solidFill>
                <a:effectLst/>
                <a:latin typeface="Tahoma" pitchFamily="34" charset="0"/>
                <a:ea typeface="Tahoma" pitchFamily="34" charset="0"/>
                <a:cs typeface="Tahoma" pitchFamily="34" charset="0"/>
              </a:rPr>
              <a:t>baik</a:t>
            </a:r>
            <a:r>
              <a:rPr lang="en-US" sz="2000" dirty="0" smtClean="0">
                <a:solidFill>
                  <a:schemeClr val="bg1"/>
                </a:solidFill>
                <a:effectLst/>
                <a:latin typeface="Tahoma" pitchFamily="34" charset="0"/>
                <a:ea typeface="Tahoma" pitchFamily="34" charset="0"/>
                <a:cs typeface="Tahoma" pitchFamily="34" charset="0"/>
              </a:rPr>
              <a:t> </a:t>
            </a:r>
            <a:r>
              <a:rPr lang="en-US" sz="2000" dirty="0" err="1" smtClean="0">
                <a:solidFill>
                  <a:schemeClr val="bg1"/>
                </a:solidFill>
                <a:effectLst/>
                <a:latin typeface="Tahoma" pitchFamily="34" charset="0"/>
                <a:ea typeface="Tahoma" pitchFamily="34" charset="0"/>
                <a:cs typeface="Tahoma" pitchFamily="34" charset="0"/>
              </a:rPr>
              <a:t>dalam</a:t>
            </a:r>
            <a:r>
              <a:rPr lang="en-US" sz="2000" dirty="0" smtClean="0">
                <a:solidFill>
                  <a:schemeClr val="bg1"/>
                </a:solidFill>
                <a:effectLst/>
                <a:latin typeface="Tahoma" pitchFamily="34" charset="0"/>
                <a:ea typeface="Tahoma" pitchFamily="34" charset="0"/>
                <a:cs typeface="Tahoma" pitchFamily="34" charset="0"/>
              </a:rPr>
              <a:t> 1 </a:t>
            </a:r>
            <a:r>
              <a:rPr lang="en-US" sz="2000" dirty="0" err="1" smtClean="0">
                <a:solidFill>
                  <a:schemeClr val="bg1"/>
                </a:solidFill>
                <a:effectLst/>
                <a:latin typeface="Tahoma" pitchFamily="34" charset="0"/>
                <a:ea typeface="Tahoma" pitchFamily="34" charset="0"/>
                <a:cs typeface="Tahoma" pitchFamily="34" charset="0"/>
              </a:rPr>
              <a:t>tahun</a:t>
            </a:r>
            <a:r>
              <a:rPr lang="en-US" sz="2000" dirty="0" smtClean="0">
                <a:solidFill>
                  <a:schemeClr val="bg1"/>
                </a:solidFill>
                <a:effectLst/>
                <a:latin typeface="Tahoma" pitchFamily="34" charset="0"/>
                <a:ea typeface="Tahoma" pitchFamily="34" charset="0"/>
                <a:cs typeface="Tahoma" pitchFamily="34" charset="0"/>
              </a:rPr>
              <a:t> </a:t>
            </a:r>
            <a:r>
              <a:rPr lang="en-US" sz="2000" dirty="0" err="1" smtClean="0">
                <a:solidFill>
                  <a:schemeClr val="bg1"/>
                </a:solidFill>
                <a:effectLst/>
                <a:latin typeface="Tahoma" pitchFamily="34" charset="0"/>
                <a:ea typeface="Tahoma" pitchFamily="34" charset="0"/>
                <a:cs typeface="Tahoma" pitchFamily="34" charset="0"/>
              </a:rPr>
              <a:t>terakhir</a:t>
            </a:r>
            <a:endParaRPr lang="en-US" sz="2000" dirty="0" smtClean="0">
              <a:solidFill>
                <a:schemeClr val="bg1"/>
              </a:solidFill>
              <a:effectLst/>
              <a:latin typeface="Tahoma" pitchFamily="34" charset="0"/>
              <a:ea typeface="Tahoma" pitchFamily="34" charset="0"/>
              <a:cs typeface="Tahoma" pitchFamily="34" charset="0"/>
            </a:endParaRPr>
          </a:p>
        </p:txBody>
      </p:sp>
      <p:sp>
        <p:nvSpPr>
          <p:cNvPr id="7" name="Title 1"/>
          <p:cNvSpPr txBox="1">
            <a:spLocks/>
          </p:cNvSpPr>
          <p:nvPr/>
        </p:nvSpPr>
        <p:spPr>
          <a:xfrm>
            <a:off x="642910" y="3500438"/>
            <a:ext cx="1571636" cy="785818"/>
          </a:xfrm>
          <a:prstGeom prst="rect">
            <a:avLst/>
          </a:prstGeom>
          <a:solidFill>
            <a:srgbClr val="FFC000"/>
          </a:solid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a:spcAft>
                <a:spcPts val="600"/>
              </a:spcAft>
              <a:defRPr/>
            </a:pPr>
            <a:r>
              <a:rPr lang="en-US" sz="2400" b="1" dirty="0" smtClean="0">
                <a:solidFill>
                  <a:schemeClr val="tx1"/>
                </a:solidFill>
                <a:effectLst>
                  <a:outerShdw blurRad="38100" dist="38100" dir="2700000" algn="tl">
                    <a:srgbClr val="000000">
                      <a:alpha val="43137"/>
                    </a:srgbClr>
                  </a:outerShdw>
                </a:effectLst>
                <a:latin typeface="ConcursoItalian BTN Wide" pitchFamily="34" charset="0"/>
              </a:rPr>
              <a:t>AHLI</a:t>
            </a:r>
            <a:endParaRPr lang="id-ID" sz="2400" b="1" dirty="0" smtClean="0">
              <a:solidFill>
                <a:schemeClr val="tx1"/>
              </a:solidFill>
              <a:effectLst>
                <a:outerShdw blurRad="38100" dist="38100" dir="2700000" algn="tl">
                  <a:srgbClr val="000000">
                    <a:alpha val="43137"/>
                  </a:srgbClr>
                </a:outerShdw>
              </a:effectLst>
              <a:latin typeface="ConcursoItalian BTN Wide" pitchFamily="34" charset="0"/>
            </a:endParaRPr>
          </a:p>
        </p:txBody>
      </p:sp>
      <p:sp>
        <p:nvSpPr>
          <p:cNvPr id="8" name="Title 1"/>
          <p:cNvSpPr txBox="1">
            <a:spLocks/>
          </p:cNvSpPr>
          <p:nvPr/>
        </p:nvSpPr>
        <p:spPr>
          <a:xfrm>
            <a:off x="2857488" y="3500438"/>
            <a:ext cx="5929354" cy="1928826"/>
          </a:xfrm>
          <a:prstGeom prst="rect">
            <a:avLst/>
          </a:prstGeom>
          <a:solidFill>
            <a:srgbClr val="FFC000"/>
          </a:solid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marL="287338" indent="-287338">
              <a:spcAft>
                <a:spcPts val="600"/>
              </a:spcAft>
              <a:buFont typeface="Arial" pitchFamily="34" charset="0"/>
              <a:buChar char="•"/>
              <a:defRPr/>
            </a:pPr>
            <a:r>
              <a:rPr lang="en-US" sz="2000" dirty="0" err="1" smtClean="0">
                <a:solidFill>
                  <a:schemeClr val="tx1"/>
                </a:solidFill>
                <a:effectLst/>
                <a:latin typeface="Tahoma" pitchFamily="34" charset="0"/>
                <a:ea typeface="Tahoma" pitchFamily="34" charset="0"/>
                <a:cs typeface="Tahoma" pitchFamily="34" charset="0"/>
              </a:rPr>
              <a:t>Berijazah</a:t>
            </a:r>
            <a:r>
              <a:rPr lang="en-US" sz="2000" dirty="0" smtClean="0">
                <a:solidFill>
                  <a:schemeClr val="tx1"/>
                </a:solidFill>
                <a:effectLst/>
                <a:latin typeface="Tahoma" pitchFamily="34" charset="0"/>
                <a:ea typeface="Tahoma" pitchFamily="34" charset="0"/>
                <a:cs typeface="Tahoma" pitchFamily="34" charset="0"/>
              </a:rPr>
              <a:t> paling </a:t>
            </a:r>
            <a:r>
              <a:rPr lang="en-US" sz="2000" dirty="0" err="1" smtClean="0">
                <a:solidFill>
                  <a:schemeClr val="tx1"/>
                </a:solidFill>
                <a:effectLst/>
                <a:latin typeface="Tahoma" pitchFamily="34" charset="0"/>
                <a:ea typeface="Tahoma" pitchFamily="34" charset="0"/>
                <a:cs typeface="Tahoma" pitchFamily="34" charset="0"/>
              </a:rPr>
              <a:t>rendah</a:t>
            </a:r>
            <a:r>
              <a:rPr lang="en-US" sz="2000" dirty="0" smtClean="0">
                <a:solidFill>
                  <a:schemeClr val="tx1"/>
                </a:solidFill>
                <a:effectLst/>
                <a:latin typeface="Tahoma" pitchFamily="34" charset="0"/>
                <a:ea typeface="Tahoma" pitchFamily="34" charset="0"/>
                <a:cs typeface="Tahoma" pitchFamily="34" charset="0"/>
              </a:rPr>
              <a:t> S1 / D.IV </a:t>
            </a:r>
            <a:r>
              <a:rPr lang="en-US" sz="2000" dirty="0" err="1" smtClean="0">
                <a:solidFill>
                  <a:schemeClr val="tx1"/>
                </a:solidFill>
                <a:effectLst/>
                <a:latin typeface="Tahoma" pitchFamily="34" charset="0"/>
                <a:ea typeface="Tahoma" pitchFamily="34" charset="0"/>
                <a:cs typeface="Tahoma" pitchFamily="34" charset="0"/>
              </a:rPr>
              <a:t>bidang</a:t>
            </a:r>
            <a:r>
              <a:rPr lang="en-US" sz="2000" dirty="0" smtClean="0">
                <a:solidFill>
                  <a:schemeClr val="tx1"/>
                </a:solidFill>
                <a:effectLst/>
                <a:latin typeface="Tahoma" pitchFamily="34" charset="0"/>
                <a:ea typeface="Tahoma" pitchFamily="34" charset="0"/>
                <a:cs typeface="Tahoma" pitchFamily="34" charset="0"/>
              </a:rPr>
              <a:t> </a:t>
            </a:r>
            <a:r>
              <a:rPr lang="en-US" sz="2000" dirty="0" err="1" smtClean="0">
                <a:solidFill>
                  <a:schemeClr val="tx1"/>
                </a:solidFill>
                <a:effectLst/>
                <a:latin typeface="Tahoma" pitchFamily="34" charset="0"/>
                <a:ea typeface="Tahoma" pitchFamily="34" charset="0"/>
                <a:cs typeface="Tahoma" pitchFamily="34" charset="0"/>
              </a:rPr>
              <a:t>Perikanan</a:t>
            </a:r>
            <a:r>
              <a:rPr lang="en-US" sz="2000" dirty="0" smtClean="0">
                <a:solidFill>
                  <a:schemeClr val="tx1"/>
                </a:solidFill>
                <a:effectLst/>
                <a:latin typeface="Tahoma" pitchFamily="34" charset="0"/>
                <a:ea typeface="Tahoma" pitchFamily="34" charset="0"/>
                <a:cs typeface="Tahoma" pitchFamily="34" charset="0"/>
              </a:rPr>
              <a:t> </a:t>
            </a:r>
            <a:r>
              <a:rPr lang="en-US" sz="2000" dirty="0" err="1" smtClean="0">
                <a:solidFill>
                  <a:schemeClr val="tx1"/>
                </a:solidFill>
                <a:effectLst/>
                <a:latin typeface="Tahoma" pitchFamily="34" charset="0"/>
                <a:ea typeface="Tahoma" pitchFamily="34" charset="0"/>
                <a:cs typeface="Tahoma" pitchFamily="34" charset="0"/>
              </a:rPr>
              <a:t>atau</a:t>
            </a:r>
            <a:r>
              <a:rPr lang="en-US" sz="2000" dirty="0" smtClean="0">
                <a:solidFill>
                  <a:schemeClr val="tx1"/>
                </a:solidFill>
                <a:effectLst/>
                <a:latin typeface="Tahoma" pitchFamily="34" charset="0"/>
                <a:ea typeface="Tahoma" pitchFamily="34" charset="0"/>
                <a:cs typeface="Tahoma" pitchFamily="34" charset="0"/>
              </a:rPr>
              <a:t> </a:t>
            </a:r>
            <a:r>
              <a:rPr lang="en-US" sz="2000" dirty="0" err="1" smtClean="0">
                <a:solidFill>
                  <a:schemeClr val="tx1"/>
                </a:solidFill>
                <a:effectLst/>
                <a:latin typeface="Tahoma" pitchFamily="34" charset="0"/>
                <a:ea typeface="Tahoma" pitchFamily="34" charset="0"/>
                <a:cs typeface="Tahoma" pitchFamily="34" charset="0"/>
              </a:rPr>
              <a:t>bidang</a:t>
            </a:r>
            <a:r>
              <a:rPr lang="en-US" sz="2000" dirty="0" smtClean="0">
                <a:solidFill>
                  <a:schemeClr val="tx1"/>
                </a:solidFill>
                <a:effectLst/>
                <a:latin typeface="Tahoma" pitchFamily="34" charset="0"/>
                <a:ea typeface="Tahoma" pitchFamily="34" charset="0"/>
                <a:cs typeface="Tahoma" pitchFamily="34" charset="0"/>
              </a:rPr>
              <a:t> lain </a:t>
            </a:r>
            <a:r>
              <a:rPr lang="en-US" sz="2000" dirty="0" err="1" smtClean="0">
                <a:solidFill>
                  <a:schemeClr val="tx1"/>
                </a:solidFill>
                <a:effectLst/>
                <a:latin typeface="Tahoma" pitchFamily="34" charset="0"/>
                <a:ea typeface="Tahoma" pitchFamily="34" charset="0"/>
                <a:cs typeface="Tahoma" pitchFamily="34" charset="0"/>
              </a:rPr>
              <a:t>sesuai</a:t>
            </a:r>
            <a:r>
              <a:rPr lang="en-US" sz="2000" dirty="0" smtClean="0">
                <a:solidFill>
                  <a:schemeClr val="tx1"/>
                </a:solidFill>
                <a:effectLst/>
                <a:latin typeface="Tahoma" pitchFamily="34" charset="0"/>
                <a:ea typeface="Tahoma" pitchFamily="34" charset="0"/>
                <a:cs typeface="Tahoma" pitchFamily="34" charset="0"/>
              </a:rPr>
              <a:t> </a:t>
            </a:r>
            <a:r>
              <a:rPr lang="en-US" sz="2000" dirty="0" err="1" smtClean="0">
                <a:solidFill>
                  <a:schemeClr val="tx1"/>
                </a:solidFill>
                <a:effectLst/>
                <a:latin typeface="Tahoma" pitchFamily="34" charset="0"/>
                <a:ea typeface="Tahoma" pitchFamily="34" charset="0"/>
                <a:cs typeface="Tahoma" pitchFamily="34" charset="0"/>
              </a:rPr>
              <a:t>kualifikasi</a:t>
            </a:r>
            <a:r>
              <a:rPr lang="en-US" sz="2000" dirty="0" smtClean="0">
                <a:solidFill>
                  <a:schemeClr val="tx1"/>
                </a:solidFill>
                <a:effectLst/>
                <a:latin typeface="Tahoma" pitchFamily="34" charset="0"/>
                <a:ea typeface="Tahoma" pitchFamily="34" charset="0"/>
                <a:cs typeface="Tahoma" pitchFamily="34" charset="0"/>
              </a:rPr>
              <a:t>;</a:t>
            </a:r>
          </a:p>
          <a:p>
            <a:pPr marL="287338" indent="-287338">
              <a:spcAft>
                <a:spcPts val="600"/>
              </a:spcAft>
              <a:buFont typeface="Arial" pitchFamily="34" charset="0"/>
              <a:buChar char="•"/>
              <a:defRPr/>
            </a:pPr>
            <a:r>
              <a:rPr lang="en-US" sz="2000" dirty="0" err="1" smtClean="0">
                <a:solidFill>
                  <a:schemeClr val="tx1"/>
                </a:solidFill>
                <a:effectLst/>
                <a:latin typeface="Tahoma" pitchFamily="34" charset="0"/>
                <a:ea typeface="Tahoma" pitchFamily="34" charset="0"/>
                <a:cs typeface="Tahoma" pitchFamily="34" charset="0"/>
              </a:rPr>
              <a:t>Pangkat</a:t>
            </a:r>
            <a:r>
              <a:rPr lang="en-US" sz="2000" dirty="0" smtClean="0">
                <a:solidFill>
                  <a:schemeClr val="tx1"/>
                </a:solidFill>
                <a:effectLst/>
                <a:latin typeface="Tahoma" pitchFamily="34" charset="0"/>
                <a:ea typeface="Tahoma" pitchFamily="34" charset="0"/>
                <a:cs typeface="Tahoma" pitchFamily="34" charset="0"/>
              </a:rPr>
              <a:t> paling </a:t>
            </a:r>
            <a:r>
              <a:rPr lang="en-US" sz="2000" dirty="0" err="1" smtClean="0">
                <a:solidFill>
                  <a:schemeClr val="tx1"/>
                </a:solidFill>
                <a:effectLst/>
                <a:latin typeface="Tahoma" pitchFamily="34" charset="0"/>
                <a:ea typeface="Tahoma" pitchFamily="34" charset="0"/>
                <a:cs typeface="Tahoma" pitchFamily="34" charset="0"/>
              </a:rPr>
              <a:t>rendah</a:t>
            </a:r>
            <a:r>
              <a:rPr lang="en-US" sz="2000" dirty="0" smtClean="0">
                <a:solidFill>
                  <a:schemeClr val="tx1"/>
                </a:solidFill>
                <a:effectLst/>
                <a:latin typeface="Tahoma" pitchFamily="34" charset="0"/>
                <a:ea typeface="Tahoma" pitchFamily="34" charset="0"/>
                <a:cs typeface="Tahoma" pitchFamily="34" charset="0"/>
              </a:rPr>
              <a:t> </a:t>
            </a:r>
            <a:r>
              <a:rPr lang="en-US" sz="2000" dirty="0" err="1" smtClean="0">
                <a:solidFill>
                  <a:schemeClr val="tx1"/>
                </a:solidFill>
                <a:effectLst/>
                <a:latin typeface="Tahoma" pitchFamily="34" charset="0"/>
                <a:ea typeface="Tahoma" pitchFamily="34" charset="0"/>
                <a:cs typeface="Tahoma" pitchFamily="34" charset="0"/>
              </a:rPr>
              <a:t>Penata</a:t>
            </a:r>
            <a:r>
              <a:rPr lang="en-US" sz="2000" dirty="0" smtClean="0">
                <a:solidFill>
                  <a:schemeClr val="tx1"/>
                </a:solidFill>
                <a:effectLst/>
                <a:latin typeface="Tahoma" pitchFamily="34" charset="0"/>
                <a:ea typeface="Tahoma" pitchFamily="34" charset="0"/>
                <a:cs typeface="Tahoma" pitchFamily="34" charset="0"/>
              </a:rPr>
              <a:t> </a:t>
            </a:r>
            <a:r>
              <a:rPr lang="en-US" sz="2000" dirty="0" err="1" smtClean="0">
                <a:solidFill>
                  <a:schemeClr val="tx1"/>
                </a:solidFill>
                <a:effectLst/>
                <a:latin typeface="Tahoma" pitchFamily="34" charset="0"/>
                <a:ea typeface="Tahoma" pitchFamily="34" charset="0"/>
                <a:cs typeface="Tahoma" pitchFamily="34" charset="0"/>
              </a:rPr>
              <a:t>Muda</a:t>
            </a:r>
            <a:r>
              <a:rPr lang="en-US" sz="2000" dirty="0" smtClean="0">
                <a:solidFill>
                  <a:schemeClr val="tx1"/>
                </a:solidFill>
                <a:effectLst/>
                <a:latin typeface="Tahoma" pitchFamily="34" charset="0"/>
                <a:ea typeface="Tahoma" pitchFamily="34" charset="0"/>
                <a:cs typeface="Tahoma" pitchFamily="34" charset="0"/>
              </a:rPr>
              <a:t> III/a</a:t>
            </a:r>
          </a:p>
          <a:p>
            <a:pPr marL="287338" indent="-287338">
              <a:spcAft>
                <a:spcPts val="600"/>
              </a:spcAft>
              <a:buFont typeface="Arial" pitchFamily="34" charset="0"/>
              <a:buChar char="•"/>
              <a:defRPr/>
            </a:pPr>
            <a:r>
              <a:rPr lang="en-US" sz="2000" dirty="0" err="1" smtClean="0">
                <a:solidFill>
                  <a:schemeClr val="tx1"/>
                </a:solidFill>
                <a:effectLst/>
                <a:latin typeface="Tahoma" pitchFamily="34" charset="0"/>
                <a:ea typeface="Tahoma" pitchFamily="34" charset="0"/>
                <a:cs typeface="Tahoma" pitchFamily="34" charset="0"/>
              </a:rPr>
              <a:t>Setiap</a:t>
            </a:r>
            <a:r>
              <a:rPr lang="en-US" sz="2000" dirty="0" smtClean="0">
                <a:solidFill>
                  <a:schemeClr val="tx1"/>
                </a:solidFill>
                <a:effectLst/>
                <a:latin typeface="Tahoma" pitchFamily="34" charset="0"/>
                <a:ea typeface="Tahoma" pitchFamily="34" charset="0"/>
                <a:cs typeface="Tahoma" pitchFamily="34" charset="0"/>
              </a:rPr>
              <a:t> </a:t>
            </a:r>
            <a:r>
              <a:rPr lang="en-US" sz="2000" dirty="0" err="1" smtClean="0">
                <a:solidFill>
                  <a:schemeClr val="tx1"/>
                </a:solidFill>
                <a:effectLst/>
                <a:latin typeface="Tahoma" pitchFamily="34" charset="0"/>
                <a:ea typeface="Tahoma" pitchFamily="34" charset="0"/>
                <a:cs typeface="Tahoma" pitchFamily="34" charset="0"/>
              </a:rPr>
              <a:t>unsur</a:t>
            </a:r>
            <a:r>
              <a:rPr lang="en-US" sz="2000" dirty="0" smtClean="0">
                <a:solidFill>
                  <a:schemeClr val="tx1"/>
                </a:solidFill>
                <a:effectLst/>
                <a:latin typeface="Tahoma" pitchFamily="34" charset="0"/>
                <a:ea typeface="Tahoma" pitchFamily="34" charset="0"/>
                <a:cs typeface="Tahoma" pitchFamily="34" charset="0"/>
              </a:rPr>
              <a:t> DP3 paling </a:t>
            </a:r>
            <a:r>
              <a:rPr lang="en-US" sz="2000" dirty="0" err="1" smtClean="0">
                <a:solidFill>
                  <a:schemeClr val="tx1"/>
                </a:solidFill>
                <a:effectLst/>
                <a:latin typeface="Tahoma" pitchFamily="34" charset="0"/>
                <a:ea typeface="Tahoma" pitchFamily="34" charset="0"/>
                <a:cs typeface="Tahoma" pitchFamily="34" charset="0"/>
              </a:rPr>
              <a:t>kurang</a:t>
            </a:r>
            <a:r>
              <a:rPr lang="en-US" sz="2000" dirty="0" smtClean="0">
                <a:solidFill>
                  <a:schemeClr val="tx1"/>
                </a:solidFill>
                <a:effectLst/>
                <a:latin typeface="Tahoma" pitchFamily="34" charset="0"/>
                <a:ea typeface="Tahoma" pitchFamily="34" charset="0"/>
                <a:cs typeface="Tahoma" pitchFamily="34" charset="0"/>
              </a:rPr>
              <a:t> </a:t>
            </a:r>
            <a:r>
              <a:rPr lang="en-US" sz="2000" dirty="0" err="1" smtClean="0">
                <a:solidFill>
                  <a:schemeClr val="tx1"/>
                </a:solidFill>
                <a:effectLst/>
                <a:latin typeface="Tahoma" pitchFamily="34" charset="0"/>
                <a:ea typeface="Tahoma" pitchFamily="34" charset="0"/>
                <a:cs typeface="Tahoma" pitchFamily="34" charset="0"/>
              </a:rPr>
              <a:t>bernilai</a:t>
            </a:r>
            <a:r>
              <a:rPr lang="en-US" sz="2000" dirty="0" smtClean="0">
                <a:solidFill>
                  <a:schemeClr val="tx1"/>
                </a:solidFill>
                <a:effectLst/>
                <a:latin typeface="Tahoma" pitchFamily="34" charset="0"/>
                <a:ea typeface="Tahoma" pitchFamily="34" charset="0"/>
                <a:cs typeface="Tahoma" pitchFamily="34" charset="0"/>
              </a:rPr>
              <a:t> </a:t>
            </a:r>
            <a:r>
              <a:rPr lang="en-US" sz="2000" dirty="0" err="1" smtClean="0">
                <a:solidFill>
                  <a:schemeClr val="tx1"/>
                </a:solidFill>
                <a:effectLst/>
                <a:latin typeface="Tahoma" pitchFamily="34" charset="0"/>
                <a:ea typeface="Tahoma" pitchFamily="34" charset="0"/>
                <a:cs typeface="Tahoma" pitchFamily="34" charset="0"/>
              </a:rPr>
              <a:t>baik</a:t>
            </a:r>
            <a:r>
              <a:rPr lang="en-US" sz="2000" dirty="0" smtClean="0">
                <a:solidFill>
                  <a:schemeClr val="tx1"/>
                </a:solidFill>
                <a:effectLst/>
                <a:latin typeface="Tahoma" pitchFamily="34" charset="0"/>
                <a:ea typeface="Tahoma" pitchFamily="34" charset="0"/>
                <a:cs typeface="Tahoma" pitchFamily="34" charset="0"/>
              </a:rPr>
              <a:t> </a:t>
            </a:r>
            <a:r>
              <a:rPr lang="en-US" sz="2000" dirty="0" err="1" smtClean="0">
                <a:solidFill>
                  <a:schemeClr val="tx1"/>
                </a:solidFill>
                <a:effectLst/>
                <a:latin typeface="Tahoma" pitchFamily="34" charset="0"/>
                <a:ea typeface="Tahoma" pitchFamily="34" charset="0"/>
                <a:cs typeface="Tahoma" pitchFamily="34" charset="0"/>
              </a:rPr>
              <a:t>dalam</a:t>
            </a:r>
            <a:r>
              <a:rPr lang="en-US" sz="2000" dirty="0" smtClean="0">
                <a:solidFill>
                  <a:schemeClr val="tx1"/>
                </a:solidFill>
                <a:effectLst/>
                <a:latin typeface="Tahoma" pitchFamily="34" charset="0"/>
                <a:ea typeface="Tahoma" pitchFamily="34" charset="0"/>
                <a:cs typeface="Tahoma" pitchFamily="34" charset="0"/>
              </a:rPr>
              <a:t> 1 </a:t>
            </a:r>
            <a:r>
              <a:rPr lang="en-US" sz="2000" dirty="0" err="1" smtClean="0">
                <a:solidFill>
                  <a:schemeClr val="tx1"/>
                </a:solidFill>
                <a:effectLst/>
                <a:latin typeface="Tahoma" pitchFamily="34" charset="0"/>
                <a:ea typeface="Tahoma" pitchFamily="34" charset="0"/>
                <a:cs typeface="Tahoma" pitchFamily="34" charset="0"/>
              </a:rPr>
              <a:t>tahun</a:t>
            </a:r>
            <a:r>
              <a:rPr lang="en-US" sz="2000" dirty="0" smtClean="0">
                <a:solidFill>
                  <a:schemeClr val="tx1"/>
                </a:solidFill>
                <a:effectLst/>
                <a:latin typeface="Tahoma" pitchFamily="34" charset="0"/>
                <a:ea typeface="Tahoma" pitchFamily="34" charset="0"/>
                <a:cs typeface="Tahoma" pitchFamily="34" charset="0"/>
              </a:rPr>
              <a:t> </a:t>
            </a:r>
            <a:r>
              <a:rPr lang="en-US" sz="2000" dirty="0" err="1" smtClean="0">
                <a:solidFill>
                  <a:schemeClr val="tx1"/>
                </a:solidFill>
                <a:effectLst/>
                <a:latin typeface="Tahoma" pitchFamily="34" charset="0"/>
                <a:ea typeface="Tahoma" pitchFamily="34" charset="0"/>
                <a:cs typeface="Tahoma" pitchFamily="34" charset="0"/>
              </a:rPr>
              <a:t>terakhir</a:t>
            </a:r>
            <a:endParaRPr lang="en-US" sz="2000" dirty="0" smtClean="0">
              <a:solidFill>
                <a:schemeClr val="tx1"/>
              </a:solidFill>
              <a:effectLst/>
              <a:latin typeface="Tahoma" pitchFamily="34" charset="0"/>
              <a:ea typeface="Tahoma" pitchFamily="34" charset="0"/>
              <a:cs typeface="Tahoma" pitchFamily="34" charset="0"/>
            </a:endParaRPr>
          </a:p>
        </p:txBody>
      </p:sp>
      <p:sp>
        <p:nvSpPr>
          <p:cNvPr id="9" name="TextBox 8"/>
          <p:cNvSpPr txBox="1"/>
          <p:nvPr/>
        </p:nvSpPr>
        <p:spPr>
          <a:xfrm>
            <a:off x="357158" y="5741275"/>
            <a:ext cx="8358246" cy="830997"/>
          </a:xfrm>
          <a:prstGeom prst="rect">
            <a:avLst/>
          </a:prstGeom>
          <a:noFill/>
        </p:spPr>
        <p:txBody>
          <a:bodyPr wrap="square" rtlCol="0">
            <a:spAutoFit/>
          </a:bodyPr>
          <a:lstStyle/>
          <a:p>
            <a:pPr algn="ctr"/>
            <a:r>
              <a:rPr lang="en-US" sz="1600" dirty="0" err="1" smtClean="0"/>
              <a:t>Pengawas</a:t>
            </a:r>
            <a:r>
              <a:rPr lang="en-US" sz="1600" dirty="0" smtClean="0"/>
              <a:t> </a:t>
            </a:r>
            <a:r>
              <a:rPr lang="en-US" sz="1600" dirty="0" err="1" smtClean="0"/>
              <a:t>Perikanan</a:t>
            </a:r>
            <a:r>
              <a:rPr lang="en-US" sz="1600" dirty="0" smtClean="0"/>
              <a:t> TERAMPIL yang </a:t>
            </a:r>
            <a:r>
              <a:rPr lang="en-US" sz="1600" dirty="0" err="1" smtClean="0"/>
              <a:t>akan</a:t>
            </a:r>
            <a:r>
              <a:rPr lang="en-US" sz="1600" dirty="0" smtClean="0"/>
              <a:t> </a:t>
            </a:r>
            <a:r>
              <a:rPr lang="en-US" sz="1600" dirty="0" err="1" smtClean="0"/>
              <a:t>beralih</a:t>
            </a:r>
            <a:r>
              <a:rPr lang="en-US" sz="1600" dirty="0" smtClean="0"/>
              <a:t> </a:t>
            </a:r>
            <a:r>
              <a:rPr lang="en-US" sz="1600" dirty="0" err="1" smtClean="0"/>
              <a:t>ke</a:t>
            </a:r>
            <a:r>
              <a:rPr lang="en-US" sz="1600" dirty="0" smtClean="0"/>
              <a:t> AHLI </a:t>
            </a:r>
            <a:r>
              <a:rPr lang="en-US" sz="1600" dirty="0" err="1" smtClean="0"/>
              <a:t>diberikan</a:t>
            </a:r>
            <a:r>
              <a:rPr lang="en-US" sz="1600" dirty="0" smtClean="0"/>
              <a:t> </a:t>
            </a:r>
            <a:r>
              <a:rPr lang="en-US" sz="1600" dirty="0" err="1" smtClean="0"/>
              <a:t>angka</a:t>
            </a:r>
            <a:r>
              <a:rPr lang="en-US" sz="1600" dirty="0" smtClean="0"/>
              <a:t> </a:t>
            </a:r>
            <a:r>
              <a:rPr lang="en-US" sz="1600" dirty="0" err="1" smtClean="0"/>
              <a:t>kredit</a:t>
            </a:r>
            <a:r>
              <a:rPr lang="en-US" sz="1600" dirty="0" smtClean="0"/>
              <a:t> </a:t>
            </a:r>
            <a:r>
              <a:rPr lang="en-US" sz="1600" b="1" dirty="0" smtClean="0">
                <a:effectLst>
                  <a:outerShdw blurRad="38100" dist="38100" dir="2700000" algn="tl">
                    <a:srgbClr val="000000">
                      <a:alpha val="43137"/>
                    </a:srgbClr>
                  </a:outerShdw>
                </a:effectLst>
              </a:rPr>
              <a:t>65 %</a:t>
            </a:r>
            <a:r>
              <a:rPr lang="en-US" sz="1600" dirty="0" smtClean="0"/>
              <a:t> </a:t>
            </a:r>
            <a:r>
              <a:rPr lang="en-US" sz="1600" dirty="0" err="1" smtClean="0"/>
              <a:t>angka</a:t>
            </a:r>
            <a:r>
              <a:rPr lang="en-US" sz="1600" dirty="0" smtClean="0"/>
              <a:t> </a:t>
            </a:r>
            <a:r>
              <a:rPr lang="en-US" sz="1600" dirty="0" err="1" smtClean="0"/>
              <a:t>kredit</a:t>
            </a:r>
            <a:r>
              <a:rPr lang="en-US" sz="1600" dirty="0" smtClean="0"/>
              <a:t> </a:t>
            </a:r>
            <a:r>
              <a:rPr lang="en-US" sz="1600" dirty="0" err="1" smtClean="0"/>
              <a:t>kumulatif</a:t>
            </a:r>
            <a:r>
              <a:rPr lang="en-US" sz="1600" dirty="0" smtClean="0"/>
              <a:t> </a:t>
            </a:r>
            <a:r>
              <a:rPr lang="en-US" sz="1600" dirty="0" err="1" smtClean="0"/>
              <a:t>dari</a:t>
            </a:r>
            <a:r>
              <a:rPr lang="en-US" sz="1600" dirty="0" smtClean="0"/>
              <a:t> </a:t>
            </a:r>
            <a:r>
              <a:rPr lang="en-US" sz="1600" dirty="0" err="1" smtClean="0"/>
              <a:t>diklat</a:t>
            </a:r>
            <a:r>
              <a:rPr lang="en-US" sz="1600" dirty="0" smtClean="0"/>
              <a:t>, </a:t>
            </a:r>
            <a:r>
              <a:rPr lang="en-US" sz="1600" dirty="0" err="1" smtClean="0"/>
              <a:t>tugas</a:t>
            </a:r>
            <a:r>
              <a:rPr lang="en-US" sz="1600" dirty="0" smtClean="0"/>
              <a:t> </a:t>
            </a:r>
            <a:r>
              <a:rPr lang="en-US" sz="1600" dirty="0" err="1" smtClean="0"/>
              <a:t>pokok</a:t>
            </a:r>
            <a:r>
              <a:rPr lang="en-US" sz="1600" dirty="0" smtClean="0"/>
              <a:t> </a:t>
            </a:r>
            <a:r>
              <a:rPr lang="en-US" sz="1600" dirty="0" err="1" smtClean="0"/>
              <a:t>dan</a:t>
            </a:r>
            <a:r>
              <a:rPr lang="en-US" sz="1600" dirty="0" smtClean="0"/>
              <a:t> </a:t>
            </a:r>
            <a:r>
              <a:rPr lang="en-US" sz="1600" dirty="0" err="1" smtClean="0"/>
              <a:t>pengembangan</a:t>
            </a:r>
            <a:r>
              <a:rPr lang="en-US" sz="1600" dirty="0" smtClean="0"/>
              <a:t> </a:t>
            </a:r>
            <a:r>
              <a:rPr lang="en-US" sz="1600" dirty="0" err="1" smtClean="0"/>
              <a:t>profesi</a:t>
            </a:r>
            <a:r>
              <a:rPr lang="en-US" sz="1600" dirty="0" smtClean="0"/>
              <a:t> </a:t>
            </a:r>
            <a:r>
              <a:rPr lang="en-US" sz="1600" dirty="0" err="1" smtClean="0"/>
              <a:t>ditambah</a:t>
            </a:r>
            <a:r>
              <a:rPr lang="en-US" sz="1600" dirty="0" smtClean="0"/>
              <a:t> </a:t>
            </a:r>
            <a:r>
              <a:rPr lang="en-US" sz="1600" dirty="0" err="1" smtClean="0"/>
              <a:t>dengan</a:t>
            </a:r>
            <a:r>
              <a:rPr lang="en-US" sz="1600" dirty="0" smtClean="0"/>
              <a:t> </a:t>
            </a:r>
            <a:r>
              <a:rPr lang="en-US" sz="1600" dirty="0" err="1" smtClean="0"/>
              <a:t>angka</a:t>
            </a:r>
            <a:r>
              <a:rPr lang="en-US" sz="1600" dirty="0" smtClean="0"/>
              <a:t> </a:t>
            </a:r>
            <a:r>
              <a:rPr lang="en-US" sz="1600" dirty="0" err="1" smtClean="0"/>
              <a:t>kredit</a:t>
            </a:r>
            <a:r>
              <a:rPr lang="en-US" sz="1600" dirty="0" smtClean="0"/>
              <a:t> </a:t>
            </a:r>
            <a:r>
              <a:rPr lang="en-US" sz="1600" dirty="0" err="1" smtClean="0"/>
              <a:t>ijasah</a:t>
            </a:r>
            <a:r>
              <a:rPr lang="en-US" sz="1600" dirty="0" smtClean="0"/>
              <a:t> yang </a:t>
            </a:r>
            <a:r>
              <a:rPr lang="en-US" sz="1600" dirty="0" err="1" smtClean="0"/>
              <a:t>sesuai</a:t>
            </a:r>
            <a:r>
              <a:rPr lang="en-US" sz="1600" dirty="0" smtClean="0"/>
              <a:t> </a:t>
            </a:r>
            <a:r>
              <a:rPr lang="en-US" sz="1600" dirty="0" err="1" smtClean="0"/>
              <a:t>kompetensim</a:t>
            </a:r>
            <a:r>
              <a:rPr lang="en-US" sz="1600" dirty="0" smtClean="0"/>
              <a:t> </a:t>
            </a:r>
            <a:r>
              <a:rPr lang="en-US" sz="1600" dirty="0" err="1" smtClean="0"/>
              <a:t>dengan</a:t>
            </a:r>
            <a:r>
              <a:rPr lang="en-US" sz="1600" dirty="0" smtClean="0"/>
              <a:t> </a:t>
            </a:r>
            <a:r>
              <a:rPr lang="en-US" sz="1600" dirty="0" err="1" smtClean="0"/>
              <a:t>tidak</a:t>
            </a:r>
            <a:r>
              <a:rPr lang="en-US" sz="1600" dirty="0" smtClean="0"/>
              <a:t> </a:t>
            </a:r>
            <a:r>
              <a:rPr lang="en-US" sz="1600" dirty="0" err="1" smtClean="0"/>
              <a:t>memperhitungkan</a:t>
            </a:r>
            <a:r>
              <a:rPr lang="en-US" sz="1600" dirty="0" smtClean="0"/>
              <a:t> </a:t>
            </a:r>
            <a:r>
              <a:rPr lang="en-US" sz="1600" dirty="0" err="1" smtClean="0"/>
              <a:t>angka</a:t>
            </a:r>
            <a:r>
              <a:rPr lang="en-US" sz="1600" dirty="0" smtClean="0"/>
              <a:t> </a:t>
            </a:r>
            <a:r>
              <a:rPr lang="en-US" sz="1600" dirty="0" err="1" smtClean="0"/>
              <a:t>kredit</a:t>
            </a:r>
            <a:r>
              <a:rPr lang="en-US" sz="1600" dirty="0" smtClean="0"/>
              <a:t> </a:t>
            </a:r>
            <a:r>
              <a:rPr lang="en-US" sz="1600" dirty="0" err="1" smtClean="0"/>
              <a:t>dari</a:t>
            </a:r>
            <a:r>
              <a:rPr lang="en-US" sz="1600" dirty="0" smtClean="0"/>
              <a:t> </a:t>
            </a:r>
            <a:r>
              <a:rPr lang="en-US" sz="1600" dirty="0" err="1" smtClean="0"/>
              <a:t>unsur</a:t>
            </a:r>
            <a:r>
              <a:rPr lang="en-US" sz="1600" dirty="0" smtClean="0"/>
              <a:t> </a:t>
            </a:r>
            <a:r>
              <a:rPr lang="en-US" sz="1600" dirty="0" err="1" smtClean="0"/>
              <a:t>penunjang</a:t>
            </a:r>
            <a:endParaRPr lang="en-US" sz="1600" dirty="0"/>
          </a:p>
        </p:txBody>
      </p:sp>
      <p:sp>
        <p:nvSpPr>
          <p:cNvPr id="10" name="Right Arrow Callout 9"/>
          <p:cNvSpPr/>
          <p:nvPr/>
        </p:nvSpPr>
        <p:spPr>
          <a:xfrm>
            <a:off x="571472" y="1214422"/>
            <a:ext cx="2286016" cy="928694"/>
          </a:xfrm>
          <a:prstGeom prst="rightArrowCallout">
            <a:avLst>
              <a:gd name="adj1" fmla="val 25000"/>
              <a:gd name="adj2" fmla="val 25000"/>
              <a:gd name="adj3" fmla="val 54213"/>
              <a:gd name="adj4" fmla="val 7367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Callout 10"/>
          <p:cNvSpPr/>
          <p:nvPr/>
        </p:nvSpPr>
        <p:spPr>
          <a:xfrm>
            <a:off x="571472" y="3429000"/>
            <a:ext cx="2286016" cy="928694"/>
          </a:xfrm>
          <a:prstGeom prst="rightArrowCallout">
            <a:avLst>
              <a:gd name="adj1" fmla="val 25000"/>
              <a:gd name="adj2" fmla="val 25000"/>
              <a:gd name="adj3" fmla="val 54213"/>
              <a:gd name="adj4" fmla="val 7367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71472" y="500042"/>
            <a:ext cx="8286808" cy="1588"/>
          </a:xfrm>
          <a:prstGeom prst="line">
            <a:avLst/>
          </a:prstGeom>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3" name="Title 1"/>
          <p:cNvSpPr txBox="1">
            <a:spLocks/>
          </p:cNvSpPr>
          <p:nvPr/>
        </p:nvSpPr>
        <p:spPr>
          <a:xfrm>
            <a:off x="6500826" y="-285776"/>
            <a:ext cx="2571768" cy="107157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a:spcAft>
                <a:spcPts val="600"/>
              </a:spcAft>
              <a:defRPr/>
            </a:pP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PENGANGKATAN</a:t>
            </a:r>
            <a:endParaRPr lang="id-ID" sz="2000" b="1" dirty="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endParaRPr>
          </a:p>
        </p:txBody>
      </p:sp>
      <p:sp>
        <p:nvSpPr>
          <p:cNvPr id="4" name="Title 1"/>
          <p:cNvSpPr txBox="1">
            <a:spLocks/>
          </p:cNvSpPr>
          <p:nvPr/>
        </p:nvSpPr>
        <p:spPr>
          <a:xfrm>
            <a:off x="571472" y="571480"/>
            <a:ext cx="6429420" cy="64294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a:spcAft>
                <a:spcPts val="600"/>
              </a:spcAft>
              <a:defRPr/>
            </a:pPr>
            <a:r>
              <a:rPr lang="en-US" sz="2400" b="1" dirty="0" smtClean="0">
                <a:solidFill>
                  <a:schemeClr val="tx1"/>
                </a:solidFill>
                <a:effectLst>
                  <a:outerShdw blurRad="38100" dist="38100" dir="2700000" algn="tl">
                    <a:srgbClr val="000000">
                      <a:alpha val="43137"/>
                    </a:srgbClr>
                  </a:outerShdw>
                </a:effectLst>
                <a:latin typeface="ConcursoItalian BTN Wide" pitchFamily="34" charset="0"/>
              </a:rPr>
              <a:t>PENGANGKATAN DARI JABATAN LAIN</a:t>
            </a:r>
            <a:endParaRPr lang="id-ID" sz="2400" b="1" dirty="0">
              <a:solidFill>
                <a:schemeClr val="tx1"/>
              </a:solidFill>
              <a:effectLst>
                <a:outerShdw blurRad="38100" dist="38100" dir="2700000" algn="tl">
                  <a:srgbClr val="000000">
                    <a:alpha val="43137"/>
                  </a:srgbClr>
                </a:outerShdw>
              </a:effectLst>
              <a:latin typeface="ConcursoItalian BTN Wide" pitchFamily="34" charset="0"/>
            </a:endParaRPr>
          </a:p>
        </p:txBody>
      </p:sp>
      <p:sp>
        <p:nvSpPr>
          <p:cNvPr id="5" name="Title 1"/>
          <p:cNvSpPr txBox="1">
            <a:spLocks/>
          </p:cNvSpPr>
          <p:nvPr/>
        </p:nvSpPr>
        <p:spPr>
          <a:xfrm>
            <a:off x="571472" y="1500174"/>
            <a:ext cx="8072494" cy="485778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marL="287338" indent="-287338">
              <a:spcBef>
                <a:spcPts val="1200"/>
              </a:spcBef>
              <a:buFont typeface="Arial" pitchFamily="34" charset="0"/>
              <a:buChar char="•"/>
              <a:defRPr/>
            </a:pPr>
            <a:r>
              <a:rPr lang="en-US" sz="2400" dirty="0" err="1" smtClean="0">
                <a:solidFill>
                  <a:schemeClr val="tx1"/>
                </a:solidFill>
                <a:effectLst/>
                <a:latin typeface="Tahoma" pitchFamily="34" charset="0"/>
                <a:ea typeface="Tahoma" pitchFamily="34" charset="0"/>
                <a:cs typeface="Tahoma" pitchFamily="34" charset="0"/>
              </a:rPr>
              <a:t>Memenuhi</a:t>
            </a:r>
            <a:r>
              <a:rPr lang="en-US" sz="2400" dirty="0" smtClean="0">
                <a:solidFill>
                  <a:schemeClr val="tx1"/>
                </a:solidFill>
                <a:effectLst/>
                <a:latin typeface="Tahoma" pitchFamily="34" charset="0"/>
                <a:ea typeface="Tahoma" pitchFamily="34" charset="0"/>
                <a:cs typeface="Tahoma" pitchFamily="34" charset="0"/>
              </a:rPr>
              <a:t> </a:t>
            </a:r>
            <a:r>
              <a:rPr lang="en-US" sz="2400" dirty="0" err="1" smtClean="0">
                <a:solidFill>
                  <a:schemeClr val="tx1"/>
                </a:solidFill>
                <a:effectLst/>
                <a:latin typeface="Tahoma" pitchFamily="34" charset="0"/>
                <a:ea typeface="Tahoma" pitchFamily="34" charset="0"/>
                <a:cs typeface="Tahoma" pitchFamily="34" charset="0"/>
              </a:rPr>
              <a:t>syarat</a:t>
            </a:r>
            <a:r>
              <a:rPr lang="en-US" sz="2400" dirty="0" smtClean="0">
                <a:solidFill>
                  <a:schemeClr val="tx1"/>
                </a:solidFill>
                <a:effectLst/>
                <a:latin typeface="Tahoma" pitchFamily="34" charset="0"/>
                <a:ea typeface="Tahoma" pitchFamily="34" charset="0"/>
                <a:cs typeface="Tahoma" pitchFamily="34" charset="0"/>
              </a:rPr>
              <a:t> (</a:t>
            </a:r>
            <a:r>
              <a:rPr lang="en-US" sz="2400" dirty="0" err="1" smtClean="0">
                <a:solidFill>
                  <a:schemeClr val="tx1"/>
                </a:solidFill>
                <a:effectLst/>
                <a:latin typeface="Tahoma" pitchFamily="34" charset="0"/>
                <a:ea typeface="Tahoma" pitchFamily="34" charset="0"/>
                <a:cs typeface="Tahoma" pitchFamily="34" charset="0"/>
              </a:rPr>
              <a:t>Pendidikan</a:t>
            </a:r>
            <a:r>
              <a:rPr lang="en-US" sz="2400" dirty="0" smtClean="0">
                <a:solidFill>
                  <a:schemeClr val="tx1"/>
                </a:solidFill>
                <a:effectLst/>
                <a:latin typeface="Tahoma" pitchFamily="34" charset="0"/>
                <a:ea typeface="Tahoma" pitchFamily="34" charset="0"/>
                <a:cs typeface="Tahoma" pitchFamily="34" charset="0"/>
              </a:rPr>
              <a:t>, </a:t>
            </a:r>
            <a:r>
              <a:rPr lang="en-US" sz="2400" dirty="0" err="1" smtClean="0">
                <a:solidFill>
                  <a:schemeClr val="tx1"/>
                </a:solidFill>
                <a:effectLst/>
                <a:latin typeface="Tahoma" pitchFamily="34" charset="0"/>
                <a:ea typeface="Tahoma" pitchFamily="34" charset="0"/>
                <a:cs typeface="Tahoma" pitchFamily="34" charset="0"/>
              </a:rPr>
              <a:t>pangkat</a:t>
            </a:r>
            <a:r>
              <a:rPr lang="en-US" sz="2400" dirty="0" smtClean="0">
                <a:solidFill>
                  <a:schemeClr val="tx1"/>
                </a:solidFill>
                <a:effectLst/>
                <a:latin typeface="Tahoma" pitchFamily="34" charset="0"/>
                <a:ea typeface="Tahoma" pitchFamily="34" charset="0"/>
                <a:cs typeface="Tahoma" pitchFamily="34" charset="0"/>
              </a:rPr>
              <a:t>, </a:t>
            </a:r>
            <a:r>
              <a:rPr lang="en-US" sz="2400" dirty="0" err="1" smtClean="0">
                <a:solidFill>
                  <a:schemeClr val="tx1"/>
                </a:solidFill>
                <a:effectLst/>
                <a:latin typeface="Tahoma" pitchFamily="34" charset="0"/>
                <a:ea typeface="Tahoma" pitchFamily="34" charset="0"/>
                <a:cs typeface="Tahoma" pitchFamily="34" charset="0"/>
              </a:rPr>
              <a:t>dan</a:t>
            </a:r>
            <a:r>
              <a:rPr lang="en-US" sz="2400" dirty="0" smtClean="0">
                <a:solidFill>
                  <a:schemeClr val="tx1"/>
                </a:solidFill>
                <a:effectLst/>
                <a:latin typeface="Tahoma" pitchFamily="34" charset="0"/>
                <a:ea typeface="Tahoma" pitchFamily="34" charset="0"/>
                <a:cs typeface="Tahoma" pitchFamily="34" charset="0"/>
              </a:rPr>
              <a:t> DP3) yang </a:t>
            </a:r>
            <a:r>
              <a:rPr lang="en-US" sz="2400" dirty="0" err="1" smtClean="0">
                <a:solidFill>
                  <a:schemeClr val="tx1"/>
                </a:solidFill>
                <a:effectLst/>
                <a:latin typeface="Tahoma" pitchFamily="34" charset="0"/>
                <a:ea typeface="Tahoma" pitchFamily="34" charset="0"/>
                <a:cs typeface="Tahoma" pitchFamily="34" charset="0"/>
              </a:rPr>
              <a:t>di</a:t>
            </a:r>
            <a:r>
              <a:rPr lang="en-US" sz="2400" dirty="0" smtClean="0">
                <a:solidFill>
                  <a:schemeClr val="tx1"/>
                </a:solidFill>
                <a:effectLst/>
                <a:latin typeface="Tahoma" pitchFamily="34" charset="0"/>
                <a:ea typeface="Tahoma" pitchFamily="34" charset="0"/>
                <a:cs typeface="Tahoma" pitchFamily="34" charset="0"/>
              </a:rPr>
              <a:t> </a:t>
            </a:r>
            <a:r>
              <a:rPr lang="en-US" sz="2400" dirty="0" err="1" smtClean="0">
                <a:solidFill>
                  <a:schemeClr val="tx1"/>
                </a:solidFill>
                <a:effectLst/>
                <a:latin typeface="Tahoma" pitchFamily="34" charset="0"/>
                <a:ea typeface="Tahoma" pitchFamily="34" charset="0"/>
                <a:cs typeface="Tahoma" pitchFamily="34" charset="0"/>
              </a:rPr>
              <a:t>persyaratkan</a:t>
            </a:r>
            <a:endParaRPr lang="en-US" sz="2400" dirty="0" smtClean="0">
              <a:solidFill>
                <a:schemeClr val="tx1"/>
              </a:solidFill>
              <a:effectLst/>
              <a:latin typeface="Tahoma" pitchFamily="34" charset="0"/>
              <a:ea typeface="Tahoma" pitchFamily="34" charset="0"/>
              <a:cs typeface="Tahoma" pitchFamily="34" charset="0"/>
            </a:endParaRPr>
          </a:p>
          <a:p>
            <a:pPr marL="287338" indent="-287338">
              <a:spcBef>
                <a:spcPts val="1200"/>
              </a:spcBef>
              <a:buFont typeface="Arial" pitchFamily="34" charset="0"/>
              <a:buChar char="•"/>
              <a:defRPr/>
            </a:pPr>
            <a:r>
              <a:rPr lang="en-US" sz="2400" dirty="0" err="1" smtClean="0">
                <a:solidFill>
                  <a:schemeClr val="tx1"/>
                </a:solidFill>
                <a:effectLst/>
                <a:latin typeface="Tahoma" pitchFamily="34" charset="0"/>
                <a:ea typeface="Tahoma" pitchFamily="34" charset="0"/>
                <a:cs typeface="Tahoma" pitchFamily="34" charset="0"/>
              </a:rPr>
              <a:t>Memiliki</a:t>
            </a:r>
            <a:r>
              <a:rPr lang="en-US" sz="2400" dirty="0" smtClean="0">
                <a:solidFill>
                  <a:schemeClr val="tx1"/>
                </a:solidFill>
                <a:effectLst/>
                <a:latin typeface="Tahoma" pitchFamily="34" charset="0"/>
                <a:ea typeface="Tahoma" pitchFamily="34" charset="0"/>
                <a:cs typeface="Tahoma" pitchFamily="34" charset="0"/>
              </a:rPr>
              <a:t> </a:t>
            </a:r>
            <a:r>
              <a:rPr lang="en-US" sz="2400" dirty="0" err="1" smtClean="0">
                <a:solidFill>
                  <a:schemeClr val="tx1"/>
                </a:solidFill>
                <a:effectLst/>
                <a:latin typeface="Tahoma" pitchFamily="34" charset="0"/>
                <a:ea typeface="Tahoma" pitchFamily="34" charset="0"/>
                <a:cs typeface="Tahoma" pitchFamily="34" charset="0"/>
              </a:rPr>
              <a:t>Pengalaman</a:t>
            </a:r>
            <a:r>
              <a:rPr lang="en-US" sz="2400" dirty="0" smtClean="0">
                <a:solidFill>
                  <a:schemeClr val="tx1"/>
                </a:solidFill>
                <a:effectLst/>
                <a:latin typeface="Tahoma" pitchFamily="34" charset="0"/>
                <a:ea typeface="Tahoma" pitchFamily="34" charset="0"/>
                <a:cs typeface="Tahoma" pitchFamily="34" charset="0"/>
              </a:rPr>
              <a:t> </a:t>
            </a:r>
            <a:r>
              <a:rPr lang="en-US" sz="2400" dirty="0" err="1" smtClean="0">
                <a:solidFill>
                  <a:schemeClr val="tx1"/>
                </a:solidFill>
                <a:effectLst/>
                <a:latin typeface="Tahoma" pitchFamily="34" charset="0"/>
                <a:ea typeface="Tahoma" pitchFamily="34" charset="0"/>
                <a:cs typeface="Tahoma" pitchFamily="34" charset="0"/>
              </a:rPr>
              <a:t>di</a:t>
            </a:r>
            <a:r>
              <a:rPr lang="en-US" sz="2400" dirty="0" smtClean="0">
                <a:solidFill>
                  <a:schemeClr val="tx1"/>
                </a:solidFill>
                <a:effectLst/>
                <a:latin typeface="Tahoma" pitchFamily="34" charset="0"/>
                <a:ea typeface="Tahoma" pitchFamily="34" charset="0"/>
                <a:cs typeface="Tahoma" pitchFamily="34" charset="0"/>
              </a:rPr>
              <a:t> </a:t>
            </a:r>
            <a:r>
              <a:rPr lang="en-US" sz="2400" dirty="0" err="1" smtClean="0">
                <a:solidFill>
                  <a:schemeClr val="tx1"/>
                </a:solidFill>
                <a:effectLst/>
                <a:latin typeface="Tahoma" pitchFamily="34" charset="0"/>
                <a:ea typeface="Tahoma" pitchFamily="34" charset="0"/>
                <a:cs typeface="Tahoma" pitchFamily="34" charset="0"/>
              </a:rPr>
              <a:t>bidang</a:t>
            </a:r>
            <a:r>
              <a:rPr lang="en-US" sz="2400" dirty="0" smtClean="0">
                <a:solidFill>
                  <a:schemeClr val="tx1"/>
                </a:solidFill>
                <a:effectLst/>
                <a:latin typeface="Tahoma" pitchFamily="34" charset="0"/>
                <a:ea typeface="Tahoma" pitchFamily="34" charset="0"/>
                <a:cs typeface="Tahoma" pitchFamily="34" charset="0"/>
              </a:rPr>
              <a:t> </a:t>
            </a:r>
            <a:r>
              <a:rPr lang="en-US" sz="2400" dirty="0" err="1" smtClean="0">
                <a:solidFill>
                  <a:schemeClr val="tx1"/>
                </a:solidFill>
                <a:effectLst/>
                <a:latin typeface="Tahoma" pitchFamily="34" charset="0"/>
                <a:ea typeface="Tahoma" pitchFamily="34" charset="0"/>
                <a:cs typeface="Tahoma" pitchFamily="34" charset="0"/>
              </a:rPr>
              <a:t>pengawas</a:t>
            </a:r>
            <a:r>
              <a:rPr lang="en-US" sz="2400" dirty="0" smtClean="0">
                <a:solidFill>
                  <a:schemeClr val="tx1"/>
                </a:solidFill>
                <a:effectLst/>
                <a:latin typeface="Tahoma" pitchFamily="34" charset="0"/>
                <a:ea typeface="Tahoma" pitchFamily="34" charset="0"/>
                <a:cs typeface="Tahoma" pitchFamily="34" charset="0"/>
              </a:rPr>
              <a:t> </a:t>
            </a:r>
            <a:r>
              <a:rPr lang="en-US" sz="2400" dirty="0" err="1" smtClean="0">
                <a:solidFill>
                  <a:schemeClr val="tx1"/>
                </a:solidFill>
                <a:effectLst/>
                <a:latin typeface="Tahoma" pitchFamily="34" charset="0"/>
                <a:ea typeface="Tahoma" pitchFamily="34" charset="0"/>
                <a:cs typeface="Tahoma" pitchFamily="34" charset="0"/>
              </a:rPr>
              <a:t>perikanan</a:t>
            </a:r>
            <a:r>
              <a:rPr lang="en-US" sz="2400" dirty="0" smtClean="0">
                <a:solidFill>
                  <a:schemeClr val="tx1"/>
                </a:solidFill>
                <a:effectLst/>
                <a:latin typeface="Tahoma" pitchFamily="34" charset="0"/>
                <a:ea typeface="Tahoma" pitchFamily="34" charset="0"/>
                <a:cs typeface="Tahoma" pitchFamily="34" charset="0"/>
              </a:rPr>
              <a:t> paling </a:t>
            </a:r>
            <a:r>
              <a:rPr lang="en-US" sz="2400" dirty="0" err="1" smtClean="0">
                <a:solidFill>
                  <a:schemeClr val="tx1"/>
                </a:solidFill>
                <a:effectLst/>
                <a:latin typeface="Tahoma" pitchFamily="34" charset="0"/>
                <a:ea typeface="Tahoma" pitchFamily="34" charset="0"/>
                <a:cs typeface="Tahoma" pitchFamily="34" charset="0"/>
              </a:rPr>
              <a:t>singkat</a:t>
            </a:r>
            <a:r>
              <a:rPr lang="en-US" sz="2400" dirty="0" smtClean="0">
                <a:solidFill>
                  <a:schemeClr val="tx1"/>
                </a:solidFill>
                <a:effectLst/>
                <a:latin typeface="Tahoma" pitchFamily="34" charset="0"/>
                <a:ea typeface="Tahoma" pitchFamily="34" charset="0"/>
                <a:cs typeface="Tahoma" pitchFamily="34" charset="0"/>
              </a:rPr>
              <a:t> 2 </a:t>
            </a:r>
            <a:r>
              <a:rPr lang="en-US" sz="2400" dirty="0" err="1" smtClean="0">
                <a:solidFill>
                  <a:schemeClr val="tx1"/>
                </a:solidFill>
                <a:effectLst/>
                <a:latin typeface="Tahoma" pitchFamily="34" charset="0"/>
                <a:ea typeface="Tahoma" pitchFamily="34" charset="0"/>
                <a:cs typeface="Tahoma" pitchFamily="34" charset="0"/>
              </a:rPr>
              <a:t>tahun</a:t>
            </a:r>
            <a:endParaRPr lang="en-US" sz="2400" dirty="0" smtClean="0">
              <a:solidFill>
                <a:schemeClr val="tx1"/>
              </a:solidFill>
              <a:effectLst/>
              <a:latin typeface="Tahoma" pitchFamily="34" charset="0"/>
              <a:ea typeface="Tahoma" pitchFamily="34" charset="0"/>
              <a:cs typeface="Tahoma" pitchFamily="34" charset="0"/>
            </a:endParaRPr>
          </a:p>
          <a:p>
            <a:pPr marL="287338" indent="-287338">
              <a:spcBef>
                <a:spcPts val="1200"/>
              </a:spcBef>
              <a:buFont typeface="Arial" pitchFamily="34" charset="0"/>
              <a:buChar char="•"/>
              <a:defRPr/>
            </a:pPr>
            <a:r>
              <a:rPr lang="en-US" sz="2400" dirty="0" err="1" smtClean="0">
                <a:solidFill>
                  <a:schemeClr val="tx1"/>
                </a:solidFill>
                <a:effectLst/>
                <a:latin typeface="Tahoma" pitchFamily="34" charset="0"/>
                <a:ea typeface="Tahoma" pitchFamily="34" charset="0"/>
                <a:cs typeface="Tahoma" pitchFamily="34" charset="0"/>
              </a:rPr>
              <a:t>Usia</a:t>
            </a:r>
            <a:r>
              <a:rPr lang="en-US" sz="2400" dirty="0" smtClean="0">
                <a:solidFill>
                  <a:schemeClr val="tx1"/>
                </a:solidFill>
                <a:effectLst/>
                <a:latin typeface="Tahoma" pitchFamily="34" charset="0"/>
                <a:ea typeface="Tahoma" pitchFamily="34" charset="0"/>
                <a:cs typeface="Tahoma" pitchFamily="34" charset="0"/>
              </a:rPr>
              <a:t> paling </a:t>
            </a:r>
            <a:r>
              <a:rPr lang="en-US" sz="2400" dirty="0" err="1" smtClean="0">
                <a:solidFill>
                  <a:schemeClr val="tx1"/>
                </a:solidFill>
                <a:effectLst/>
                <a:latin typeface="Tahoma" pitchFamily="34" charset="0"/>
                <a:ea typeface="Tahoma" pitchFamily="34" charset="0"/>
                <a:cs typeface="Tahoma" pitchFamily="34" charset="0"/>
              </a:rPr>
              <a:t>tinggi</a:t>
            </a:r>
            <a:r>
              <a:rPr lang="en-US" sz="2400" dirty="0" smtClean="0">
                <a:solidFill>
                  <a:schemeClr val="tx1"/>
                </a:solidFill>
                <a:effectLst/>
                <a:latin typeface="Tahoma" pitchFamily="34" charset="0"/>
                <a:ea typeface="Tahoma" pitchFamily="34" charset="0"/>
                <a:cs typeface="Tahoma" pitchFamily="34" charset="0"/>
              </a:rPr>
              <a:t> 50 </a:t>
            </a:r>
            <a:r>
              <a:rPr lang="en-US" sz="2400" dirty="0" err="1" smtClean="0">
                <a:solidFill>
                  <a:schemeClr val="tx1"/>
                </a:solidFill>
                <a:effectLst/>
                <a:latin typeface="Tahoma" pitchFamily="34" charset="0"/>
                <a:ea typeface="Tahoma" pitchFamily="34" charset="0"/>
                <a:cs typeface="Tahoma" pitchFamily="34" charset="0"/>
              </a:rPr>
              <a:t>tahun</a:t>
            </a:r>
            <a:endParaRPr lang="en-US" sz="2400" dirty="0" smtClean="0">
              <a:solidFill>
                <a:schemeClr val="tx1"/>
              </a:solidFill>
              <a:effectLst/>
              <a:latin typeface="Tahoma" pitchFamily="34" charset="0"/>
              <a:ea typeface="Tahoma" pitchFamily="34" charset="0"/>
              <a:cs typeface="Tahoma" pitchFamily="34" charset="0"/>
            </a:endParaRPr>
          </a:p>
          <a:p>
            <a:pPr marL="287338" indent="-287338">
              <a:spcBef>
                <a:spcPts val="1200"/>
              </a:spcBef>
              <a:buFont typeface="Arial" pitchFamily="34" charset="0"/>
              <a:buChar char="•"/>
              <a:defRPr/>
            </a:pPr>
            <a:r>
              <a:rPr lang="en-US" sz="2400" dirty="0" err="1" smtClean="0">
                <a:solidFill>
                  <a:schemeClr val="tx1"/>
                </a:solidFill>
                <a:effectLst/>
                <a:latin typeface="Tahoma" pitchFamily="34" charset="0"/>
                <a:ea typeface="Tahoma" pitchFamily="34" charset="0"/>
                <a:cs typeface="Tahoma" pitchFamily="34" charset="0"/>
              </a:rPr>
              <a:t>Telah</a:t>
            </a:r>
            <a:r>
              <a:rPr lang="en-US" sz="2400" dirty="0" smtClean="0">
                <a:solidFill>
                  <a:schemeClr val="tx1"/>
                </a:solidFill>
                <a:effectLst/>
                <a:latin typeface="Tahoma" pitchFamily="34" charset="0"/>
                <a:ea typeface="Tahoma" pitchFamily="34" charset="0"/>
                <a:cs typeface="Tahoma" pitchFamily="34" charset="0"/>
              </a:rPr>
              <a:t> lulus </a:t>
            </a:r>
            <a:r>
              <a:rPr lang="en-US" sz="2400" dirty="0" err="1" smtClean="0">
                <a:solidFill>
                  <a:schemeClr val="tx1"/>
                </a:solidFill>
                <a:effectLst/>
                <a:latin typeface="Tahoma" pitchFamily="34" charset="0"/>
                <a:ea typeface="Tahoma" pitchFamily="34" charset="0"/>
                <a:cs typeface="Tahoma" pitchFamily="34" charset="0"/>
              </a:rPr>
              <a:t>diklat</a:t>
            </a:r>
            <a:r>
              <a:rPr lang="en-US" sz="2400" dirty="0" smtClean="0">
                <a:solidFill>
                  <a:schemeClr val="tx1"/>
                </a:solidFill>
                <a:effectLst/>
                <a:latin typeface="Tahoma" pitchFamily="34" charset="0"/>
                <a:ea typeface="Tahoma" pitchFamily="34" charset="0"/>
                <a:cs typeface="Tahoma" pitchFamily="34" charset="0"/>
              </a:rPr>
              <a:t> </a:t>
            </a:r>
            <a:r>
              <a:rPr lang="en-US" sz="2400" dirty="0" err="1" smtClean="0">
                <a:solidFill>
                  <a:schemeClr val="tx1"/>
                </a:solidFill>
                <a:effectLst/>
                <a:latin typeface="Tahoma" pitchFamily="34" charset="0"/>
                <a:ea typeface="Tahoma" pitchFamily="34" charset="0"/>
                <a:cs typeface="Tahoma" pitchFamily="34" charset="0"/>
              </a:rPr>
              <a:t>jabatan</a:t>
            </a:r>
            <a:r>
              <a:rPr lang="en-US" sz="2400" dirty="0" smtClean="0">
                <a:solidFill>
                  <a:schemeClr val="tx1"/>
                </a:solidFill>
                <a:effectLst/>
                <a:latin typeface="Tahoma" pitchFamily="34" charset="0"/>
                <a:ea typeface="Tahoma" pitchFamily="34" charset="0"/>
                <a:cs typeface="Tahoma" pitchFamily="34" charset="0"/>
              </a:rPr>
              <a:t> </a:t>
            </a:r>
            <a:r>
              <a:rPr lang="en-US" sz="2400" dirty="0" err="1" smtClean="0">
                <a:solidFill>
                  <a:schemeClr val="tx1"/>
                </a:solidFill>
                <a:effectLst/>
                <a:latin typeface="Tahoma" pitchFamily="34" charset="0"/>
                <a:ea typeface="Tahoma" pitchFamily="34" charset="0"/>
                <a:cs typeface="Tahoma" pitchFamily="34" charset="0"/>
              </a:rPr>
              <a:t>fungsional</a:t>
            </a:r>
            <a:r>
              <a:rPr lang="en-US" sz="2400" dirty="0" smtClean="0">
                <a:solidFill>
                  <a:schemeClr val="tx1"/>
                </a:solidFill>
                <a:effectLst/>
                <a:latin typeface="Tahoma" pitchFamily="34" charset="0"/>
                <a:ea typeface="Tahoma" pitchFamily="34" charset="0"/>
                <a:cs typeface="Tahoma" pitchFamily="34" charset="0"/>
              </a:rPr>
              <a:t> </a:t>
            </a:r>
            <a:r>
              <a:rPr lang="en-US" sz="2400" dirty="0" err="1" smtClean="0">
                <a:solidFill>
                  <a:schemeClr val="tx1"/>
                </a:solidFill>
                <a:effectLst/>
                <a:latin typeface="Tahoma" pitchFamily="34" charset="0"/>
                <a:ea typeface="Tahoma" pitchFamily="34" charset="0"/>
                <a:cs typeface="Tahoma" pitchFamily="34" charset="0"/>
              </a:rPr>
              <a:t>pengawas</a:t>
            </a:r>
            <a:r>
              <a:rPr lang="en-US" sz="2400" dirty="0" smtClean="0">
                <a:solidFill>
                  <a:schemeClr val="tx1"/>
                </a:solidFill>
                <a:effectLst/>
                <a:latin typeface="Tahoma" pitchFamily="34" charset="0"/>
                <a:ea typeface="Tahoma" pitchFamily="34" charset="0"/>
                <a:cs typeface="Tahoma" pitchFamily="34" charset="0"/>
              </a:rPr>
              <a:t> </a:t>
            </a:r>
            <a:r>
              <a:rPr lang="en-US" sz="2400" dirty="0" err="1" smtClean="0">
                <a:solidFill>
                  <a:schemeClr val="tx1"/>
                </a:solidFill>
                <a:effectLst/>
                <a:latin typeface="Tahoma" pitchFamily="34" charset="0"/>
                <a:ea typeface="Tahoma" pitchFamily="34" charset="0"/>
                <a:cs typeface="Tahoma" pitchFamily="34" charset="0"/>
              </a:rPr>
              <a:t>perikanan</a:t>
            </a:r>
            <a:endParaRPr lang="en-US" sz="2400" dirty="0" smtClean="0">
              <a:solidFill>
                <a:schemeClr val="tx1"/>
              </a:solidFill>
              <a:effectLst/>
              <a:latin typeface="Tahoma" pitchFamily="34" charset="0"/>
              <a:ea typeface="Tahoma" pitchFamily="34" charset="0"/>
              <a:cs typeface="Tahoma" pitchFamily="34" charset="0"/>
            </a:endParaRPr>
          </a:p>
          <a:p>
            <a:pPr marL="287338" indent="-287338">
              <a:spcBef>
                <a:spcPts val="1200"/>
              </a:spcBef>
              <a:buFont typeface="Arial" pitchFamily="34" charset="0"/>
              <a:buChar char="•"/>
              <a:defRPr/>
            </a:pPr>
            <a:r>
              <a:rPr lang="en-US" sz="2400" dirty="0" err="1" smtClean="0">
                <a:solidFill>
                  <a:schemeClr val="tx1"/>
                </a:solidFill>
                <a:effectLst/>
                <a:latin typeface="Tahoma" pitchFamily="34" charset="0"/>
                <a:ea typeface="Tahoma" pitchFamily="34" charset="0"/>
                <a:cs typeface="Tahoma" pitchFamily="34" charset="0"/>
              </a:rPr>
              <a:t>Tersedianya</a:t>
            </a:r>
            <a:r>
              <a:rPr lang="en-US" sz="2400" dirty="0" smtClean="0">
                <a:solidFill>
                  <a:schemeClr val="tx1"/>
                </a:solidFill>
                <a:effectLst/>
                <a:latin typeface="Tahoma" pitchFamily="34" charset="0"/>
                <a:ea typeface="Tahoma" pitchFamily="34" charset="0"/>
                <a:cs typeface="Tahoma" pitchFamily="34" charset="0"/>
              </a:rPr>
              <a:t> </a:t>
            </a:r>
            <a:r>
              <a:rPr lang="en-US" sz="2400" dirty="0" err="1" smtClean="0">
                <a:solidFill>
                  <a:schemeClr val="tx1"/>
                </a:solidFill>
                <a:effectLst/>
                <a:latin typeface="Tahoma" pitchFamily="34" charset="0"/>
                <a:ea typeface="Tahoma" pitchFamily="34" charset="0"/>
                <a:cs typeface="Tahoma" pitchFamily="34" charset="0"/>
              </a:rPr>
              <a:t>formasi</a:t>
            </a:r>
            <a:r>
              <a:rPr lang="en-US" sz="2400" dirty="0" smtClean="0">
                <a:solidFill>
                  <a:schemeClr val="tx1"/>
                </a:solidFill>
                <a:effectLst/>
                <a:latin typeface="Tahoma" pitchFamily="34" charset="0"/>
                <a:ea typeface="Tahoma" pitchFamily="34" charset="0"/>
                <a:cs typeface="Tahoma" pitchFamily="34" charset="0"/>
              </a:rPr>
              <a:t> </a:t>
            </a:r>
            <a:r>
              <a:rPr lang="en-US" sz="2400" dirty="0" err="1" smtClean="0">
                <a:solidFill>
                  <a:schemeClr val="tx1"/>
                </a:solidFill>
                <a:effectLst/>
                <a:latin typeface="Tahoma" pitchFamily="34" charset="0"/>
                <a:ea typeface="Tahoma" pitchFamily="34" charset="0"/>
                <a:cs typeface="Tahoma" pitchFamily="34" charset="0"/>
              </a:rPr>
              <a:t>untuk</a:t>
            </a:r>
            <a:r>
              <a:rPr lang="en-US" sz="2400" dirty="0" smtClean="0">
                <a:solidFill>
                  <a:schemeClr val="tx1"/>
                </a:solidFill>
                <a:effectLst/>
                <a:latin typeface="Tahoma" pitchFamily="34" charset="0"/>
                <a:ea typeface="Tahoma" pitchFamily="34" charset="0"/>
                <a:cs typeface="Tahoma" pitchFamily="34" charset="0"/>
              </a:rPr>
              <a:t> </a:t>
            </a:r>
            <a:r>
              <a:rPr lang="en-US" sz="2400" dirty="0" err="1" smtClean="0">
                <a:solidFill>
                  <a:schemeClr val="tx1"/>
                </a:solidFill>
                <a:effectLst/>
                <a:latin typeface="Tahoma" pitchFamily="34" charset="0"/>
                <a:ea typeface="Tahoma" pitchFamily="34" charset="0"/>
                <a:cs typeface="Tahoma" pitchFamily="34" charset="0"/>
              </a:rPr>
              <a:t>jabatan</a:t>
            </a:r>
            <a:r>
              <a:rPr lang="en-US" sz="2400" dirty="0" smtClean="0">
                <a:solidFill>
                  <a:schemeClr val="tx1"/>
                </a:solidFill>
                <a:effectLst/>
                <a:latin typeface="Tahoma" pitchFamily="34" charset="0"/>
                <a:ea typeface="Tahoma" pitchFamily="34" charset="0"/>
                <a:cs typeface="Tahoma" pitchFamily="34" charset="0"/>
              </a:rPr>
              <a:t> </a:t>
            </a:r>
            <a:r>
              <a:rPr lang="en-US" sz="2400" dirty="0" err="1" smtClean="0">
                <a:solidFill>
                  <a:schemeClr val="tx1"/>
                </a:solidFill>
                <a:effectLst/>
                <a:latin typeface="Tahoma" pitchFamily="34" charset="0"/>
                <a:ea typeface="Tahoma" pitchFamily="34" charset="0"/>
                <a:cs typeface="Tahoma" pitchFamily="34" charset="0"/>
              </a:rPr>
              <a:t>pengawas</a:t>
            </a:r>
            <a:r>
              <a:rPr lang="en-US" sz="2400" dirty="0" smtClean="0">
                <a:solidFill>
                  <a:schemeClr val="tx1"/>
                </a:solidFill>
                <a:effectLst/>
                <a:latin typeface="Tahoma" pitchFamily="34" charset="0"/>
                <a:ea typeface="Tahoma" pitchFamily="34" charset="0"/>
                <a:cs typeface="Tahoma" pitchFamily="34" charset="0"/>
              </a:rPr>
              <a:t> </a:t>
            </a:r>
            <a:r>
              <a:rPr lang="en-US" sz="2400" dirty="0" err="1" smtClean="0">
                <a:solidFill>
                  <a:schemeClr val="tx1"/>
                </a:solidFill>
                <a:effectLst/>
                <a:latin typeface="Tahoma" pitchFamily="34" charset="0"/>
                <a:ea typeface="Tahoma" pitchFamily="34" charset="0"/>
                <a:cs typeface="Tahoma" pitchFamily="34" charset="0"/>
              </a:rPr>
              <a:t>perikanan</a:t>
            </a:r>
            <a:endParaRPr lang="en-US" sz="2400" dirty="0" smtClean="0">
              <a:solidFill>
                <a:schemeClr val="tx1"/>
              </a:solidFill>
              <a:effectLst/>
              <a:latin typeface="Tahoma" pitchFamily="34" charset="0"/>
              <a:ea typeface="Tahoma" pitchFamily="34" charset="0"/>
              <a:cs typeface="Tahoma" pitchFamily="34" charset="0"/>
            </a:endParaRPr>
          </a:p>
          <a:p>
            <a:pPr marL="287338" indent="-287338">
              <a:spcBef>
                <a:spcPts val="1200"/>
              </a:spcBef>
              <a:buFont typeface="Arial" pitchFamily="34" charset="0"/>
              <a:buChar char="•"/>
              <a:defRPr/>
            </a:pPr>
            <a:r>
              <a:rPr lang="en-US" sz="2400" dirty="0" err="1" smtClean="0">
                <a:solidFill>
                  <a:schemeClr val="tx1"/>
                </a:solidFill>
                <a:latin typeface="Tahoma" pitchFamily="34" charset="0"/>
                <a:ea typeface="Tahoma" pitchFamily="34" charset="0"/>
                <a:cs typeface="Tahoma" pitchFamily="34" charset="0"/>
              </a:rPr>
              <a:t>Setiap</a:t>
            </a:r>
            <a:r>
              <a:rPr lang="en-US" sz="2400" dirty="0" smtClean="0">
                <a:solidFill>
                  <a:schemeClr val="tx1"/>
                </a:solidFill>
                <a:latin typeface="Tahoma" pitchFamily="34" charset="0"/>
                <a:ea typeface="Tahoma" pitchFamily="34" charset="0"/>
                <a:cs typeface="Tahoma" pitchFamily="34" charset="0"/>
              </a:rPr>
              <a:t> </a:t>
            </a:r>
            <a:r>
              <a:rPr lang="en-US" sz="2400" dirty="0" err="1" smtClean="0">
                <a:solidFill>
                  <a:schemeClr val="tx1"/>
                </a:solidFill>
                <a:latin typeface="Tahoma" pitchFamily="34" charset="0"/>
                <a:ea typeface="Tahoma" pitchFamily="34" charset="0"/>
                <a:cs typeface="Tahoma" pitchFamily="34" charset="0"/>
              </a:rPr>
              <a:t>unsur</a:t>
            </a:r>
            <a:r>
              <a:rPr lang="en-US" sz="2400" dirty="0" smtClean="0">
                <a:solidFill>
                  <a:schemeClr val="tx1"/>
                </a:solidFill>
                <a:latin typeface="Tahoma" pitchFamily="34" charset="0"/>
                <a:ea typeface="Tahoma" pitchFamily="34" charset="0"/>
                <a:cs typeface="Tahoma" pitchFamily="34" charset="0"/>
              </a:rPr>
              <a:t> DP3 paling </a:t>
            </a:r>
            <a:r>
              <a:rPr lang="en-US" sz="2400" dirty="0" err="1" smtClean="0">
                <a:solidFill>
                  <a:schemeClr val="tx1"/>
                </a:solidFill>
                <a:latin typeface="Tahoma" pitchFamily="34" charset="0"/>
                <a:ea typeface="Tahoma" pitchFamily="34" charset="0"/>
                <a:cs typeface="Tahoma" pitchFamily="34" charset="0"/>
              </a:rPr>
              <a:t>kurang</a:t>
            </a:r>
            <a:r>
              <a:rPr lang="en-US" sz="2400" dirty="0" smtClean="0">
                <a:solidFill>
                  <a:schemeClr val="tx1"/>
                </a:solidFill>
                <a:latin typeface="Tahoma" pitchFamily="34" charset="0"/>
                <a:ea typeface="Tahoma" pitchFamily="34" charset="0"/>
                <a:cs typeface="Tahoma" pitchFamily="34" charset="0"/>
              </a:rPr>
              <a:t> </a:t>
            </a:r>
            <a:r>
              <a:rPr lang="en-US" sz="2400" dirty="0" err="1" smtClean="0">
                <a:solidFill>
                  <a:schemeClr val="tx1"/>
                </a:solidFill>
                <a:latin typeface="Tahoma" pitchFamily="34" charset="0"/>
                <a:ea typeface="Tahoma" pitchFamily="34" charset="0"/>
                <a:cs typeface="Tahoma" pitchFamily="34" charset="0"/>
              </a:rPr>
              <a:t>bernilai</a:t>
            </a:r>
            <a:r>
              <a:rPr lang="en-US" sz="2400" dirty="0" smtClean="0">
                <a:solidFill>
                  <a:schemeClr val="tx1"/>
                </a:solidFill>
                <a:latin typeface="Tahoma" pitchFamily="34" charset="0"/>
                <a:ea typeface="Tahoma" pitchFamily="34" charset="0"/>
                <a:cs typeface="Tahoma" pitchFamily="34" charset="0"/>
              </a:rPr>
              <a:t> </a:t>
            </a:r>
            <a:r>
              <a:rPr lang="en-US" sz="2400" dirty="0" err="1" smtClean="0">
                <a:solidFill>
                  <a:schemeClr val="tx1"/>
                </a:solidFill>
                <a:latin typeface="Tahoma" pitchFamily="34" charset="0"/>
                <a:ea typeface="Tahoma" pitchFamily="34" charset="0"/>
                <a:cs typeface="Tahoma" pitchFamily="34" charset="0"/>
              </a:rPr>
              <a:t>baik</a:t>
            </a:r>
            <a:r>
              <a:rPr lang="en-US" sz="2400" dirty="0" smtClean="0">
                <a:solidFill>
                  <a:schemeClr val="tx1"/>
                </a:solidFill>
                <a:latin typeface="Tahoma" pitchFamily="34" charset="0"/>
                <a:ea typeface="Tahoma" pitchFamily="34" charset="0"/>
                <a:cs typeface="Tahoma" pitchFamily="34" charset="0"/>
              </a:rPr>
              <a:t> </a:t>
            </a:r>
            <a:r>
              <a:rPr lang="en-US" sz="2400" dirty="0" err="1" smtClean="0">
                <a:solidFill>
                  <a:schemeClr val="tx1"/>
                </a:solidFill>
                <a:latin typeface="Tahoma" pitchFamily="34" charset="0"/>
                <a:ea typeface="Tahoma" pitchFamily="34" charset="0"/>
                <a:cs typeface="Tahoma" pitchFamily="34" charset="0"/>
              </a:rPr>
              <a:t>dalam</a:t>
            </a:r>
            <a:r>
              <a:rPr lang="en-US" sz="2400" dirty="0" smtClean="0">
                <a:solidFill>
                  <a:schemeClr val="tx1"/>
                </a:solidFill>
                <a:latin typeface="Tahoma" pitchFamily="34" charset="0"/>
                <a:ea typeface="Tahoma" pitchFamily="34" charset="0"/>
                <a:cs typeface="Tahoma" pitchFamily="34" charset="0"/>
              </a:rPr>
              <a:t> 1 </a:t>
            </a:r>
            <a:r>
              <a:rPr lang="en-US" sz="2400" dirty="0" err="1" smtClean="0">
                <a:solidFill>
                  <a:schemeClr val="tx1"/>
                </a:solidFill>
                <a:latin typeface="Tahoma" pitchFamily="34" charset="0"/>
                <a:ea typeface="Tahoma" pitchFamily="34" charset="0"/>
                <a:cs typeface="Tahoma" pitchFamily="34" charset="0"/>
              </a:rPr>
              <a:t>tahun</a:t>
            </a:r>
            <a:r>
              <a:rPr lang="en-US" sz="2400" dirty="0" smtClean="0">
                <a:solidFill>
                  <a:schemeClr val="tx1"/>
                </a:solidFill>
                <a:latin typeface="Tahoma" pitchFamily="34" charset="0"/>
                <a:ea typeface="Tahoma" pitchFamily="34" charset="0"/>
                <a:cs typeface="Tahoma" pitchFamily="34" charset="0"/>
              </a:rPr>
              <a:t> </a:t>
            </a:r>
            <a:r>
              <a:rPr lang="en-US" sz="2400" dirty="0" err="1" smtClean="0">
                <a:solidFill>
                  <a:schemeClr val="tx1"/>
                </a:solidFill>
                <a:latin typeface="Tahoma" pitchFamily="34" charset="0"/>
                <a:ea typeface="Tahoma" pitchFamily="34" charset="0"/>
                <a:cs typeface="Tahoma" pitchFamily="34" charset="0"/>
              </a:rPr>
              <a:t>terakhir</a:t>
            </a:r>
            <a:endParaRPr lang="en-US" sz="2400" dirty="0" smtClean="0">
              <a:solidFill>
                <a:schemeClr val="tx1"/>
              </a:solidFill>
              <a:latin typeface="Tahoma" pitchFamily="34" charset="0"/>
              <a:ea typeface="Tahoma" pitchFamily="34" charset="0"/>
              <a:cs typeface="Tahoma" pitchFamily="34" charset="0"/>
            </a:endParaRPr>
          </a:p>
          <a:p>
            <a:pPr marL="287338" indent="-287338">
              <a:spcBef>
                <a:spcPts val="1200"/>
              </a:spcBef>
              <a:buFont typeface="Arial" pitchFamily="34" charset="0"/>
              <a:buChar char="•"/>
              <a:defRPr/>
            </a:pPr>
            <a:endParaRPr lang="en-US" sz="2400" dirty="0" smtClean="0">
              <a:solidFill>
                <a:schemeClr val="tx1"/>
              </a:solidFill>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nvSpPr>
        <p:spPr>
          <a:xfrm>
            <a:off x="6553200" y="6356351"/>
            <a:ext cx="2133600" cy="365125"/>
          </a:xfrm>
          <a:prstGeom prst="rect">
            <a:avLst/>
          </a:prstGeom>
          <a:noFill/>
        </p:spPr>
        <p:txBody>
          <a:bodyPr anchor="ctr"/>
          <a:lstStyle/>
          <a:p>
            <a:pPr algn="r" eaLnBrk="0" hangingPunct="0">
              <a:defRPr/>
            </a:pPr>
            <a:fld id="{F9D25231-30F7-42CC-932B-CD06F4BE24FB}" type="slidenum">
              <a:rPr lang="en-US" sz="1200"/>
              <a:pPr algn="r" eaLnBrk="0" hangingPunct="0">
                <a:defRPr/>
              </a:pPr>
              <a:t>5</a:t>
            </a:fld>
            <a:endParaRPr lang="en-US" sz="1200"/>
          </a:p>
        </p:txBody>
      </p:sp>
      <p:sp>
        <p:nvSpPr>
          <p:cNvPr id="16388" name="WordArt 25"/>
          <p:cNvSpPr>
            <a:spLocks noChangeArrowheads="1" noChangeShapeType="1" noTextEdit="1"/>
          </p:cNvSpPr>
          <p:nvPr/>
        </p:nvSpPr>
        <p:spPr bwMode="auto">
          <a:xfrm>
            <a:off x="417606" y="838200"/>
            <a:ext cx="8242845" cy="609600"/>
          </a:xfrm>
          <a:prstGeom prst="rect">
            <a:avLst/>
          </a:prstGeom>
        </p:spPr>
        <p:txBody>
          <a:bodyPr wrap="none" fromWordArt="1">
            <a:prstTxWarp prst="textPlain">
              <a:avLst>
                <a:gd name="adj" fmla="val 50000"/>
              </a:avLst>
            </a:prstTxWarp>
          </a:bodyPr>
          <a:lstStyle/>
          <a:p>
            <a:pPr algn="ctr"/>
            <a:r>
              <a:rPr lang="id-ID" sz="3600" kern="10" dirty="0" smtClean="0">
                <a:ln w="9525">
                  <a:solidFill>
                    <a:schemeClr val="tx1"/>
                  </a:solidFill>
                  <a:round/>
                  <a:headEnd/>
                  <a:tailEnd/>
                </a:ln>
                <a:solidFill>
                  <a:srgbClr val="FF9900"/>
                </a:solidFill>
                <a:latin typeface="Arial Unicode MS"/>
                <a:ea typeface="Arial Unicode MS"/>
                <a:cs typeface="Arial Unicode MS"/>
              </a:rPr>
              <a:t>DUA JALUR MENDAYAGUNAKAN DAN MENGEMBANGKAN KARIER PNS</a:t>
            </a:r>
            <a:endParaRPr lang="id-ID" sz="3600" kern="10" dirty="0">
              <a:ln w="9525">
                <a:solidFill>
                  <a:schemeClr val="tx1"/>
                </a:solidFill>
                <a:round/>
                <a:headEnd/>
                <a:tailEnd/>
              </a:ln>
              <a:solidFill>
                <a:srgbClr val="FF9900"/>
              </a:solidFill>
              <a:latin typeface="Arial Unicode MS"/>
              <a:ea typeface="Arial Unicode MS"/>
              <a:cs typeface="Arial Unicode MS"/>
            </a:endParaRPr>
          </a:p>
        </p:txBody>
      </p:sp>
      <p:sp>
        <p:nvSpPr>
          <p:cNvPr id="16389" name="AutoShape 1045"/>
          <p:cNvSpPr>
            <a:spLocks noChangeArrowheads="1"/>
          </p:cNvSpPr>
          <p:nvPr/>
        </p:nvSpPr>
        <p:spPr bwMode="auto">
          <a:xfrm>
            <a:off x="177312" y="3251200"/>
            <a:ext cx="1969477" cy="863600"/>
          </a:xfrm>
          <a:prstGeom prst="roundRect">
            <a:avLst>
              <a:gd name="adj" fmla="val 16667"/>
            </a:avLst>
          </a:prstGeom>
          <a:solidFill>
            <a:srgbClr val="FFFF00"/>
          </a:solidFill>
          <a:ln w="9525">
            <a:noFill/>
            <a:round/>
            <a:headEnd/>
            <a:tailEnd/>
          </a:ln>
          <a:effectLst>
            <a:prstShdw prst="shdw17" dist="17961" dir="2700000">
              <a:srgbClr val="2F4D71"/>
            </a:prstShdw>
          </a:effectLst>
        </p:spPr>
        <p:txBody>
          <a:bodyPr wrap="none" anchor="ctr"/>
          <a:lstStyle/>
          <a:p>
            <a:pPr algn="ctr" eaLnBrk="0" hangingPunct="0"/>
            <a:r>
              <a:rPr lang="id-ID" sz="1800" dirty="0"/>
              <a:t>Pengangkatan</a:t>
            </a:r>
          </a:p>
          <a:p>
            <a:pPr algn="ctr" eaLnBrk="0" hangingPunct="0"/>
            <a:r>
              <a:rPr lang="en-US" sz="1800" dirty="0"/>
              <a:t>d</a:t>
            </a:r>
            <a:r>
              <a:rPr lang="id-ID" sz="1800" dirty="0"/>
              <a:t>alam</a:t>
            </a:r>
          </a:p>
          <a:p>
            <a:pPr algn="ctr" eaLnBrk="0" hangingPunct="0"/>
            <a:r>
              <a:rPr lang="id-ID" sz="1800" dirty="0"/>
              <a:t>jabatan</a:t>
            </a:r>
            <a:endParaRPr lang="en-US" sz="1800" dirty="0"/>
          </a:p>
        </p:txBody>
      </p:sp>
      <p:sp>
        <p:nvSpPr>
          <p:cNvPr id="156700" name="AutoShape 1052"/>
          <p:cNvSpPr>
            <a:spLocks noChangeArrowheads="1"/>
          </p:cNvSpPr>
          <p:nvPr/>
        </p:nvSpPr>
        <p:spPr bwMode="auto">
          <a:xfrm>
            <a:off x="6893169" y="3276600"/>
            <a:ext cx="2140927" cy="914400"/>
          </a:xfrm>
          <a:prstGeom prst="roundRect">
            <a:avLst>
              <a:gd name="adj" fmla="val 16667"/>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lgn="ctr" eaLnBrk="0" hangingPunct="0">
              <a:defRPr/>
            </a:pPr>
            <a:r>
              <a:rPr lang="id-ID" sz="1800" dirty="0"/>
              <a:t>PNS</a:t>
            </a:r>
          </a:p>
          <a:p>
            <a:pPr algn="ctr" eaLnBrk="0" hangingPunct="0">
              <a:defRPr/>
            </a:pPr>
            <a:r>
              <a:rPr lang="id-ID" sz="1800" dirty="0"/>
              <a:t>Profesional</a:t>
            </a:r>
            <a:endParaRPr lang="en-US" sz="1800" dirty="0"/>
          </a:p>
        </p:txBody>
      </p:sp>
      <p:grpSp>
        <p:nvGrpSpPr>
          <p:cNvPr id="3" name="Group 33"/>
          <p:cNvGrpSpPr>
            <a:grpSpLocks/>
          </p:cNvGrpSpPr>
          <p:nvPr/>
        </p:nvGrpSpPr>
        <p:grpSpPr bwMode="auto">
          <a:xfrm>
            <a:off x="428596" y="1857364"/>
            <a:ext cx="8314592" cy="1371600"/>
            <a:chOff x="288" y="1152"/>
            <a:chExt cx="5674" cy="864"/>
          </a:xfrm>
        </p:grpSpPr>
        <p:sp>
          <p:nvSpPr>
            <p:cNvPr id="16403" name="Text Box 3"/>
            <p:cNvSpPr txBox="1">
              <a:spLocks noChangeArrowheads="1"/>
            </p:cNvSpPr>
            <p:nvPr/>
          </p:nvSpPr>
          <p:spPr bwMode="auto">
            <a:xfrm>
              <a:off x="847" y="1262"/>
              <a:ext cx="677" cy="213"/>
            </a:xfrm>
            <a:prstGeom prst="rect">
              <a:avLst/>
            </a:prstGeom>
            <a:solidFill>
              <a:srgbClr val="CC99FF"/>
            </a:solidFill>
            <a:ln w="9525">
              <a:noFill/>
              <a:miter lim="800000"/>
              <a:headEnd/>
              <a:tailEnd/>
            </a:ln>
          </p:spPr>
          <p:txBody>
            <a:bodyPr wrap="none">
              <a:spAutoFit/>
            </a:bodyPr>
            <a:lstStyle/>
            <a:p>
              <a:pPr algn="ctr" eaLnBrk="0" hangingPunct="0"/>
              <a:r>
                <a:rPr lang="id-ID" sz="1600"/>
                <a:t>struktural</a:t>
              </a:r>
            </a:p>
          </p:txBody>
        </p:sp>
        <p:sp>
          <p:nvSpPr>
            <p:cNvPr id="16404" name="Text Box 4"/>
            <p:cNvSpPr txBox="1">
              <a:spLocks noChangeArrowheads="1"/>
            </p:cNvSpPr>
            <p:nvPr/>
          </p:nvSpPr>
          <p:spPr bwMode="auto">
            <a:xfrm>
              <a:off x="1769" y="1200"/>
              <a:ext cx="983" cy="368"/>
            </a:xfrm>
            <a:prstGeom prst="rect">
              <a:avLst/>
            </a:prstGeom>
            <a:solidFill>
              <a:srgbClr val="CC99FF"/>
            </a:solidFill>
            <a:ln w="9525">
              <a:noFill/>
              <a:miter lim="800000"/>
              <a:headEnd/>
              <a:tailEnd/>
            </a:ln>
          </p:spPr>
          <p:txBody>
            <a:bodyPr wrap="none">
              <a:spAutoFit/>
            </a:bodyPr>
            <a:lstStyle/>
            <a:p>
              <a:pPr algn="ctr" eaLnBrk="0" hangingPunct="0"/>
              <a:r>
                <a:rPr lang="id-ID" sz="1600" dirty="0"/>
                <a:t>Manajerial</a:t>
              </a:r>
            </a:p>
            <a:p>
              <a:pPr algn="ctr" eaLnBrk="0" hangingPunct="0"/>
              <a:r>
                <a:rPr lang="en-US" sz="1600" dirty="0" err="1"/>
                <a:t>Kepemimpinan</a:t>
              </a:r>
              <a:endParaRPr lang="id-ID" sz="1600" dirty="0"/>
            </a:p>
          </p:txBody>
        </p:sp>
        <p:sp>
          <p:nvSpPr>
            <p:cNvPr id="16405" name="Text Box 5"/>
            <p:cNvSpPr txBox="1">
              <a:spLocks noChangeArrowheads="1"/>
            </p:cNvSpPr>
            <p:nvPr/>
          </p:nvSpPr>
          <p:spPr bwMode="auto">
            <a:xfrm>
              <a:off x="2970" y="1170"/>
              <a:ext cx="1458" cy="366"/>
            </a:xfrm>
            <a:prstGeom prst="rect">
              <a:avLst/>
            </a:prstGeom>
            <a:solidFill>
              <a:srgbClr val="CC99FF"/>
            </a:solidFill>
            <a:ln w="9525">
              <a:noFill/>
              <a:miter lim="800000"/>
              <a:headEnd/>
              <a:tailEnd/>
            </a:ln>
          </p:spPr>
          <p:txBody>
            <a:bodyPr wrap="none">
              <a:spAutoFit/>
            </a:bodyPr>
            <a:lstStyle/>
            <a:p>
              <a:pPr algn="ctr" eaLnBrk="0" hangingPunct="0"/>
              <a:r>
                <a:rPr lang="id-ID" sz="1600"/>
                <a:t>PP. No. 100 Th </a:t>
              </a:r>
              <a:r>
                <a:rPr lang="en-US" sz="1600"/>
                <a:t>2000</a:t>
              </a:r>
              <a:endParaRPr lang="id-ID" sz="1600"/>
            </a:p>
            <a:p>
              <a:pPr algn="ctr" eaLnBrk="0" hangingPunct="0"/>
              <a:r>
                <a:rPr lang="en-US" sz="1600"/>
                <a:t>Jo</a:t>
              </a:r>
              <a:r>
                <a:rPr lang="id-ID" sz="1600"/>
                <a:t>. PP. No. 13 Th. 2002</a:t>
              </a:r>
            </a:p>
          </p:txBody>
        </p:sp>
        <p:sp>
          <p:nvSpPr>
            <p:cNvPr id="16406" name="Text Box 6"/>
            <p:cNvSpPr txBox="1">
              <a:spLocks noChangeArrowheads="1"/>
            </p:cNvSpPr>
            <p:nvPr/>
          </p:nvSpPr>
          <p:spPr bwMode="auto">
            <a:xfrm>
              <a:off x="4691" y="1162"/>
              <a:ext cx="871" cy="368"/>
            </a:xfrm>
            <a:prstGeom prst="rect">
              <a:avLst/>
            </a:prstGeom>
            <a:solidFill>
              <a:srgbClr val="CC99FF"/>
            </a:solidFill>
            <a:ln w="9525">
              <a:noFill/>
              <a:miter lim="800000"/>
              <a:headEnd/>
              <a:tailEnd/>
            </a:ln>
          </p:spPr>
          <p:txBody>
            <a:bodyPr wrap="none">
              <a:spAutoFit/>
            </a:bodyPr>
            <a:lstStyle/>
            <a:p>
              <a:pPr algn="ctr" eaLnBrk="0" hangingPunct="0"/>
              <a:r>
                <a:rPr lang="id-ID" sz="1600"/>
                <a:t>P</a:t>
              </a:r>
              <a:r>
                <a:rPr lang="en-US" sz="1600"/>
                <a:t>e</a:t>
              </a:r>
              <a:r>
                <a:rPr lang="id-ID" sz="1600"/>
                <a:t>rampingan</a:t>
              </a:r>
            </a:p>
            <a:p>
              <a:pPr algn="ctr" eaLnBrk="0" hangingPunct="0"/>
              <a:r>
                <a:rPr lang="id-ID" sz="1600"/>
                <a:t> Struktur</a:t>
              </a:r>
            </a:p>
          </p:txBody>
        </p:sp>
        <p:sp>
          <p:nvSpPr>
            <p:cNvPr id="16408" name="AutoShape 15"/>
            <p:cNvSpPr>
              <a:spLocks noChangeArrowheads="1"/>
            </p:cNvSpPr>
            <p:nvPr/>
          </p:nvSpPr>
          <p:spPr bwMode="auto">
            <a:xfrm>
              <a:off x="1565" y="1225"/>
              <a:ext cx="181" cy="306"/>
            </a:xfrm>
            <a:prstGeom prst="rightArrow">
              <a:avLst>
                <a:gd name="adj1" fmla="val 20259"/>
                <a:gd name="adj2" fmla="val 19338"/>
              </a:avLst>
            </a:prstGeom>
            <a:solidFill>
              <a:schemeClr val="accent1"/>
            </a:solidFill>
            <a:ln w="9525">
              <a:solidFill>
                <a:schemeClr val="tx1"/>
              </a:solidFill>
              <a:miter lim="800000"/>
              <a:headEnd/>
              <a:tailEnd/>
            </a:ln>
          </p:spPr>
          <p:txBody>
            <a:bodyPr wrap="none" anchor="ctr"/>
            <a:lstStyle/>
            <a:p>
              <a:pPr algn="ctr" eaLnBrk="0" hangingPunct="0"/>
              <a:endParaRPr lang="id-ID"/>
            </a:p>
          </p:txBody>
        </p:sp>
        <p:sp>
          <p:nvSpPr>
            <p:cNvPr id="16409" name="AutoShape 16"/>
            <p:cNvSpPr>
              <a:spLocks noChangeArrowheads="1"/>
            </p:cNvSpPr>
            <p:nvPr/>
          </p:nvSpPr>
          <p:spPr bwMode="auto">
            <a:xfrm>
              <a:off x="2795" y="1230"/>
              <a:ext cx="181" cy="306"/>
            </a:xfrm>
            <a:prstGeom prst="rightArrow">
              <a:avLst>
                <a:gd name="adj1" fmla="val 20259"/>
                <a:gd name="adj2" fmla="val 19338"/>
              </a:avLst>
            </a:prstGeom>
            <a:solidFill>
              <a:schemeClr val="accent1"/>
            </a:solidFill>
            <a:ln w="9525">
              <a:solidFill>
                <a:schemeClr val="tx1"/>
              </a:solidFill>
              <a:miter lim="800000"/>
              <a:headEnd/>
              <a:tailEnd/>
            </a:ln>
          </p:spPr>
          <p:txBody>
            <a:bodyPr wrap="none" anchor="ctr"/>
            <a:lstStyle/>
            <a:p>
              <a:pPr algn="ctr" eaLnBrk="0" hangingPunct="0"/>
              <a:endParaRPr lang="id-ID"/>
            </a:p>
          </p:txBody>
        </p:sp>
        <p:sp>
          <p:nvSpPr>
            <p:cNvPr id="16410" name="AutoShape 17"/>
            <p:cNvSpPr>
              <a:spLocks noChangeArrowheads="1"/>
            </p:cNvSpPr>
            <p:nvPr/>
          </p:nvSpPr>
          <p:spPr bwMode="auto">
            <a:xfrm>
              <a:off x="4505" y="1230"/>
              <a:ext cx="181" cy="306"/>
            </a:xfrm>
            <a:prstGeom prst="rightArrow">
              <a:avLst>
                <a:gd name="adj1" fmla="val 20259"/>
                <a:gd name="adj2" fmla="val 19338"/>
              </a:avLst>
            </a:prstGeom>
            <a:solidFill>
              <a:schemeClr val="accent1"/>
            </a:solidFill>
            <a:ln w="9525">
              <a:solidFill>
                <a:schemeClr val="tx1"/>
              </a:solidFill>
              <a:miter lim="800000"/>
              <a:headEnd/>
              <a:tailEnd/>
            </a:ln>
          </p:spPr>
          <p:txBody>
            <a:bodyPr wrap="none" anchor="ctr"/>
            <a:lstStyle/>
            <a:p>
              <a:pPr algn="ctr" eaLnBrk="0" hangingPunct="0"/>
              <a:endParaRPr lang="id-ID"/>
            </a:p>
          </p:txBody>
        </p:sp>
        <p:sp>
          <p:nvSpPr>
            <p:cNvPr id="156701" name="AutoShape 1053"/>
            <p:cNvSpPr>
              <a:spLocks noChangeArrowheads="1"/>
            </p:cNvSpPr>
            <p:nvPr/>
          </p:nvSpPr>
          <p:spPr bwMode="auto">
            <a:xfrm>
              <a:off x="288" y="1152"/>
              <a:ext cx="528" cy="791"/>
            </a:xfrm>
            <a:custGeom>
              <a:avLst/>
              <a:gdLst>
                <a:gd name="G0" fmla="+- 13582 0 0"/>
                <a:gd name="G1" fmla="+- 4704 0 0"/>
                <a:gd name="G2" fmla="+- 12158 0 4704"/>
                <a:gd name="G3" fmla="+- G2 0 4704"/>
                <a:gd name="G4" fmla="*/ G3 32768 32059"/>
                <a:gd name="G5" fmla="*/ G4 1 2"/>
                <a:gd name="G6" fmla="+- 21600 0 13582"/>
                <a:gd name="G7" fmla="*/ G6 4704 6079"/>
                <a:gd name="G8" fmla="+- G7 13582 0"/>
                <a:gd name="T0" fmla="*/ 13582 w 21600"/>
                <a:gd name="T1" fmla="*/ 0 h 21600"/>
                <a:gd name="T2" fmla="*/ 13582 w 21600"/>
                <a:gd name="T3" fmla="*/ 12158 h 21600"/>
                <a:gd name="T4" fmla="*/ 1406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3582" y="0"/>
                  </a:lnTo>
                  <a:lnTo>
                    <a:pt x="13582" y="4704"/>
                  </a:lnTo>
                  <a:lnTo>
                    <a:pt x="12427" y="4704"/>
                  </a:lnTo>
                  <a:cubicBezTo>
                    <a:pt x="5564" y="4704"/>
                    <a:pt x="0" y="8041"/>
                    <a:pt x="0" y="12158"/>
                  </a:cubicBezTo>
                  <a:lnTo>
                    <a:pt x="0" y="21600"/>
                  </a:lnTo>
                  <a:lnTo>
                    <a:pt x="2811" y="21600"/>
                  </a:lnTo>
                  <a:lnTo>
                    <a:pt x="2811" y="12158"/>
                  </a:lnTo>
                  <a:cubicBezTo>
                    <a:pt x="2811" y="9560"/>
                    <a:pt x="7116" y="7454"/>
                    <a:pt x="12427" y="7454"/>
                  </a:cubicBezTo>
                  <a:lnTo>
                    <a:pt x="13582" y="7454"/>
                  </a:lnTo>
                  <a:lnTo>
                    <a:pt x="13582" y="12158"/>
                  </a:lnTo>
                  <a:close/>
                </a:path>
              </a:pathLst>
            </a:cu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defRPr/>
              </a:pPr>
              <a:endParaRPr lang="en-US"/>
            </a:p>
          </p:txBody>
        </p:sp>
        <p:sp>
          <p:nvSpPr>
            <p:cNvPr id="16412" name="AutoShape 1054"/>
            <p:cNvSpPr>
              <a:spLocks noChangeArrowheads="1"/>
            </p:cNvSpPr>
            <p:nvPr/>
          </p:nvSpPr>
          <p:spPr bwMode="auto">
            <a:xfrm rot="5400000">
              <a:off x="5456" y="1511"/>
              <a:ext cx="669" cy="342"/>
            </a:xfrm>
            <a:custGeom>
              <a:avLst/>
              <a:gdLst>
                <a:gd name="T0" fmla="*/ 0 w 21600"/>
                <a:gd name="T1" fmla="*/ 0 h 21600"/>
                <a:gd name="T2" fmla="*/ 0 w 21600"/>
                <a:gd name="T3" fmla="*/ 0 h 21600"/>
                <a:gd name="T4" fmla="*/ 0 w 21600"/>
                <a:gd name="T5" fmla="*/ 0 h 21600"/>
                <a:gd name="T6" fmla="*/ 1 w 21600"/>
                <a:gd name="T7" fmla="*/ 0 h 21600"/>
                <a:gd name="T8" fmla="*/ 17694720 60000 65536"/>
                <a:gd name="T9" fmla="*/ 5898240 60000 65536"/>
                <a:gd name="T10" fmla="*/ 5898240 60000 65536"/>
                <a:gd name="T11" fmla="*/ 0 60000 65536"/>
                <a:gd name="T12" fmla="*/ 12430 w 21600"/>
                <a:gd name="T13" fmla="*/ 4358 h 21600"/>
                <a:gd name="T14" fmla="*/ 19049 w 21600"/>
                <a:gd name="T15" fmla="*/ 7768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4388"/>
                  </a:lnTo>
                  <a:cubicBezTo>
                    <a:pt x="5564" y="4388"/>
                    <a:pt x="0" y="7867"/>
                    <a:pt x="0" y="12158"/>
                  </a:cubicBezTo>
                  <a:lnTo>
                    <a:pt x="0" y="21600"/>
                  </a:lnTo>
                  <a:lnTo>
                    <a:pt x="3457" y="21600"/>
                  </a:lnTo>
                  <a:lnTo>
                    <a:pt x="3457" y="12158"/>
                  </a:lnTo>
                  <a:cubicBezTo>
                    <a:pt x="3457" y="9735"/>
                    <a:pt x="7473" y="7770"/>
                    <a:pt x="12427" y="7770"/>
                  </a:cubicBezTo>
                  <a:lnTo>
                    <a:pt x="12427" y="12158"/>
                  </a:lnTo>
                  <a:close/>
                </a:path>
              </a:pathLst>
            </a:custGeom>
            <a:solidFill>
              <a:schemeClr val="accent1"/>
            </a:solidFill>
            <a:ln w="9525">
              <a:noFill/>
              <a:miter lim="800000"/>
              <a:headEnd/>
              <a:tailEnd/>
            </a:ln>
            <a:effectLst>
              <a:prstShdw prst="shdw17" dist="17961" dir="2700000">
                <a:srgbClr val="2F4D71"/>
              </a:prstShdw>
            </a:effectLst>
          </p:spPr>
          <p:txBody>
            <a:bodyPr wrap="none" anchor="ctr"/>
            <a:lstStyle/>
            <a:p>
              <a:endParaRPr lang="en-GB"/>
            </a:p>
          </p:txBody>
        </p:sp>
      </p:grpSp>
      <p:sp>
        <p:nvSpPr>
          <p:cNvPr id="16393" name="Text Box 7"/>
          <p:cNvSpPr txBox="1">
            <a:spLocks noChangeArrowheads="1"/>
          </p:cNvSpPr>
          <p:nvPr/>
        </p:nvSpPr>
        <p:spPr bwMode="auto">
          <a:xfrm>
            <a:off x="1189894" y="4994275"/>
            <a:ext cx="1045479" cy="338554"/>
          </a:xfrm>
          <a:prstGeom prst="rect">
            <a:avLst/>
          </a:prstGeom>
          <a:solidFill>
            <a:srgbClr val="CC99FF"/>
          </a:solidFill>
          <a:ln w="9525">
            <a:noFill/>
            <a:miter lim="800000"/>
            <a:headEnd/>
            <a:tailEnd/>
          </a:ln>
        </p:spPr>
        <p:txBody>
          <a:bodyPr wrap="none">
            <a:spAutoFit/>
          </a:bodyPr>
          <a:lstStyle/>
          <a:p>
            <a:pPr algn="ctr" eaLnBrk="0" hangingPunct="0"/>
            <a:r>
              <a:rPr lang="id-ID" sz="1600"/>
              <a:t>fungsional</a:t>
            </a:r>
          </a:p>
        </p:txBody>
      </p:sp>
      <p:sp>
        <p:nvSpPr>
          <p:cNvPr id="16394" name="Text Box 8"/>
          <p:cNvSpPr txBox="1">
            <a:spLocks noChangeArrowheads="1"/>
          </p:cNvSpPr>
          <p:nvPr/>
        </p:nvSpPr>
        <p:spPr bwMode="auto">
          <a:xfrm>
            <a:off x="2526324" y="4886325"/>
            <a:ext cx="1406769" cy="581025"/>
          </a:xfrm>
          <a:prstGeom prst="rect">
            <a:avLst/>
          </a:prstGeom>
          <a:solidFill>
            <a:srgbClr val="CC99FF"/>
          </a:solidFill>
          <a:ln w="9525">
            <a:noFill/>
            <a:miter lim="800000"/>
            <a:headEnd/>
            <a:tailEnd/>
          </a:ln>
        </p:spPr>
        <p:txBody>
          <a:bodyPr wrap="none">
            <a:spAutoFit/>
          </a:bodyPr>
          <a:lstStyle/>
          <a:p>
            <a:pPr algn="ctr" eaLnBrk="0" hangingPunct="0"/>
            <a:r>
              <a:rPr lang="en-US" sz="1600"/>
              <a:t>Keahlian  </a:t>
            </a:r>
            <a:r>
              <a:rPr lang="id-ID" sz="1600"/>
              <a:t>atau</a:t>
            </a:r>
            <a:r>
              <a:rPr lang="en-US" sz="1600"/>
              <a:t> </a:t>
            </a:r>
          </a:p>
          <a:p>
            <a:pPr algn="ctr" eaLnBrk="0" hangingPunct="0"/>
            <a:r>
              <a:rPr lang="en-US" sz="1600"/>
              <a:t>Keterampilan</a:t>
            </a:r>
            <a:endParaRPr lang="id-ID" sz="1600"/>
          </a:p>
        </p:txBody>
      </p:sp>
      <p:sp>
        <p:nvSpPr>
          <p:cNvPr id="16395" name="Text Box 9"/>
          <p:cNvSpPr txBox="1">
            <a:spLocks noChangeArrowheads="1"/>
          </p:cNvSpPr>
          <p:nvPr/>
        </p:nvSpPr>
        <p:spPr bwMode="auto">
          <a:xfrm>
            <a:off x="4139713" y="4905375"/>
            <a:ext cx="2299188" cy="581025"/>
          </a:xfrm>
          <a:prstGeom prst="rect">
            <a:avLst/>
          </a:prstGeom>
          <a:solidFill>
            <a:srgbClr val="CC99FF"/>
          </a:solidFill>
          <a:ln w="9525">
            <a:noFill/>
            <a:miter lim="800000"/>
            <a:headEnd/>
            <a:tailEnd/>
          </a:ln>
        </p:spPr>
        <p:txBody>
          <a:bodyPr wrap="none">
            <a:spAutoFit/>
          </a:bodyPr>
          <a:lstStyle/>
          <a:p>
            <a:pPr algn="ctr" eaLnBrk="0" hangingPunct="0"/>
            <a:r>
              <a:rPr lang="id-ID" sz="1600"/>
              <a:t>PP. No. 16 Th 1994</a:t>
            </a:r>
            <a:r>
              <a:rPr lang="en-US" sz="1600"/>
              <a:t> Jo</a:t>
            </a:r>
            <a:endParaRPr lang="id-ID" sz="1600"/>
          </a:p>
          <a:p>
            <a:pPr algn="ctr" eaLnBrk="0" hangingPunct="0"/>
            <a:r>
              <a:rPr lang="id-ID" sz="1600"/>
              <a:t>Keppres No. 87  Th. 1999</a:t>
            </a:r>
          </a:p>
        </p:txBody>
      </p:sp>
      <p:sp>
        <p:nvSpPr>
          <p:cNvPr id="16396" name="Text Box 10"/>
          <p:cNvSpPr txBox="1">
            <a:spLocks noChangeArrowheads="1"/>
          </p:cNvSpPr>
          <p:nvPr/>
        </p:nvSpPr>
        <p:spPr bwMode="auto">
          <a:xfrm>
            <a:off x="6762751" y="4919663"/>
            <a:ext cx="1467069" cy="584775"/>
          </a:xfrm>
          <a:prstGeom prst="rect">
            <a:avLst/>
          </a:prstGeom>
          <a:solidFill>
            <a:srgbClr val="CC99FF"/>
          </a:solidFill>
          <a:ln w="9525">
            <a:noFill/>
            <a:miter lim="800000"/>
            <a:headEnd/>
            <a:tailEnd/>
          </a:ln>
        </p:spPr>
        <p:txBody>
          <a:bodyPr wrap="none">
            <a:spAutoFit/>
          </a:bodyPr>
          <a:lstStyle/>
          <a:p>
            <a:pPr algn="ctr" eaLnBrk="0" hangingPunct="0"/>
            <a:r>
              <a:rPr lang="id-ID" sz="1600"/>
              <a:t>Pengembangan</a:t>
            </a:r>
          </a:p>
          <a:p>
            <a:pPr algn="ctr" eaLnBrk="0" hangingPunct="0"/>
            <a:r>
              <a:rPr lang="id-ID" sz="1600"/>
              <a:t>fungsi</a:t>
            </a:r>
          </a:p>
        </p:txBody>
      </p:sp>
      <p:sp>
        <p:nvSpPr>
          <p:cNvPr id="16398" name="AutoShape 18"/>
          <p:cNvSpPr>
            <a:spLocks noChangeArrowheads="1"/>
          </p:cNvSpPr>
          <p:nvPr/>
        </p:nvSpPr>
        <p:spPr bwMode="auto">
          <a:xfrm>
            <a:off x="2306517" y="4916488"/>
            <a:ext cx="265235" cy="485775"/>
          </a:xfrm>
          <a:prstGeom prst="rightArrow">
            <a:avLst>
              <a:gd name="adj1" fmla="val 20259"/>
              <a:gd name="adj2" fmla="val 19338"/>
            </a:avLst>
          </a:prstGeom>
          <a:solidFill>
            <a:schemeClr val="accent1"/>
          </a:solidFill>
          <a:ln w="9525">
            <a:solidFill>
              <a:schemeClr val="tx1"/>
            </a:solidFill>
            <a:miter lim="800000"/>
            <a:headEnd/>
            <a:tailEnd/>
          </a:ln>
        </p:spPr>
        <p:txBody>
          <a:bodyPr wrap="none" anchor="ctr"/>
          <a:lstStyle/>
          <a:p>
            <a:pPr algn="ctr" eaLnBrk="0" hangingPunct="0"/>
            <a:endParaRPr lang="id-ID"/>
          </a:p>
        </p:txBody>
      </p:sp>
      <p:sp>
        <p:nvSpPr>
          <p:cNvPr id="16399" name="AutoShape 19"/>
          <p:cNvSpPr>
            <a:spLocks noChangeArrowheads="1"/>
          </p:cNvSpPr>
          <p:nvPr/>
        </p:nvSpPr>
        <p:spPr bwMode="auto">
          <a:xfrm>
            <a:off x="3858359" y="4926013"/>
            <a:ext cx="225669" cy="485775"/>
          </a:xfrm>
          <a:prstGeom prst="rightArrow">
            <a:avLst>
              <a:gd name="adj1" fmla="val 20259"/>
              <a:gd name="adj2" fmla="val 19338"/>
            </a:avLst>
          </a:prstGeom>
          <a:solidFill>
            <a:schemeClr val="accent1"/>
          </a:solidFill>
          <a:ln w="9525">
            <a:solidFill>
              <a:schemeClr val="tx1"/>
            </a:solidFill>
            <a:miter lim="800000"/>
            <a:headEnd/>
            <a:tailEnd/>
          </a:ln>
        </p:spPr>
        <p:txBody>
          <a:bodyPr wrap="none" anchor="ctr"/>
          <a:lstStyle/>
          <a:p>
            <a:pPr algn="ctr" eaLnBrk="0" hangingPunct="0"/>
            <a:endParaRPr lang="id-ID"/>
          </a:p>
        </p:txBody>
      </p:sp>
      <p:sp>
        <p:nvSpPr>
          <p:cNvPr id="16400" name="AutoShape 20"/>
          <p:cNvSpPr>
            <a:spLocks noChangeArrowheads="1"/>
          </p:cNvSpPr>
          <p:nvPr/>
        </p:nvSpPr>
        <p:spPr bwMode="auto">
          <a:xfrm>
            <a:off x="6482863" y="4953000"/>
            <a:ext cx="265235" cy="485775"/>
          </a:xfrm>
          <a:prstGeom prst="rightArrow">
            <a:avLst>
              <a:gd name="adj1" fmla="val 20259"/>
              <a:gd name="adj2" fmla="val 19338"/>
            </a:avLst>
          </a:prstGeom>
          <a:solidFill>
            <a:schemeClr val="accent1"/>
          </a:solidFill>
          <a:ln w="9525">
            <a:solidFill>
              <a:schemeClr val="tx1"/>
            </a:solidFill>
            <a:miter lim="800000"/>
            <a:headEnd/>
            <a:tailEnd/>
          </a:ln>
        </p:spPr>
        <p:txBody>
          <a:bodyPr wrap="none" anchor="ctr"/>
          <a:lstStyle/>
          <a:p>
            <a:pPr algn="ctr" eaLnBrk="0" hangingPunct="0"/>
            <a:endParaRPr lang="id-ID"/>
          </a:p>
        </p:txBody>
      </p:sp>
      <p:sp>
        <p:nvSpPr>
          <p:cNvPr id="16401" name="AutoShape 1055"/>
          <p:cNvSpPr>
            <a:spLocks noChangeArrowheads="1"/>
          </p:cNvSpPr>
          <p:nvPr/>
        </p:nvSpPr>
        <p:spPr bwMode="auto">
          <a:xfrm rot="16200000" flipV="1">
            <a:off x="8037819" y="4546844"/>
            <a:ext cx="1062038" cy="501162"/>
          </a:xfrm>
          <a:custGeom>
            <a:avLst/>
            <a:gdLst>
              <a:gd name="T0" fmla="*/ 0 w 21600"/>
              <a:gd name="T1" fmla="*/ 0 h 21600"/>
              <a:gd name="T2" fmla="*/ 0 w 21600"/>
              <a:gd name="T3" fmla="*/ 0 h 21600"/>
              <a:gd name="T4" fmla="*/ 0 w 21600"/>
              <a:gd name="T5" fmla="*/ 0 h 21600"/>
              <a:gd name="T6" fmla="*/ 1 w 21600"/>
              <a:gd name="T7" fmla="*/ 0 h 21600"/>
              <a:gd name="T8" fmla="*/ 17694720 60000 65536"/>
              <a:gd name="T9" fmla="*/ 5898240 60000 65536"/>
              <a:gd name="T10" fmla="*/ 5898240 60000 65536"/>
              <a:gd name="T11" fmla="*/ 0 60000 65536"/>
              <a:gd name="T12" fmla="*/ 12430 w 21600"/>
              <a:gd name="T13" fmla="*/ 4358 h 21600"/>
              <a:gd name="T14" fmla="*/ 19049 w 21600"/>
              <a:gd name="T15" fmla="*/ 7768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4388"/>
                </a:lnTo>
                <a:cubicBezTo>
                  <a:pt x="5564" y="4388"/>
                  <a:pt x="0" y="7867"/>
                  <a:pt x="0" y="12158"/>
                </a:cubicBezTo>
                <a:lnTo>
                  <a:pt x="0" y="21600"/>
                </a:lnTo>
                <a:lnTo>
                  <a:pt x="3457" y="21600"/>
                </a:lnTo>
                <a:lnTo>
                  <a:pt x="3457" y="12158"/>
                </a:lnTo>
                <a:cubicBezTo>
                  <a:pt x="3457" y="9735"/>
                  <a:pt x="7473" y="7770"/>
                  <a:pt x="12427" y="7770"/>
                </a:cubicBezTo>
                <a:lnTo>
                  <a:pt x="12427" y="12158"/>
                </a:lnTo>
                <a:close/>
              </a:path>
            </a:pathLst>
          </a:custGeom>
          <a:solidFill>
            <a:schemeClr val="accent1"/>
          </a:solidFill>
          <a:ln w="9525">
            <a:noFill/>
            <a:miter lim="800000"/>
            <a:headEnd/>
            <a:tailEnd/>
          </a:ln>
          <a:effectLst>
            <a:prstShdw prst="shdw17" dist="17961" dir="2700000">
              <a:srgbClr val="2F4D71"/>
            </a:prstShdw>
          </a:effectLst>
        </p:spPr>
        <p:txBody>
          <a:bodyPr wrap="none" anchor="ctr"/>
          <a:lstStyle/>
          <a:p>
            <a:endParaRPr lang="en-GB"/>
          </a:p>
        </p:txBody>
      </p:sp>
      <p:sp>
        <p:nvSpPr>
          <p:cNvPr id="16402" name="AutoShape 1056"/>
          <p:cNvSpPr>
            <a:spLocks noChangeArrowheads="1"/>
          </p:cNvSpPr>
          <p:nvPr/>
        </p:nvSpPr>
        <p:spPr bwMode="auto">
          <a:xfrm flipV="1">
            <a:off x="417636" y="4191000"/>
            <a:ext cx="773723" cy="1255713"/>
          </a:xfrm>
          <a:custGeom>
            <a:avLst/>
            <a:gdLst>
              <a:gd name="T0" fmla="*/ 0 w 21600"/>
              <a:gd name="T1" fmla="*/ 0 h 21600"/>
              <a:gd name="T2" fmla="*/ 0 w 21600"/>
              <a:gd name="T3" fmla="*/ 1 h 21600"/>
              <a:gd name="T4" fmla="*/ 0 w 21600"/>
              <a:gd name="T5" fmla="*/ 1 h 21600"/>
              <a:gd name="T6" fmla="*/ 0 w 21600"/>
              <a:gd name="T7" fmla="*/ 0 h 21600"/>
              <a:gd name="T8" fmla="*/ 17694720 60000 65536"/>
              <a:gd name="T9" fmla="*/ 5898240 60000 65536"/>
              <a:gd name="T10" fmla="*/ 5898240 60000 65536"/>
              <a:gd name="T11" fmla="*/ 0 60000 65536"/>
              <a:gd name="T12" fmla="*/ 12436 w 21600"/>
              <a:gd name="T13" fmla="*/ 4697 h 21600"/>
              <a:gd name="T14" fmla="*/ 19800 w 21600"/>
              <a:gd name="T15" fmla="*/ 7455 h 21600"/>
            </a:gdLst>
            <a:ahLst/>
            <a:cxnLst>
              <a:cxn ang="T8">
                <a:pos x="T0" y="T1"/>
              </a:cxn>
              <a:cxn ang="T9">
                <a:pos x="T2" y="T3"/>
              </a:cxn>
              <a:cxn ang="T10">
                <a:pos x="T4" y="T5"/>
              </a:cxn>
              <a:cxn ang="T11">
                <a:pos x="T6" y="T7"/>
              </a:cxn>
            </a:cxnLst>
            <a:rect l="T12" t="T13" r="T14" b="T15"/>
            <a:pathLst>
              <a:path w="21600" h="21600">
                <a:moveTo>
                  <a:pt x="21600" y="6079"/>
                </a:moveTo>
                <a:lnTo>
                  <a:pt x="13582" y="0"/>
                </a:lnTo>
                <a:lnTo>
                  <a:pt x="13582" y="4704"/>
                </a:lnTo>
                <a:lnTo>
                  <a:pt x="12427" y="4704"/>
                </a:lnTo>
                <a:cubicBezTo>
                  <a:pt x="5564" y="4704"/>
                  <a:pt x="0" y="8041"/>
                  <a:pt x="0" y="12158"/>
                </a:cubicBezTo>
                <a:lnTo>
                  <a:pt x="0" y="21600"/>
                </a:lnTo>
                <a:lnTo>
                  <a:pt x="2811" y="21600"/>
                </a:lnTo>
                <a:lnTo>
                  <a:pt x="2811" y="12158"/>
                </a:lnTo>
                <a:cubicBezTo>
                  <a:pt x="2811" y="9560"/>
                  <a:pt x="7116" y="7454"/>
                  <a:pt x="12427" y="7454"/>
                </a:cubicBezTo>
                <a:lnTo>
                  <a:pt x="13582" y="7454"/>
                </a:lnTo>
                <a:lnTo>
                  <a:pt x="13582" y="12158"/>
                </a:lnTo>
                <a:close/>
              </a:path>
            </a:pathLst>
          </a:custGeom>
          <a:solidFill>
            <a:schemeClr val="accent1"/>
          </a:solidFill>
          <a:ln w="9525">
            <a:noFill/>
            <a:miter lim="800000"/>
            <a:headEnd/>
            <a:tailEnd/>
          </a:ln>
          <a:effectLst>
            <a:prstShdw prst="shdw17" dist="17961" dir="2700000">
              <a:srgbClr val="2F4D71"/>
            </a:prstShdw>
          </a:effectLst>
        </p:spPr>
        <p:txBody>
          <a:bodyPr rot="10800000" wrap="none" anchor="ctr"/>
          <a:lstStyle/>
          <a:p>
            <a:endParaRPr lang="en-GB"/>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5984" y="3857628"/>
            <a:ext cx="6643734" cy="107157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a:spcAft>
                <a:spcPts val="600"/>
              </a:spcAft>
              <a:defRPr/>
            </a:pPr>
            <a:r>
              <a:rPr lang="en-US" sz="4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Pembebasan</a:t>
            </a:r>
            <a:r>
              <a:rPr lang="en-US" sz="4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4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sementara</a:t>
            </a:r>
            <a:r>
              <a:rPr lang="en-US" sz="4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4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penangkatan</a:t>
            </a:r>
            <a:r>
              <a:rPr lang="en-US" sz="4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4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kembali</a:t>
            </a:r>
            <a:r>
              <a:rPr lang="en-US" sz="4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4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dan</a:t>
            </a:r>
            <a:r>
              <a:rPr lang="en-US" sz="4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4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pemberhentian</a:t>
            </a:r>
            <a:r>
              <a:rPr lang="en-US" sz="4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endParaRPr lang="id-ID" sz="4000" b="1" dirty="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endParaRPr>
          </a:p>
        </p:txBody>
      </p:sp>
      <p:cxnSp>
        <p:nvCxnSpPr>
          <p:cNvPr id="3" name="Straight Connector 2"/>
          <p:cNvCxnSpPr/>
          <p:nvPr/>
        </p:nvCxnSpPr>
        <p:spPr>
          <a:xfrm>
            <a:off x="1214366" y="6000768"/>
            <a:ext cx="6715172" cy="1588"/>
          </a:xfrm>
          <a:prstGeom prst="line">
            <a:avLst/>
          </a:prstGeom>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5" name="Rectangle 4"/>
          <p:cNvSpPr/>
          <p:nvPr/>
        </p:nvSpPr>
        <p:spPr>
          <a:xfrm>
            <a:off x="785834" y="5500702"/>
            <a:ext cx="6858000" cy="307777"/>
          </a:xfrm>
          <a:prstGeom prst="rect">
            <a:avLst/>
          </a:prstGeom>
        </p:spPr>
        <p:txBody>
          <a:bodyPr wrap="square">
            <a:spAutoFit/>
          </a:bodyPr>
          <a:lstStyle/>
          <a:p>
            <a:pPr algn="ctr">
              <a:defRPr/>
            </a:pPr>
            <a:r>
              <a:rPr lang="en-US" sz="1400" b="1" dirty="0" smtClean="0">
                <a:effectLst>
                  <a:outerShdw blurRad="38100" dist="38100" dir="2700000" algn="tl">
                    <a:srgbClr val="000000">
                      <a:alpha val="43137"/>
                    </a:srgbClr>
                  </a:outerShdw>
                </a:effectLst>
                <a:latin typeface="ConcursoItalian BTN Wide" pitchFamily="34" charset="0"/>
              </a:rPr>
              <a:t>PERMEN PAN DAN RB </a:t>
            </a:r>
            <a:r>
              <a:rPr lang="en-US" sz="1400" b="1" dirty="0" err="1" smtClean="0">
                <a:effectLst>
                  <a:outerShdw blurRad="38100" dist="38100" dir="2700000" algn="tl">
                    <a:srgbClr val="000000">
                      <a:alpha val="43137"/>
                    </a:srgbClr>
                  </a:outerShdw>
                </a:effectLst>
                <a:latin typeface="ConcursoItalian BTN Wide" pitchFamily="34" charset="0"/>
              </a:rPr>
              <a:t>Nomor</a:t>
            </a:r>
            <a:r>
              <a:rPr lang="en-US" sz="1400" b="1" dirty="0" smtClean="0">
                <a:effectLst>
                  <a:outerShdw blurRad="38100" dist="38100" dir="2700000" algn="tl">
                    <a:srgbClr val="000000">
                      <a:alpha val="43137"/>
                    </a:srgbClr>
                  </a:outerShdw>
                </a:effectLst>
                <a:latin typeface="ConcursoItalian BTN Wide" pitchFamily="34" charset="0"/>
              </a:rPr>
              <a:t> 1 </a:t>
            </a:r>
            <a:r>
              <a:rPr lang="en-US" sz="1400" b="1" dirty="0" err="1" smtClean="0">
                <a:effectLst>
                  <a:outerShdw blurRad="38100" dist="38100" dir="2700000" algn="tl">
                    <a:srgbClr val="000000">
                      <a:alpha val="43137"/>
                    </a:srgbClr>
                  </a:outerShdw>
                </a:effectLst>
                <a:latin typeface="ConcursoItalian BTN Wide" pitchFamily="34" charset="0"/>
              </a:rPr>
              <a:t>Tahun</a:t>
            </a:r>
            <a:r>
              <a:rPr lang="en-US" sz="1400" b="1" dirty="0" smtClean="0">
                <a:effectLst>
                  <a:outerShdw blurRad="38100" dist="38100" dir="2700000" algn="tl">
                    <a:srgbClr val="000000">
                      <a:alpha val="43137"/>
                    </a:srgbClr>
                  </a:outerShdw>
                </a:effectLst>
                <a:latin typeface="ConcursoItalian BTN Wide" pitchFamily="34" charset="0"/>
              </a:rPr>
              <a:t> 2011</a:t>
            </a:r>
          </a:p>
        </p:txBody>
      </p:sp>
      <p:sp>
        <p:nvSpPr>
          <p:cNvPr id="6" name="TextBox 5"/>
          <p:cNvSpPr txBox="1"/>
          <p:nvPr/>
        </p:nvSpPr>
        <p:spPr>
          <a:xfrm>
            <a:off x="428596" y="3571876"/>
            <a:ext cx="1571636" cy="1569660"/>
          </a:xfrm>
          <a:prstGeom prst="rect">
            <a:avLst/>
          </a:prstGeom>
          <a:noFill/>
        </p:spPr>
        <p:txBody>
          <a:bodyPr wrap="square" rtlCol="0">
            <a:spAutoFit/>
          </a:bodyPr>
          <a:lstStyle/>
          <a:p>
            <a:r>
              <a:rPr lang="id-ID" sz="9600" b="1" dirty="0" smtClean="0">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9</a:t>
            </a:r>
            <a:r>
              <a:rPr lang="en-US" sz="9600" b="1" dirty="0" smtClean="0">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71472" y="641330"/>
            <a:ext cx="8286808" cy="1588"/>
          </a:xfrm>
          <a:prstGeom prst="line">
            <a:avLst/>
          </a:prstGeom>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3" name="Title 1"/>
          <p:cNvSpPr txBox="1">
            <a:spLocks/>
          </p:cNvSpPr>
          <p:nvPr/>
        </p:nvSpPr>
        <p:spPr>
          <a:xfrm>
            <a:off x="3000364" y="-285776"/>
            <a:ext cx="6072230" cy="107157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a:spcAft>
                <a:spcPts val="600"/>
              </a:spcAft>
              <a:defRPr/>
            </a:pP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Pembebasan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sementara</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penangkatan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kembali</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dan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r>
              <a:rPr lang="en-US" sz="20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pemberhentian</a:t>
            </a:r>
            <a:r>
              <a:rPr lang="en-US" sz="2000" b="1" dirty="0"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 </a:t>
            </a:r>
            <a:endParaRPr lang="id-ID" sz="2000" b="1" dirty="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endParaRPr>
          </a:p>
        </p:txBody>
      </p:sp>
      <p:sp>
        <p:nvSpPr>
          <p:cNvPr id="5" name="TextBox 4"/>
          <p:cNvSpPr txBox="1"/>
          <p:nvPr/>
        </p:nvSpPr>
        <p:spPr>
          <a:xfrm rot="16200000">
            <a:off x="-176864" y="1993958"/>
            <a:ext cx="1152470" cy="307777"/>
          </a:xfrm>
          <a:prstGeom prst="rect">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400" b="1" dirty="0" smtClean="0">
                <a:latin typeface="Tahoma" pitchFamily="34" charset="0"/>
                <a:ea typeface="Tahoma" pitchFamily="34" charset="0"/>
                <a:cs typeface="Tahoma" pitchFamily="34" charset="0"/>
              </a:rPr>
              <a:t>TERAMPIL</a:t>
            </a:r>
            <a:endParaRPr lang="en-US" sz="1400" b="1" dirty="0">
              <a:latin typeface="Tahoma" pitchFamily="34" charset="0"/>
              <a:ea typeface="Tahoma" pitchFamily="34" charset="0"/>
              <a:cs typeface="Tahoma" pitchFamily="34" charset="0"/>
            </a:endParaRPr>
          </a:p>
        </p:txBody>
      </p:sp>
      <p:sp>
        <p:nvSpPr>
          <p:cNvPr id="6" name="TextBox 5"/>
          <p:cNvSpPr txBox="1"/>
          <p:nvPr/>
        </p:nvSpPr>
        <p:spPr>
          <a:xfrm rot="16200000">
            <a:off x="-189852" y="5065791"/>
            <a:ext cx="1152470" cy="307777"/>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400" b="1" dirty="0" smtClean="0">
                <a:latin typeface="Tahoma" pitchFamily="34" charset="0"/>
                <a:ea typeface="Tahoma" pitchFamily="34" charset="0"/>
                <a:cs typeface="Tahoma" pitchFamily="34" charset="0"/>
              </a:rPr>
              <a:t>AHLI</a:t>
            </a:r>
            <a:endParaRPr lang="en-US" sz="1400" b="1" dirty="0">
              <a:latin typeface="Tahoma" pitchFamily="34" charset="0"/>
              <a:ea typeface="Tahoma" pitchFamily="34" charset="0"/>
              <a:cs typeface="Tahoma" pitchFamily="34" charset="0"/>
            </a:endParaRPr>
          </a:p>
        </p:txBody>
      </p:sp>
      <p:sp>
        <p:nvSpPr>
          <p:cNvPr id="13" name="TextBox 12"/>
          <p:cNvSpPr txBox="1"/>
          <p:nvPr/>
        </p:nvSpPr>
        <p:spPr>
          <a:xfrm>
            <a:off x="2381168" y="1357298"/>
            <a:ext cx="1775192" cy="246221"/>
          </a:xfrm>
          <a:prstGeom prst="rect">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err="1" smtClean="0">
                <a:latin typeface="Tahoma" pitchFamily="34" charset="0"/>
                <a:ea typeface="Tahoma" pitchFamily="34" charset="0"/>
                <a:cs typeface="Tahoma" pitchFamily="34" charset="0"/>
              </a:rPr>
              <a:t>Pengatur</a:t>
            </a:r>
            <a:r>
              <a:rPr lang="en-US" sz="1000" dirty="0" smtClean="0">
                <a:latin typeface="Tahoma" pitchFamily="34" charset="0"/>
                <a:ea typeface="Tahoma" pitchFamily="34" charset="0"/>
                <a:cs typeface="Tahoma" pitchFamily="34" charset="0"/>
              </a:rPr>
              <a:t> </a:t>
            </a:r>
            <a:r>
              <a:rPr lang="en-US" sz="1000" dirty="0" err="1" smtClean="0">
                <a:latin typeface="Tahoma" pitchFamily="34" charset="0"/>
                <a:ea typeface="Tahoma" pitchFamily="34" charset="0"/>
                <a:cs typeface="Tahoma" pitchFamily="34" charset="0"/>
              </a:rPr>
              <a:t>Muda</a:t>
            </a:r>
            <a:r>
              <a:rPr lang="en-US" sz="1000" dirty="0" smtClean="0">
                <a:latin typeface="Tahoma" pitchFamily="34" charset="0"/>
                <a:ea typeface="Tahoma" pitchFamily="34" charset="0"/>
                <a:cs typeface="Tahoma" pitchFamily="34" charset="0"/>
              </a:rPr>
              <a:t>/II/b</a:t>
            </a:r>
            <a:endParaRPr lang="en-US" sz="1000" dirty="0">
              <a:latin typeface="Tahoma" pitchFamily="34" charset="0"/>
              <a:ea typeface="Tahoma" pitchFamily="34" charset="0"/>
              <a:cs typeface="Tahoma" pitchFamily="34" charset="0"/>
            </a:endParaRPr>
          </a:p>
        </p:txBody>
      </p:sp>
      <p:sp>
        <p:nvSpPr>
          <p:cNvPr id="14" name="TextBox 13"/>
          <p:cNvSpPr txBox="1"/>
          <p:nvPr/>
        </p:nvSpPr>
        <p:spPr>
          <a:xfrm>
            <a:off x="2381168" y="1670439"/>
            <a:ext cx="1775192" cy="246221"/>
          </a:xfrm>
          <a:prstGeom prst="rect">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err="1" smtClean="0">
                <a:latin typeface="Tahoma" pitchFamily="34" charset="0"/>
                <a:ea typeface="Tahoma" pitchFamily="34" charset="0"/>
                <a:cs typeface="Tahoma" pitchFamily="34" charset="0"/>
              </a:rPr>
              <a:t>Pengatur</a:t>
            </a:r>
            <a:r>
              <a:rPr lang="en-US" sz="1000" dirty="0" smtClean="0">
                <a:latin typeface="Tahoma" pitchFamily="34" charset="0"/>
                <a:ea typeface="Tahoma" pitchFamily="34" charset="0"/>
                <a:cs typeface="Tahoma" pitchFamily="34" charset="0"/>
              </a:rPr>
              <a:t>/II/c</a:t>
            </a:r>
            <a:endParaRPr lang="en-US" sz="1000" dirty="0">
              <a:latin typeface="Tahoma" pitchFamily="34" charset="0"/>
              <a:ea typeface="Tahoma" pitchFamily="34" charset="0"/>
              <a:cs typeface="Tahoma" pitchFamily="34" charset="0"/>
            </a:endParaRPr>
          </a:p>
        </p:txBody>
      </p:sp>
      <p:sp>
        <p:nvSpPr>
          <p:cNvPr id="15" name="TextBox 14"/>
          <p:cNvSpPr txBox="1"/>
          <p:nvPr/>
        </p:nvSpPr>
        <p:spPr>
          <a:xfrm>
            <a:off x="2381168" y="1968333"/>
            <a:ext cx="1775192" cy="246221"/>
          </a:xfrm>
          <a:prstGeom prst="rect">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err="1" smtClean="0">
                <a:latin typeface="Tahoma" pitchFamily="34" charset="0"/>
                <a:ea typeface="Tahoma" pitchFamily="34" charset="0"/>
                <a:cs typeface="Tahoma" pitchFamily="34" charset="0"/>
              </a:rPr>
              <a:t>Pengatur</a:t>
            </a:r>
            <a:r>
              <a:rPr lang="en-US" sz="1000" dirty="0" smtClean="0">
                <a:latin typeface="Tahoma" pitchFamily="34" charset="0"/>
                <a:ea typeface="Tahoma" pitchFamily="34" charset="0"/>
                <a:cs typeface="Tahoma" pitchFamily="34" charset="0"/>
              </a:rPr>
              <a:t> </a:t>
            </a:r>
            <a:r>
              <a:rPr lang="en-US" sz="1000" dirty="0" err="1" smtClean="0">
                <a:latin typeface="Tahoma" pitchFamily="34" charset="0"/>
                <a:ea typeface="Tahoma" pitchFamily="34" charset="0"/>
                <a:cs typeface="Tahoma" pitchFamily="34" charset="0"/>
              </a:rPr>
              <a:t>Tk.I</a:t>
            </a:r>
            <a:r>
              <a:rPr lang="en-US" sz="1000" dirty="0" smtClean="0">
                <a:latin typeface="Tahoma" pitchFamily="34" charset="0"/>
                <a:ea typeface="Tahoma" pitchFamily="34" charset="0"/>
                <a:cs typeface="Tahoma" pitchFamily="34" charset="0"/>
              </a:rPr>
              <a:t>/II/d</a:t>
            </a:r>
            <a:endParaRPr lang="en-US" sz="1000" dirty="0">
              <a:latin typeface="Tahoma" pitchFamily="34" charset="0"/>
              <a:ea typeface="Tahoma" pitchFamily="34" charset="0"/>
              <a:cs typeface="Tahoma" pitchFamily="34" charset="0"/>
            </a:endParaRPr>
          </a:p>
        </p:txBody>
      </p:sp>
      <p:sp>
        <p:nvSpPr>
          <p:cNvPr id="16" name="TextBox 15"/>
          <p:cNvSpPr txBox="1"/>
          <p:nvPr/>
        </p:nvSpPr>
        <p:spPr>
          <a:xfrm>
            <a:off x="2381168" y="2285992"/>
            <a:ext cx="1775192" cy="246221"/>
          </a:xfrm>
          <a:prstGeom prst="rect">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err="1" smtClean="0">
                <a:latin typeface="Tahoma" pitchFamily="34" charset="0"/>
                <a:ea typeface="Tahoma" pitchFamily="34" charset="0"/>
                <a:cs typeface="Tahoma" pitchFamily="34" charset="0"/>
              </a:rPr>
              <a:t>Penata</a:t>
            </a:r>
            <a:r>
              <a:rPr lang="en-US" sz="1000" dirty="0" smtClean="0">
                <a:latin typeface="Tahoma" pitchFamily="34" charset="0"/>
                <a:ea typeface="Tahoma" pitchFamily="34" charset="0"/>
                <a:cs typeface="Tahoma" pitchFamily="34" charset="0"/>
              </a:rPr>
              <a:t> </a:t>
            </a:r>
            <a:r>
              <a:rPr lang="en-US" sz="1000" dirty="0" err="1" smtClean="0">
                <a:latin typeface="Tahoma" pitchFamily="34" charset="0"/>
                <a:ea typeface="Tahoma" pitchFamily="34" charset="0"/>
                <a:cs typeface="Tahoma" pitchFamily="34" charset="0"/>
              </a:rPr>
              <a:t>Muda</a:t>
            </a:r>
            <a:r>
              <a:rPr lang="en-US" sz="1000" dirty="0" smtClean="0">
                <a:latin typeface="Tahoma" pitchFamily="34" charset="0"/>
                <a:ea typeface="Tahoma" pitchFamily="34" charset="0"/>
                <a:cs typeface="Tahoma" pitchFamily="34" charset="0"/>
              </a:rPr>
              <a:t>/III/a</a:t>
            </a:r>
            <a:endParaRPr lang="en-US" sz="1000" dirty="0">
              <a:latin typeface="Tahoma" pitchFamily="34" charset="0"/>
              <a:ea typeface="Tahoma" pitchFamily="34" charset="0"/>
              <a:cs typeface="Tahoma" pitchFamily="34" charset="0"/>
            </a:endParaRPr>
          </a:p>
        </p:txBody>
      </p:sp>
      <p:sp>
        <p:nvSpPr>
          <p:cNvPr id="17" name="TextBox 16"/>
          <p:cNvSpPr txBox="1"/>
          <p:nvPr/>
        </p:nvSpPr>
        <p:spPr>
          <a:xfrm>
            <a:off x="2381168" y="2611275"/>
            <a:ext cx="1775192" cy="246221"/>
          </a:xfrm>
          <a:prstGeom prst="rect">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err="1" smtClean="0">
                <a:latin typeface="Tahoma" pitchFamily="34" charset="0"/>
                <a:ea typeface="Tahoma" pitchFamily="34" charset="0"/>
                <a:cs typeface="Tahoma" pitchFamily="34" charset="0"/>
              </a:rPr>
              <a:t>Penata</a:t>
            </a:r>
            <a:r>
              <a:rPr lang="en-US" sz="1000" dirty="0" smtClean="0">
                <a:latin typeface="Tahoma" pitchFamily="34" charset="0"/>
                <a:ea typeface="Tahoma" pitchFamily="34" charset="0"/>
                <a:cs typeface="Tahoma" pitchFamily="34" charset="0"/>
              </a:rPr>
              <a:t> </a:t>
            </a:r>
            <a:r>
              <a:rPr lang="en-US" sz="1000" dirty="0" err="1" smtClean="0">
                <a:latin typeface="Tahoma" pitchFamily="34" charset="0"/>
                <a:ea typeface="Tahoma" pitchFamily="34" charset="0"/>
                <a:cs typeface="Tahoma" pitchFamily="34" charset="0"/>
              </a:rPr>
              <a:t>Muda</a:t>
            </a:r>
            <a:r>
              <a:rPr lang="en-US" sz="1000" dirty="0" smtClean="0">
                <a:latin typeface="Tahoma" pitchFamily="34" charset="0"/>
                <a:ea typeface="Tahoma" pitchFamily="34" charset="0"/>
                <a:cs typeface="Tahoma" pitchFamily="34" charset="0"/>
              </a:rPr>
              <a:t> </a:t>
            </a:r>
            <a:r>
              <a:rPr lang="en-US" sz="1000" dirty="0" err="1" smtClean="0">
                <a:latin typeface="Tahoma" pitchFamily="34" charset="0"/>
                <a:ea typeface="Tahoma" pitchFamily="34" charset="0"/>
                <a:cs typeface="Tahoma" pitchFamily="34" charset="0"/>
              </a:rPr>
              <a:t>Tk.I</a:t>
            </a:r>
            <a:r>
              <a:rPr lang="en-US" sz="1000" dirty="0" smtClean="0">
                <a:latin typeface="Tahoma" pitchFamily="34" charset="0"/>
                <a:ea typeface="Tahoma" pitchFamily="34" charset="0"/>
                <a:cs typeface="Tahoma" pitchFamily="34" charset="0"/>
              </a:rPr>
              <a:t>/III/b</a:t>
            </a:r>
            <a:endParaRPr lang="en-US" sz="1000" dirty="0">
              <a:latin typeface="Tahoma" pitchFamily="34" charset="0"/>
              <a:ea typeface="Tahoma" pitchFamily="34" charset="0"/>
              <a:cs typeface="Tahoma" pitchFamily="34" charset="0"/>
            </a:endParaRPr>
          </a:p>
        </p:txBody>
      </p:sp>
      <p:sp>
        <p:nvSpPr>
          <p:cNvPr id="18" name="TextBox 17"/>
          <p:cNvSpPr txBox="1"/>
          <p:nvPr/>
        </p:nvSpPr>
        <p:spPr>
          <a:xfrm>
            <a:off x="2381168" y="2941076"/>
            <a:ext cx="1775192" cy="246221"/>
          </a:xfrm>
          <a:prstGeom prst="rect">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err="1" smtClean="0">
                <a:latin typeface="Tahoma" pitchFamily="34" charset="0"/>
                <a:ea typeface="Tahoma" pitchFamily="34" charset="0"/>
                <a:cs typeface="Tahoma" pitchFamily="34" charset="0"/>
              </a:rPr>
              <a:t>Penata</a:t>
            </a:r>
            <a:r>
              <a:rPr lang="en-US" sz="1000" dirty="0" smtClean="0">
                <a:latin typeface="Tahoma" pitchFamily="34" charset="0"/>
                <a:ea typeface="Tahoma" pitchFamily="34" charset="0"/>
                <a:cs typeface="Tahoma" pitchFamily="34" charset="0"/>
              </a:rPr>
              <a:t>/III/c</a:t>
            </a:r>
            <a:endParaRPr lang="en-US" sz="1000" dirty="0">
              <a:latin typeface="Tahoma" pitchFamily="34" charset="0"/>
              <a:ea typeface="Tahoma" pitchFamily="34" charset="0"/>
              <a:cs typeface="Tahoma" pitchFamily="34" charset="0"/>
            </a:endParaRPr>
          </a:p>
        </p:txBody>
      </p:sp>
      <p:sp>
        <p:nvSpPr>
          <p:cNvPr id="19" name="TextBox 18"/>
          <p:cNvSpPr txBox="1"/>
          <p:nvPr/>
        </p:nvSpPr>
        <p:spPr>
          <a:xfrm>
            <a:off x="2381168" y="3254217"/>
            <a:ext cx="1775192" cy="246221"/>
          </a:xfrm>
          <a:prstGeom prst="rect">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err="1" smtClean="0">
                <a:latin typeface="Tahoma" pitchFamily="34" charset="0"/>
                <a:ea typeface="Tahoma" pitchFamily="34" charset="0"/>
                <a:cs typeface="Tahoma" pitchFamily="34" charset="0"/>
              </a:rPr>
              <a:t>Penata</a:t>
            </a:r>
            <a:r>
              <a:rPr lang="en-US" sz="1000" dirty="0" smtClean="0">
                <a:latin typeface="Tahoma" pitchFamily="34" charset="0"/>
                <a:ea typeface="Tahoma" pitchFamily="34" charset="0"/>
                <a:cs typeface="Tahoma" pitchFamily="34" charset="0"/>
              </a:rPr>
              <a:t> </a:t>
            </a:r>
            <a:r>
              <a:rPr lang="en-US" sz="1000" dirty="0" err="1" smtClean="0">
                <a:latin typeface="Tahoma" pitchFamily="34" charset="0"/>
                <a:ea typeface="Tahoma" pitchFamily="34" charset="0"/>
                <a:cs typeface="Tahoma" pitchFamily="34" charset="0"/>
              </a:rPr>
              <a:t>Tk.I</a:t>
            </a:r>
            <a:r>
              <a:rPr lang="en-US" sz="1000" dirty="0" smtClean="0">
                <a:latin typeface="Tahoma" pitchFamily="34" charset="0"/>
                <a:ea typeface="Tahoma" pitchFamily="34" charset="0"/>
                <a:cs typeface="Tahoma" pitchFamily="34" charset="0"/>
              </a:rPr>
              <a:t>/III/d</a:t>
            </a:r>
            <a:endParaRPr lang="en-US" sz="1000" dirty="0">
              <a:latin typeface="Tahoma" pitchFamily="34" charset="0"/>
              <a:ea typeface="Tahoma" pitchFamily="34" charset="0"/>
              <a:cs typeface="Tahoma" pitchFamily="34" charset="0"/>
            </a:endParaRPr>
          </a:p>
        </p:txBody>
      </p:sp>
      <p:sp>
        <p:nvSpPr>
          <p:cNvPr id="20" name="TextBox 19"/>
          <p:cNvSpPr txBox="1"/>
          <p:nvPr/>
        </p:nvSpPr>
        <p:spPr>
          <a:xfrm>
            <a:off x="2370410" y="3739881"/>
            <a:ext cx="1775192" cy="246221"/>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err="1" smtClean="0">
                <a:latin typeface="Tahoma" pitchFamily="34" charset="0"/>
                <a:ea typeface="Tahoma" pitchFamily="34" charset="0"/>
                <a:cs typeface="Tahoma" pitchFamily="34" charset="0"/>
              </a:rPr>
              <a:t>Penata</a:t>
            </a:r>
            <a:r>
              <a:rPr lang="en-US" sz="1000" dirty="0" smtClean="0">
                <a:latin typeface="Tahoma" pitchFamily="34" charset="0"/>
                <a:ea typeface="Tahoma" pitchFamily="34" charset="0"/>
                <a:cs typeface="Tahoma" pitchFamily="34" charset="0"/>
              </a:rPr>
              <a:t> </a:t>
            </a:r>
            <a:r>
              <a:rPr lang="en-US" sz="1000" dirty="0" err="1" smtClean="0">
                <a:latin typeface="Tahoma" pitchFamily="34" charset="0"/>
                <a:ea typeface="Tahoma" pitchFamily="34" charset="0"/>
                <a:cs typeface="Tahoma" pitchFamily="34" charset="0"/>
              </a:rPr>
              <a:t>Muda</a:t>
            </a:r>
            <a:r>
              <a:rPr lang="en-US" sz="1000" dirty="0" smtClean="0">
                <a:latin typeface="Tahoma" pitchFamily="34" charset="0"/>
                <a:ea typeface="Tahoma" pitchFamily="34" charset="0"/>
                <a:cs typeface="Tahoma" pitchFamily="34" charset="0"/>
              </a:rPr>
              <a:t>/III/a</a:t>
            </a:r>
            <a:endParaRPr lang="en-US" sz="1000" dirty="0">
              <a:latin typeface="Tahoma" pitchFamily="34" charset="0"/>
              <a:ea typeface="Tahoma" pitchFamily="34" charset="0"/>
              <a:cs typeface="Tahoma" pitchFamily="34" charset="0"/>
            </a:endParaRPr>
          </a:p>
        </p:txBody>
      </p:sp>
      <p:sp>
        <p:nvSpPr>
          <p:cNvPr id="21" name="TextBox 20"/>
          <p:cNvSpPr txBox="1"/>
          <p:nvPr/>
        </p:nvSpPr>
        <p:spPr>
          <a:xfrm>
            <a:off x="2370410" y="4059800"/>
            <a:ext cx="1775192" cy="246221"/>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err="1" smtClean="0">
                <a:latin typeface="Tahoma" pitchFamily="34" charset="0"/>
                <a:ea typeface="Tahoma" pitchFamily="34" charset="0"/>
                <a:cs typeface="Tahoma" pitchFamily="34" charset="0"/>
              </a:rPr>
              <a:t>Penata</a:t>
            </a:r>
            <a:r>
              <a:rPr lang="en-US" sz="1000" dirty="0" smtClean="0">
                <a:latin typeface="Tahoma" pitchFamily="34" charset="0"/>
                <a:ea typeface="Tahoma" pitchFamily="34" charset="0"/>
                <a:cs typeface="Tahoma" pitchFamily="34" charset="0"/>
              </a:rPr>
              <a:t> </a:t>
            </a:r>
            <a:r>
              <a:rPr lang="en-US" sz="1000" dirty="0" err="1" smtClean="0">
                <a:latin typeface="Tahoma" pitchFamily="34" charset="0"/>
                <a:ea typeface="Tahoma" pitchFamily="34" charset="0"/>
                <a:cs typeface="Tahoma" pitchFamily="34" charset="0"/>
              </a:rPr>
              <a:t>Muda</a:t>
            </a:r>
            <a:r>
              <a:rPr lang="en-US" sz="1000" dirty="0" smtClean="0">
                <a:latin typeface="Tahoma" pitchFamily="34" charset="0"/>
                <a:ea typeface="Tahoma" pitchFamily="34" charset="0"/>
                <a:cs typeface="Tahoma" pitchFamily="34" charset="0"/>
              </a:rPr>
              <a:t> </a:t>
            </a:r>
            <a:r>
              <a:rPr lang="en-US" sz="1000" dirty="0" err="1" smtClean="0">
                <a:latin typeface="Tahoma" pitchFamily="34" charset="0"/>
                <a:ea typeface="Tahoma" pitchFamily="34" charset="0"/>
                <a:cs typeface="Tahoma" pitchFamily="34" charset="0"/>
              </a:rPr>
              <a:t>Tk.I</a:t>
            </a:r>
            <a:r>
              <a:rPr lang="en-US" sz="1000" dirty="0" smtClean="0">
                <a:latin typeface="Tahoma" pitchFamily="34" charset="0"/>
                <a:ea typeface="Tahoma" pitchFamily="34" charset="0"/>
                <a:cs typeface="Tahoma" pitchFamily="34" charset="0"/>
              </a:rPr>
              <a:t>/III/b</a:t>
            </a:r>
            <a:endParaRPr lang="en-US" sz="1000" dirty="0">
              <a:latin typeface="Tahoma" pitchFamily="34" charset="0"/>
              <a:ea typeface="Tahoma" pitchFamily="34" charset="0"/>
              <a:cs typeface="Tahoma" pitchFamily="34" charset="0"/>
            </a:endParaRPr>
          </a:p>
        </p:txBody>
      </p:sp>
      <p:sp>
        <p:nvSpPr>
          <p:cNvPr id="22" name="TextBox 21"/>
          <p:cNvSpPr txBox="1"/>
          <p:nvPr/>
        </p:nvSpPr>
        <p:spPr>
          <a:xfrm>
            <a:off x="2370410" y="4397225"/>
            <a:ext cx="1775192" cy="246221"/>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err="1" smtClean="0">
                <a:latin typeface="Tahoma" pitchFamily="34" charset="0"/>
                <a:ea typeface="Tahoma" pitchFamily="34" charset="0"/>
                <a:cs typeface="Tahoma" pitchFamily="34" charset="0"/>
              </a:rPr>
              <a:t>Penata</a:t>
            </a:r>
            <a:r>
              <a:rPr lang="en-US" sz="1000" dirty="0" smtClean="0">
                <a:latin typeface="Tahoma" pitchFamily="34" charset="0"/>
                <a:ea typeface="Tahoma" pitchFamily="34" charset="0"/>
                <a:cs typeface="Tahoma" pitchFamily="34" charset="0"/>
              </a:rPr>
              <a:t>/III/c</a:t>
            </a:r>
            <a:endParaRPr lang="en-US" sz="1000" dirty="0">
              <a:latin typeface="Tahoma" pitchFamily="34" charset="0"/>
              <a:ea typeface="Tahoma" pitchFamily="34" charset="0"/>
              <a:cs typeface="Tahoma" pitchFamily="34" charset="0"/>
            </a:endParaRPr>
          </a:p>
        </p:txBody>
      </p:sp>
      <p:sp>
        <p:nvSpPr>
          <p:cNvPr id="23" name="TextBox 22"/>
          <p:cNvSpPr txBox="1"/>
          <p:nvPr/>
        </p:nvSpPr>
        <p:spPr>
          <a:xfrm>
            <a:off x="2370410" y="5715016"/>
            <a:ext cx="1775192" cy="246221"/>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smtClean="0">
                <a:latin typeface="Tahoma" pitchFamily="34" charset="0"/>
                <a:ea typeface="Tahoma" pitchFamily="34" charset="0"/>
                <a:cs typeface="Tahoma" pitchFamily="34" charset="0"/>
              </a:rPr>
              <a:t>Pembina </a:t>
            </a:r>
            <a:r>
              <a:rPr lang="en-US" sz="1000" dirty="0" err="1" smtClean="0">
                <a:latin typeface="Tahoma" pitchFamily="34" charset="0"/>
                <a:ea typeface="Tahoma" pitchFamily="34" charset="0"/>
                <a:cs typeface="Tahoma" pitchFamily="34" charset="0"/>
              </a:rPr>
              <a:t>Utama</a:t>
            </a:r>
            <a:r>
              <a:rPr lang="en-US" sz="1000" dirty="0" smtClean="0">
                <a:latin typeface="Tahoma" pitchFamily="34" charset="0"/>
                <a:ea typeface="Tahoma" pitchFamily="34" charset="0"/>
                <a:cs typeface="Tahoma" pitchFamily="34" charset="0"/>
              </a:rPr>
              <a:t> </a:t>
            </a:r>
            <a:r>
              <a:rPr lang="en-US" sz="1000" dirty="0" err="1" smtClean="0">
                <a:latin typeface="Tahoma" pitchFamily="34" charset="0"/>
                <a:ea typeface="Tahoma" pitchFamily="34" charset="0"/>
                <a:cs typeface="Tahoma" pitchFamily="34" charset="0"/>
              </a:rPr>
              <a:t>Muda</a:t>
            </a:r>
            <a:r>
              <a:rPr lang="en-US" sz="1000" dirty="0" smtClean="0">
                <a:latin typeface="Tahoma" pitchFamily="34" charset="0"/>
                <a:ea typeface="Tahoma" pitchFamily="34" charset="0"/>
                <a:cs typeface="Tahoma" pitchFamily="34" charset="0"/>
              </a:rPr>
              <a:t>/IV/c</a:t>
            </a:r>
            <a:endParaRPr lang="en-US" sz="1000" dirty="0">
              <a:latin typeface="Tahoma" pitchFamily="34" charset="0"/>
              <a:ea typeface="Tahoma" pitchFamily="34" charset="0"/>
              <a:cs typeface="Tahoma" pitchFamily="34" charset="0"/>
            </a:endParaRPr>
          </a:p>
        </p:txBody>
      </p:sp>
      <p:sp>
        <p:nvSpPr>
          <p:cNvPr id="24" name="TextBox 23"/>
          <p:cNvSpPr txBox="1"/>
          <p:nvPr/>
        </p:nvSpPr>
        <p:spPr>
          <a:xfrm>
            <a:off x="2370410" y="4714884"/>
            <a:ext cx="1775192" cy="246221"/>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err="1" smtClean="0">
                <a:latin typeface="Tahoma" pitchFamily="34" charset="0"/>
                <a:ea typeface="Tahoma" pitchFamily="34" charset="0"/>
                <a:cs typeface="Tahoma" pitchFamily="34" charset="0"/>
              </a:rPr>
              <a:t>Penata</a:t>
            </a:r>
            <a:r>
              <a:rPr lang="en-US" sz="1000" dirty="0" smtClean="0">
                <a:latin typeface="Tahoma" pitchFamily="34" charset="0"/>
                <a:ea typeface="Tahoma" pitchFamily="34" charset="0"/>
                <a:cs typeface="Tahoma" pitchFamily="34" charset="0"/>
              </a:rPr>
              <a:t> </a:t>
            </a:r>
            <a:r>
              <a:rPr lang="en-US" sz="1000" dirty="0" err="1" smtClean="0">
                <a:latin typeface="Tahoma" pitchFamily="34" charset="0"/>
                <a:ea typeface="Tahoma" pitchFamily="34" charset="0"/>
                <a:cs typeface="Tahoma" pitchFamily="34" charset="0"/>
              </a:rPr>
              <a:t>Tk.I</a:t>
            </a:r>
            <a:r>
              <a:rPr lang="en-US" sz="1000" dirty="0" smtClean="0">
                <a:latin typeface="Tahoma" pitchFamily="34" charset="0"/>
                <a:ea typeface="Tahoma" pitchFamily="34" charset="0"/>
                <a:cs typeface="Tahoma" pitchFamily="34" charset="0"/>
              </a:rPr>
              <a:t>/III/d</a:t>
            </a:r>
            <a:endParaRPr lang="en-US" sz="1000" dirty="0">
              <a:latin typeface="Tahoma" pitchFamily="34" charset="0"/>
              <a:ea typeface="Tahoma" pitchFamily="34" charset="0"/>
              <a:cs typeface="Tahoma" pitchFamily="34" charset="0"/>
            </a:endParaRPr>
          </a:p>
        </p:txBody>
      </p:sp>
      <p:sp>
        <p:nvSpPr>
          <p:cNvPr id="7" name="TextBox 6"/>
          <p:cNvSpPr txBox="1"/>
          <p:nvPr/>
        </p:nvSpPr>
        <p:spPr>
          <a:xfrm>
            <a:off x="724422" y="1345156"/>
            <a:ext cx="1561562" cy="246221"/>
          </a:xfrm>
          <a:prstGeom prst="rect">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smtClean="0">
                <a:latin typeface="Tahoma" pitchFamily="34" charset="0"/>
                <a:ea typeface="Tahoma" pitchFamily="34" charset="0"/>
                <a:cs typeface="Tahoma" pitchFamily="34" charset="0"/>
              </a:rPr>
              <a:t>PP </a:t>
            </a:r>
            <a:r>
              <a:rPr lang="en-US" sz="1000" dirty="0" err="1" smtClean="0">
                <a:latin typeface="Tahoma" pitchFamily="34" charset="0"/>
                <a:ea typeface="Tahoma" pitchFamily="34" charset="0"/>
                <a:cs typeface="Tahoma" pitchFamily="34" charset="0"/>
              </a:rPr>
              <a:t>Pelaksana</a:t>
            </a:r>
            <a:endParaRPr lang="en-US" sz="1000" dirty="0">
              <a:latin typeface="Tahoma" pitchFamily="34" charset="0"/>
              <a:ea typeface="Tahoma" pitchFamily="34" charset="0"/>
              <a:cs typeface="Tahoma" pitchFamily="34" charset="0"/>
            </a:endParaRPr>
          </a:p>
        </p:txBody>
      </p:sp>
      <p:sp>
        <p:nvSpPr>
          <p:cNvPr id="8" name="TextBox 7"/>
          <p:cNvSpPr txBox="1"/>
          <p:nvPr/>
        </p:nvSpPr>
        <p:spPr>
          <a:xfrm>
            <a:off x="724422" y="2285992"/>
            <a:ext cx="1561562" cy="246221"/>
          </a:xfrm>
          <a:prstGeom prst="rect">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smtClean="0">
                <a:latin typeface="Tahoma" pitchFamily="34" charset="0"/>
                <a:ea typeface="Tahoma" pitchFamily="34" charset="0"/>
                <a:cs typeface="Tahoma" pitchFamily="34" charset="0"/>
              </a:rPr>
              <a:t>PP </a:t>
            </a:r>
            <a:r>
              <a:rPr lang="en-US" sz="1000" dirty="0" err="1" smtClean="0">
                <a:latin typeface="Tahoma" pitchFamily="34" charset="0"/>
                <a:ea typeface="Tahoma" pitchFamily="34" charset="0"/>
                <a:cs typeface="Tahoma" pitchFamily="34" charset="0"/>
              </a:rPr>
              <a:t>Pelaksana</a:t>
            </a:r>
            <a:r>
              <a:rPr lang="en-US" sz="1000" dirty="0" smtClean="0">
                <a:latin typeface="Tahoma" pitchFamily="34" charset="0"/>
                <a:ea typeface="Tahoma" pitchFamily="34" charset="0"/>
                <a:cs typeface="Tahoma" pitchFamily="34" charset="0"/>
              </a:rPr>
              <a:t> </a:t>
            </a:r>
            <a:r>
              <a:rPr lang="en-US" sz="1000" dirty="0" err="1" smtClean="0">
                <a:latin typeface="Tahoma" pitchFamily="34" charset="0"/>
                <a:ea typeface="Tahoma" pitchFamily="34" charset="0"/>
                <a:cs typeface="Tahoma" pitchFamily="34" charset="0"/>
              </a:rPr>
              <a:t>Lanjutan</a:t>
            </a:r>
            <a:endParaRPr lang="en-US" sz="1000" dirty="0">
              <a:latin typeface="Tahoma" pitchFamily="34" charset="0"/>
              <a:ea typeface="Tahoma" pitchFamily="34" charset="0"/>
              <a:cs typeface="Tahoma" pitchFamily="34" charset="0"/>
            </a:endParaRPr>
          </a:p>
        </p:txBody>
      </p:sp>
      <p:sp>
        <p:nvSpPr>
          <p:cNvPr id="9" name="TextBox 8"/>
          <p:cNvSpPr txBox="1"/>
          <p:nvPr/>
        </p:nvSpPr>
        <p:spPr>
          <a:xfrm>
            <a:off x="724422" y="2928934"/>
            <a:ext cx="1561562" cy="246221"/>
          </a:xfrm>
          <a:prstGeom prst="rect">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smtClean="0">
                <a:latin typeface="Tahoma" pitchFamily="34" charset="0"/>
                <a:ea typeface="Tahoma" pitchFamily="34" charset="0"/>
                <a:cs typeface="Tahoma" pitchFamily="34" charset="0"/>
              </a:rPr>
              <a:t>PP </a:t>
            </a:r>
            <a:r>
              <a:rPr lang="en-US" sz="1000" dirty="0" err="1" smtClean="0">
                <a:latin typeface="Tahoma" pitchFamily="34" charset="0"/>
                <a:ea typeface="Tahoma" pitchFamily="34" charset="0"/>
                <a:cs typeface="Tahoma" pitchFamily="34" charset="0"/>
              </a:rPr>
              <a:t>Penyelia</a:t>
            </a:r>
            <a:endParaRPr lang="en-US" sz="1000" dirty="0">
              <a:latin typeface="Tahoma" pitchFamily="34" charset="0"/>
              <a:ea typeface="Tahoma" pitchFamily="34" charset="0"/>
              <a:cs typeface="Tahoma" pitchFamily="34" charset="0"/>
            </a:endParaRPr>
          </a:p>
        </p:txBody>
      </p:sp>
      <p:sp>
        <p:nvSpPr>
          <p:cNvPr id="10" name="TextBox 9"/>
          <p:cNvSpPr txBox="1"/>
          <p:nvPr/>
        </p:nvSpPr>
        <p:spPr>
          <a:xfrm>
            <a:off x="714348" y="3714752"/>
            <a:ext cx="1561562" cy="246221"/>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smtClean="0">
                <a:latin typeface="Tahoma" pitchFamily="34" charset="0"/>
                <a:ea typeface="Tahoma" pitchFamily="34" charset="0"/>
                <a:cs typeface="Tahoma" pitchFamily="34" charset="0"/>
              </a:rPr>
              <a:t>PP </a:t>
            </a:r>
            <a:r>
              <a:rPr lang="en-US" sz="1000" dirty="0" err="1" smtClean="0">
                <a:latin typeface="Tahoma" pitchFamily="34" charset="0"/>
                <a:ea typeface="Tahoma" pitchFamily="34" charset="0"/>
                <a:cs typeface="Tahoma" pitchFamily="34" charset="0"/>
              </a:rPr>
              <a:t>Pertama</a:t>
            </a:r>
            <a:endParaRPr lang="en-US" sz="1000" dirty="0">
              <a:latin typeface="Tahoma" pitchFamily="34" charset="0"/>
              <a:ea typeface="Tahoma" pitchFamily="34" charset="0"/>
              <a:cs typeface="Tahoma" pitchFamily="34" charset="0"/>
            </a:endParaRPr>
          </a:p>
        </p:txBody>
      </p:sp>
      <p:sp>
        <p:nvSpPr>
          <p:cNvPr id="11" name="TextBox 10"/>
          <p:cNvSpPr txBox="1"/>
          <p:nvPr/>
        </p:nvSpPr>
        <p:spPr>
          <a:xfrm>
            <a:off x="714348" y="4388472"/>
            <a:ext cx="1561562" cy="246221"/>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smtClean="0">
                <a:latin typeface="Tahoma" pitchFamily="34" charset="0"/>
                <a:ea typeface="Tahoma" pitchFamily="34" charset="0"/>
                <a:cs typeface="Tahoma" pitchFamily="34" charset="0"/>
              </a:rPr>
              <a:t>PP </a:t>
            </a:r>
            <a:r>
              <a:rPr lang="en-US" sz="1000" dirty="0" err="1" smtClean="0">
                <a:latin typeface="Tahoma" pitchFamily="34" charset="0"/>
                <a:ea typeface="Tahoma" pitchFamily="34" charset="0"/>
                <a:cs typeface="Tahoma" pitchFamily="34" charset="0"/>
              </a:rPr>
              <a:t>Muda</a:t>
            </a:r>
            <a:endParaRPr lang="en-US" sz="1000" dirty="0">
              <a:latin typeface="Tahoma" pitchFamily="34" charset="0"/>
              <a:ea typeface="Tahoma" pitchFamily="34" charset="0"/>
              <a:cs typeface="Tahoma" pitchFamily="34" charset="0"/>
            </a:endParaRPr>
          </a:p>
        </p:txBody>
      </p:sp>
      <p:sp>
        <p:nvSpPr>
          <p:cNvPr id="12" name="TextBox 11"/>
          <p:cNvSpPr txBox="1"/>
          <p:nvPr/>
        </p:nvSpPr>
        <p:spPr>
          <a:xfrm>
            <a:off x="714348" y="5101722"/>
            <a:ext cx="1561562" cy="246221"/>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smtClean="0">
                <a:latin typeface="Tahoma" pitchFamily="34" charset="0"/>
                <a:ea typeface="Tahoma" pitchFamily="34" charset="0"/>
                <a:cs typeface="Tahoma" pitchFamily="34" charset="0"/>
              </a:rPr>
              <a:t>PP </a:t>
            </a:r>
            <a:r>
              <a:rPr lang="en-US" sz="1000" dirty="0" err="1" smtClean="0">
                <a:latin typeface="Tahoma" pitchFamily="34" charset="0"/>
                <a:ea typeface="Tahoma" pitchFamily="34" charset="0"/>
                <a:cs typeface="Tahoma" pitchFamily="34" charset="0"/>
              </a:rPr>
              <a:t>Madya</a:t>
            </a:r>
            <a:endParaRPr lang="en-US" sz="1000" dirty="0">
              <a:latin typeface="Tahoma" pitchFamily="34" charset="0"/>
              <a:ea typeface="Tahoma" pitchFamily="34" charset="0"/>
              <a:cs typeface="Tahoma" pitchFamily="34" charset="0"/>
            </a:endParaRPr>
          </a:p>
        </p:txBody>
      </p:sp>
      <p:sp>
        <p:nvSpPr>
          <p:cNvPr id="25" name="TextBox 24"/>
          <p:cNvSpPr txBox="1"/>
          <p:nvPr/>
        </p:nvSpPr>
        <p:spPr>
          <a:xfrm>
            <a:off x="714348" y="6040299"/>
            <a:ext cx="1561562" cy="246221"/>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smtClean="0">
                <a:latin typeface="Tahoma" pitchFamily="34" charset="0"/>
                <a:ea typeface="Tahoma" pitchFamily="34" charset="0"/>
                <a:cs typeface="Tahoma" pitchFamily="34" charset="0"/>
              </a:rPr>
              <a:t>PP </a:t>
            </a:r>
            <a:r>
              <a:rPr lang="en-US" sz="1000" dirty="0" err="1" smtClean="0">
                <a:latin typeface="Tahoma" pitchFamily="34" charset="0"/>
                <a:ea typeface="Tahoma" pitchFamily="34" charset="0"/>
                <a:cs typeface="Tahoma" pitchFamily="34" charset="0"/>
              </a:rPr>
              <a:t>Utama</a:t>
            </a:r>
            <a:endParaRPr lang="en-US" sz="1000" dirty="0">
              <a:latin typeface="Tahoma" pitchFamily="34" charset="0"/>
              <a:ea typeface="Tahoma" pitchFamily="34" charset="0"/>
              <a:cs typeface="Tahoma" pitchFamily="34" charset="0"/>
            </a:endParaRPr>
          </a:p>
        </p:txBody>
      </p:sp>
      <p:sp>
        <p:nvSpPr>
          <p:cNvPr id="26" name="TextBox 25"/>
          <p:cNvSpPr txBox="1"/>
          <p:nvPr/>
        </p:nvSpPr>
        <p:spPr>
          <a:xfrm>
            <a:off x="2370410" y="5079697"/>
            <a:ext cx="1775192" cy="246221"/>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smtClean="0">
                <a:latin typeface="Tahoma" pitchFamily="34" charset="0"/>
                <a:ea typeface="Tahoma" pitchFamily="34" charset="0"/>
                <a:cs typeface="Tahoma" pitchFamily="34" charset="0"/>
              </a:rPr>
              <a:t>Pembina/IV/a</a:t>
            </a:r>
            <a:endParaRPr lang="en-US" sz="1000" dirty="0">
              <a:latin typeface="Tahoma" pitchFamily="34" charset="0"/>
              <a:ea typeface="Tahoma" pitchFamily="34" charset="0"/>
              <a:cs typeface="Tahoma" pitchFamily="34" charset="0"/>
            </a:endParaRPr>
          </a:p>
        </p:txBody>
      </p:sp>
      <p:sp>
        <p:nvSpPr>
          <p:cNvPr id="27" name="TextBox 26"/>
          <p:cNvSpPr txBox="1"/>
          <p:nvPr/>
        </p:nvSpPr>
        <p:spPr>
          <a:xfrm>
            <a:off x="2370410" y="5397357"/>
            <a:ext cx="1775192" cy="246221"/>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smtClean="0">
                <a:latin typeface="Tahoma" pitchFamily="34" charset="0"/>
                <a:ea typeface="Tahoma" pitchFamily="34" charset="0"/>
                <a:cs typeface="Tahoma" pitchFamily="34" charset="0"/>
              </a:rPr>
              <a:t>Pembina </a:t>
            </a:r>
            <a:r>
              <a:rPr lang="en-US" sz="1000" dirty="0" err="1" smtClean="0">
                <a:latin typeface="Tahoma" pitchFamily="34" charset="0"/>
                <a:ea typeface="Tahoma" pitchFamily="34" charset="0"/>
                <a:cs typeface="Tahoma" pitchFamily="34" charset="0"/>
              </a:rPr>
              <a:t>Tk.I</a:t>
            </a:r>
            <a:r>
              <a:rPr lang="en-US" sz="1000" dirty="0" smtClean="0">
                <a:latin typeface="Tahoma" pitchFamily="34" charset="0"/>
                <a:ea typeface="Tahoma" pitchFamily="34" charset="0"/>
                <a:cs typeface="Tahoma" pitchFamily="34" charset="0"/>
              </a:rPr>
              <a:t>/IV/b</a:t>
            </a:r>
            <a:endParaRPr lang="en-US" sz="1000" dirty="0">
              <a:latin typeface="Tahoma" pitchFamily="34" charset="0"/>
              <a:ea typeface="Tahoma" pitchFamily="34" charset="0"/>
              <a:cs typeface="Tahoma" pitchFamily="34" charset="0"/>
            </a:endParaRPr>
          </a:p>
        </p:txBody>
      </p:sp>
      <p:sp>
        <p:nvSpPr>
          <p:cNvPr id="28" name="TextBox 27"/>
          <p:cNvSpPr txBox="1"/>
          <p:nvPr/>
        </p:nvSpPr>
        <p:spPr>
          <a:xfrm>
            <a:off x="2370410" y="6040299"/>
            <a:ext cx="1775192" cy="246221"/>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smtClean="0">
                <a:latin typeface="Tahoma" pitchFamily="34" charset="0"/>
                <a:ea typeface="Tahoma" pitchFamily="34" charset="0"/>
                <a:cs typeface="Tahoma" pitchFamily="34" charset="0"/>
              </a:rPr>
              <a:t>Pembina </a:t>
            </a:r>
            <a:r>
              <a:rPr lang="en-US" sz="1000" dirty="0" err="1" smtClean="0">
                <a:latin typeface="Tahoma" pitchFamily="34" charset="0"/>
                <a:ea typeface="Tahoma" pitchFamily="34" charset="0"/>
                <a:cs typeface="Tahoma" pitchFamily="34" charset="0"/>
              </a:rPr>
              <a:t>Utama</a:t>
            </a:r>
            <a:r>
              <a:rPr lang="en-US" sz="1000" dirty="0" smtClean="0">
                <a:latin typeface="Tahoma" pitchFamily="34" charset="0"/>
                <a:ea typeface="Tahoma" pitchFamily="34" charset="0"/>
                <a:cs typeface="Tahoma" pitchFamily="34" charset="0"/>
              </a:rPr>
              <a:t> </a:t>
            </a:r>
            <a:r>
              <a:rPr lang="en-US" sz="1000" dirty="0" err="1" smtClean="0">
                <a:latin typeface="Tahoma" pitchFamily="34" charset="0"/>
                <a:ea typeface="Tahoma" pitchFamily="34" charset="0"/>
                <a:cs typeface="Tahoma" pitchFamily="34" charset="0"/>
              </a:rPr>
              <a:t>Madya</a:t>
            </a:r>
            <a:r>
              <a:rPr lang="en-US" sz="1000" dirty="0" smtClean="0">
                <a:latin typeface="Tahoma" pitchFamily="34" charset="0"/>
                <a:ea typeface="Tahoma" pitchFamily="34" charset="0"/>
                <a:cs typeface="Tahoma" pitchFamily="34" charset="0"/>
              </a:rPr>
              <a:t>/IV/d</a:t>
            </a:r>
            <a:endParaRPr lang="en-US" sz="1000" dirty="0">
              <a:latin typeface="Tahoma" pitchFamily="34" charset="0"/>
              <a:ea typeface="Tahoma" pitchFamily="34" charset="0"/>
              <a:cs typeface="Tahoma" pitchFamily="34" charset="0"/>
            </a:endParaRPr>
          </a:p>
        </p:txBody>
      </p:sp>
      <p:sp>
        <p:nvSpPr>
          <p:cNvPr id="29" name="TextBox 28"/>
          <p:cNvSpPr txBox="1"/>
          <p:nvPr/>
        </p:nvSpPr>
        <p:spPr>
          <a:xfrm>
            <a:off x="2370410" y="6397489"/>
            <a:ext cx="1775192" cy="246221"/>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000" dirty="0" smtClean="0">
                <a:latin typeface="Tahoma" pitchFamily="34" charset="0"/>
                <a:ea typeface="Tahoma" pitchFamily="34" charset="0"/>
                <a:cs typeface="Tahoma" pitchFamily="34" charset="0"/>
              </a:rPr>
              <a:t>Pembina </a:t>
            </a:r>
            <a:r>
              <a:rPr lang="en-US" sz="1000" dirty="0" err="1" smtClean="0">
                <a:latin typeface="Tahoma" pitchFamily="34" charset="0"/>
                <a:ea typeface="Tahoma" pitchFamily="34" charset="0"/>
                <a:cs typeface="Tahoma" pitchFamily="34" charset="0"/>
              </a:rPr>
              <a:t>Utama</a:t>
            </a:r>
            <a:r>
              <a:rPr lang="en-US" sz="1000" dirty="0" smtClean="0">
                <a:latin typeface="Tahoma" pitchFamily="34" charset="0"/>
                <a:ea typeface="Tahoma" pitchFamily="34" charset="0"/>
                <a:cs typeface="Tahoma" pitchFamily="34" charset="0"/>
              </a:rPr>
              <a:t>/IV/e</a:t>
            </a:r>
            <a:endParaRPr lang="en-US" sz="1000" dirty="0">
              <a:latin typeface="Tahoma" pitchFamily="34" charset="0"/>
              <a:ea typeface="Tahoma" pitchFamily="34" charset="0"/>
              <a:cs typeface="Tahoma" pitchFamily="34" charset="0"/>
            </a:endParaRPr>
          </a:p>
        </p:txBody>
      </p:sp>
      <p:cxnSp>
        <p:nvCxnSpPr>
          <p:cNvPr id="33" name="Straight Connector 32"/>
          <p:cNvCxnSpPr/>
          <p:nvPr/>
        </p:nvCxnSpPr>
        <p:spPr>
          <a:xfrm>
            <a:off x="71406" y="3571876"/>
            <a:ext cx="4152951" cy="18121"/>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572000" y="1571612"/>
            <a:ext cx="2428892" cy="738664"/>
          </a:xfrm>
          <a:prstGeom prst="rect">
            <a:avLst/>
          </a:prstGeom>
          <a:ln w="38100">
            <a:solidFill>
              <a:srgbClr val="FFFF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err="1" smtClean="0"/>
              <a:t>Akan</a:t>
            </a:r>
            <a:r>
              <a:rPr lang="en-US" sz="1400" dirty="0" smtClean="0"/>
              <a:t> </a:t>
            </a:r>
            <a:r>
              <a:rPr lang="en-US" sz="1400" dirty="0" err="1" smtClean="0"/>
              <a:t>dibebaskan</a:t>
            </a:r>
            <a:r>
              <a:rPr lang="en-US" sz="1400" dirty="0" smtClean="0"/>
              <a:t> </a:t>
            </a:r>
            <a:r>
              <a:rPr lang="en-US" sz="1400" dirty="0" err="1" smtClean="0"/>
              <a:t>bila</a:t>
            </a:r>
            <a:r>
              <a:rPr lang="en-US" sz="1400" dirty="0" smtClean="0"/>
              <a:t> </a:t>
            </a:r>
            <a:r>
              <a:rPr lang="en-US" sz="1400" dirty="0" err="1" smtClean="0"/>
              <a:t>dalam</a:t>
            </a:r>
            <a:r>
              <a:rPr lang="en-US" sz="1400" dirty="0" smtClean="0"/>
              <a:t> 5 </a:t>
            </a:r>
            <a:r>
              <a:rPr lang="en-US" sz="1400" dirty="0" err="1" smtClean="0"/>
              <a:t>tahun</a:t>
            </a:r>
            <a:r>
              <a:rPr lang="en-US" sz="1400" dirty="0" smtClean="0"/>
              <a:t> </a:t>
            </a:r>
            <a:r>
              <a:rPr lang="en-US" sz="1400" dirty="0" err="1" smtClean="0"/>
              <a:t>tidak</a:t>
            </a:r>
            <a:r>
              <a:rPr lang="en-US" sz="1400" dirty="0" smtClean="0"/>
              <a:t> </a:t>
            </a:r>
            <a:r>
              <a:rPr lang="en-US" sz="1400" dirty="0" err="1" smtClean="0"/>
              <a:t>dapat</a:t>
            </a:r>
            <a:r>
              <a:rPr lang="en-US" sz="1400" dirty="0" smtClean="0"/>
              <a:t> </a:t>
            </a:r>
            <a:r>
              <a:rPr lang="en-US" sz="1400" dirty="0" err="1" smtClean="0"/>
              <a:t>mengumpulkan</a:t>
            </a:r>
            <a:r>
              <a:rPr lang="en-US" sz="1400" dirty="0" smtClean="0"/>
              <a:t> </a:t>
            </a:r>
            <a:r>
              <a:rPr lang="en-US" sz="1400" dirty="0" err="1" smtClean="0"/>
              <a:t>angka</a:t>
            </a:r>
            <a:r>
              <a:rPr lang="en-US" sz="1400" dirty="0" smtClean="0"/>
              <a:t> </a:t>
            </a:r>
            <a:r>
              <a:rPr lang="en-US" sz="1400" dirty="0" err="1" smtClean="0"/>
              <a:t>kredit</a:t>
            </a:r>
            <a:endParaRPr lang="en-US" sz="1400" dirty="0"/>
          </a:p>
        </p:txBody>
      </p:sp>
      <p:sp>
        <p:nvSpPr>
          <p:cNvPr id="48" name="TextBox 47"/>
          <p:cNvSpPr txBox="1"/>
          <p:nvPr/>
        </p:nvSpPr>
        <p:spPr>
          <a:xfrm>
            <a:off x="4572000" y="2405714"/>
            <a:ext cx="2428892" cy="523220"/>
          </a:xfrm>
          <a:prstGeom prst="rect">
            <a:avLst/>
          </a:prstGeom>
          <a:ln w="38100">
            <a:solidFill>
              <a:srgbClr val="FFFF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err="1" smtClean="0"/>
              <a:t>Dijatuhi</a:t>
            </a:r>
            <a:r>
              <a:rPr lang="en-US" sz="1400" dirty="0" smtClean="0"/>
              <a:t> </a:t>
            </a:r>
            <a:r>
              <a:rPr lang="en-US" sz="1400" dirty="0" err="1" smtClean="0"/>
              <a:t>hukuman</a:t>
            </a:r>
            <a:r>
              <a:rPr lang="en-US" sz="1400" dirty="0" smtClean="0"/>
              <a:t> </a:t>
            </a:r>
            <a:r>
              <a:rPr lang="en-US" sz="1400" dirty="0" err="1" smtClean="0"/>
              <a:t>disiplin</a:t>
            </a:r>
            <a:r>
              <a:rPr lang="en-US" sz="1400" dirty="0" smtClean="0"/>
              <a:t> </a:t>
            </a:r>
            <a:r>
              <a:rPr lang="en-US" sz="1400" dirty="0" err="1" smtClean="0"/>
              <a:t>tingkat</a:t>
            </a:r>
            <a:r>
              <a:rPr lang="en-US" sz="1400" dirty="0" smtClean="0"/>
              <a:t> </a:t>
            </a:r>
            <a:r>
              <a:rPr lang="en-US" sz="1400" dirty="0" err="1" smtClean="0"/>
              <a:t>sedang</a:t>
            </a:r>
            <a:r>
              <a:rPr lang="en-US" sz="1400" dirty="0" smtClean="0"/>
              <a:t> </a:t>
            </a:r>
            <a:r>
              <a:rPr lang="en-US" sz="1400" dirty="0" err="1" smtClean="0"/>
              <a:t>dan</a:t>
            </a:r>
            <a:r>
              <a:rPr lang="en-US" sz="1400" dirty="0" smtClean="0"/>
              <a:t> </a:t>
            </a:r>
            <a:r>
              <a:rPr lang="en-US" sz="1400" dirty="0" err="1" smtClean="0"/>
              <a:t>berat</a:t>
            </a:r>
            <a:endParaRPr lang="en-US" sz="1400" dirty="0"/>
          </a:p>
        </p:txBody>
      </p:sp>
      <p:sp>
        <p:nvSpPr>
          <p:cNvPr id="49" name="TextBox 48"/>
          <p:cNvSpPr txBox="1"/>
          <p:nvPr/>
        </p:nvSpPr>
        <p:spPr>
          <a:xfrm>
            <a:off x="4572000" y="5429264"/>
            <a:ext cx="2428892" cy="523220"/>
          </a:xfrm>
          <a:prstGeom prst="rect">
            <a:avLst/>
          </a:prstGeom>
          <a:ln w="38100">
            <a:solidFill>
              <a:srgbClr val="FFFF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err="1" smtClean="0"/>
              <a:t>Diberhentikan</a:t>
            </a:r>
            <a:r>
              <a:rPr lang="en-US" sz="1400" dirty="0" smtClean="0"/>
              <a:t> </a:t>
            </a:r>
            <a:r>
              <a:rPr lang="en-US" sz="1400" dirty="0" err="1" smtClean="0"/>
              <a:t>sementara</a:t>
            </a:r>
            <a:r>
              <a:rPr lang="en-US" sz="1400" dirty="0" smtClean="0"/>
              <a:t> </a:t>
            </a:r>
            <a:r>
              <a:rPr lang="en-US" sz="1400" dirty="0" err="1" smtClean="0"/>
              <a:t>dari</a:t>
            </a:r>
            <a:r>
              <a:rPr lang="en-US" sz="1400" dirty="0" smtClean="0"/>
              <a:t> PNS</a:t>
            </a:r>
            <a:endParaRPr lang="en-US" sz="1400" dirty="0"/>
          </a:p>
        </p:txBody>
      </p:sp>
      <p:sp>
        <p:nvSpPr>
          <p:cNvPr id="50" name="TextBox 49"/>
          <p:cNvSpPr txBox="1"/>
          <p:nvPr/>
        </p:nvSpPr>
        <p:spPr>
          <a:xfrm>
            <a:off x="4572000" y="3833344"/>
            <a:ext cx="2428892" cy="738664"/>
          </a:xfrm>
          <a:prstGeom prst="rect">
            <a:avLst/>
          </a:prstGeom>
          <a:ln w="38100">
            <a:solidFill>
              <a:srgbClr val="FFFF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err="1" smtClean="0"/>
              <a:t>Ditugaskan</a:t>
            </a:r>
            <a:r>
              <a:rPr lang="en-US" sz="1400" dirty="0" smtClean="0"/>
              <a:t> </a:t>
            </a:r>
            <a:r>
              <a:rPr lang="en-US" sz="1400" dirty="0" err="1" smtClean="0"/>
              <a:t>secara</a:t>
            </a:r>
            <a:r>
              <a:rPr lang="en-US" sz="1400" dirty="0" smtClean="0"/>
              <a:t> </a:t>
            </a:r>
            <a:r>
              <a:rPr lang="en-US" sz="1400" dirty="0" err="1" smtClean="0"/>
              <a:t>penuh</a:t>
            </a:r>
            <a:r>
              <a:rPr lang="en-US" sz="1400" dirty="0" smtClean="0"/>
              <a:t> </a:t>
            </a:r>
            <a:r>
              <a:rPr lang="en-US" sz="1400" dirty="0" err="1" smtClean="0"/>
              <a:t>diluar</a:t>
            </a:r>
            <a:r>
              <a:rPr lang="en-US" sz="1400" dirty="0" smtClean="0"/>
              <a:t> </a:t>
            </a:r>
            <a:r>
              <a:rPr lang="en-US" sz="1400" dirty="0" err="1" smtClean="0"/>
              <a:t>jabatan</a:t>
            </a:r>
            <a:r>
              <a:rPr lang="en-US" sz="1400" dirty="0" smtClean="0"/>
              <a:t> </a:t>
            </a:r>
            <a:r>
              <a:rPr lang="en-US" sz="1400" dirty="0" err="1" smtClean="0"/>
              <a:t>pengawas</a:t>
            </a:r>
            <a:r>
              <a:rPr lang="en-US" sz="1400" dirty="0" smtClean="0"/>
              <a:t> </a:t>
            </a:r>
            <a:r>
              <a:rPr lang="en-US" sz="1400" dirty="0" err="1" smtClean="0"/>
              <a:t>perikanan</a:t>
            </a:r>
            <a:endParaRPr lang="en-US" sz="1400" dirty="0"/>
          </a:p>
        </p:txBody>
      </p:sp>
      <p:sp>
        <p:nvSpPr>
          <p:cNvPr id="51" name="TextBox 50"/>
          <p:cNvSpPr txBox="1"/>
          <p:nvPr/>
        </p:nvSpPr>
        <p:spPr>
          <a:xfrm>
            <a:off x="4572000" y="4643446"/>
            <a:ext cx="2428892" cy="307777"/>
          </a:xfrm>
          <a:prstGeom prst="rect">
            <a:avLst/>
          </a:prstGeom>
          <a:ln w="38100">
            <a:solidFill>
              <a:srgbClr val="FFFF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err="1" smtClean="0"/>
              <a:t>Cuti</a:t>
            </a:r>
            <a:r>
              <a:rPr lang="en-US" sz="1400" dirty="0" smtClean="0"/>
              <a:t> </a:t>
            </a:r>
            <a:r>
              <a:rPr lang="en-US" sz="1400" dirty="0" err="1" smtClean="0"/>
              <a:t>diluar</a:t>
            </a:r>
            <a:r>
              <a:rPr lang="en-US" sz="1400" dirty="0" smtClean="0"/>
              <a:t> </a:t>
            </a:r>
            <a:r>
              <a:rPr lang="en-US" sz="1400" dirty="0" err="1" smtClean="0"/>
              <a:t>tanggungan</a:t>
            </a:r>
            <a:r>
              <a:rPr lang="en-US" sz="1400" dirty="0" smtClean="0"/>
              <a:t> </a:t>
            </a:r>
            <a:r>
              <a:rPr lang="en-US" sz="1400" dirty="0" err="1" smtClean="0"/>
              <a:t>negara</a:t>
            </a:r>
            <a:endParaRPr lang="en-US" sz="1400" dirty="0"/>
          </a:p>
        </p:txBody>
      </p:sp>
      <p:sp>
        <p:nvSpPr>
          <p:cNvPr id="52" name="TextBox 51"/>
          <p:cNvSpPr txBox="1"/>
          <p:nvPr/>
        </p:nvSpPr>
        <p:spPr>
          <a:xfrm>
            <a:off x="4572000" y="5050049"/>
            <a:ext cx="2428892" cy="307777"/>
          </a:xfrm>
          <a:prstGeom prst="rect">
            <a:avLst/>
          </a:prstGeom>
          <a:ln w="38100">
            <a:solidFill>
              <a:srgbClr val="FFFF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err="1" smtClean="0"/>
              <a:t>Tugas</a:t>
            </a:r>
            <a:r>
              <a:rPr lang="en-US" sz="1400" dirty="0" smtClean="0"/>
              <a:t> </a:t>
            </a:r>
            <a:r>
              <a:rPr lang="en-US" sz="1400" dirty="0" err="1" smtClean="0"/>
              <a:t>belajar</a:t>
            </a:r>
            <a:r>
              <a:rPr lang="en-US" sz="1400" dirty="0" smtClean="0"/>
              <a:t> </a:t>
            </a:r>
            <a:r>
              <a:rPr lang="en-US" sz="1400" dirty="0" err="1" smtClean="0"/>
              <a:t>lebih</a:t>
            </a:r>
            <a:r>
              <a:rPr lang="en-US" sz="1400" dirty="0" smtClean="0"/>
              <a:t> </a:t>
            </a:r>
            <a:r>
              <a:rPr lang="en-US" sz="1400" dirty="0" err="1" smtClean="0"/>
              <a:t>dari</a:t>
            </a:r>
            <a:r>
              <a:rPr lang="en-US" sz="1400" dirty="0" smtClean="0"/>
              <a:t> 6 </a:t>
            </a:r>
            <a:r>
              <a:rPr lang="en-US" sz="1400" dirty="0" err="1" smtClean="0"/>
              <a:t>bulan</a:t>
            </a:r>
            <a:endParaRPr lang="en-US" sz="1400" dirty="0"/>
          </a:p>
        </p:txBody>
      </p:sp>
      <p:sp>
        <p:nvSpPr>
          <p:cNvPr id="53" name="TextBox 52"/>
          <p:cNvSpPr txBox="1"/>
          <p:nvPr/>
        </p:nvSpPr>
        <p:spPr>
          <a:xfrm>
            <a:off x="4572000" y="3000372"/>
            <a:ext cx="2428892" cy="738664"/>
          </a:xfrm>
          <a:prstGeom prst="rect">
            <a:avLst/>
          </a:prstGeom>
          <a:ln w="38100">
            <a:solidFill>
              <a:srgbClr val="FFFF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b="1" dirty="0" err="1" smtClean="0"/>
              <a:t>Tidak</a:t>
            </a:r>
            <a:r>
              <a:rPr lang="en-US" sz="1400" b="1" dirty="0" smtClean="0"/>
              <a:t> </a:t>
            </a:r>
            <a:r>
              <a:rPr lang="en-US" sz="1400" b="1" dirty="0" err="1" smtClean="0"/>
              <a:t>dapat</a:t>
            </a:r>
            <a:r>
              <a:rPr lang="en-US" sz="1400" b="1" dirty="0" smtClean="0"/>
              <a:t> </a:t>
            </a:r>
            <a:r>
              <a:rPr lang="en-US" sz="1400" b="1" dirty="0" err="1" smtClean="0"/>
              <a:t>mengumpulkan</a:t>
            </a:r>
            <a:r>
              <a:rPr lang="en-US" sz="1400" b="1" dirty="0" smtClean="0"/>
              <a:t> </a:t>
            </a:r>
            <a:r>
              <a:rPr lang="en-US" sz="1400" b="1" dirty="0" err="1" smtClean="0"/>
              <a:t>Angka</a:t>
            </a:r>
            <a:r>
              <a:rPr lang="en-US" sz="1400" b="1" dirty="0" smtClean="0"/>
              <a:t> </a:t>
            </a:r>
            <a:r>
              <a:rPr lang="en-US" sz="1400" b="1" dirty="0" err="1" smtClean="0"/>
              <a:t>Kredit</a:t>
            </a:r>
            <a:r>
              <a:rPr lang="en-US" sz="1400" b="1" dirty="0" smtClean="0"/>
              <a:t> (</a:t>
            </a:r>
            <a:r>
              <a:rPr lang="en-US" sz="1400" b="1" dirty="0" err="1" smtClean="0"/>
              <a:t>kurang</a:t>
            </a:r>
            <a:r>
              <a:rPr lang="en-US" sz="1400" b="1" dirty="0" smtClean="0"/>
              <a:t> </a:t>
            </a:r>
            <a:r>
              <a:rPr lang="en-US" sz="1400" b="1" dirty="0" err="1" smtClean="0"/>
              <a:t>dari</a:t>
            </a:r>
            <a:r>
              <a:rPr lang="en-US" sz="1400" b="1" dirty="0" smtClean="0"/>
              <a:t> 10) </a:t>
            </a:r>
            <a:r>
              <a:rPr lang="en-US" sz="1400" b="1" dirty="0" err="1" smtClean="0"/>
              <a:t>selama</a:t>
            </a:r>
            <a:r>
              <a:rPr lang="en-US" sz="1400" b="1" dirty="0" smtClean="0"/>
              <a:t> 1 </a:t>
            </a:r>
            <a:r>
              <a:rPr lang="en-US" sz="1400" b="1" dirty="0" err="1" smtClean="0"/>
              <a:t>tahun</a:t>
            </a:r>
            <a:endParaRPr lang="en-US" sz="1400" b="1" dirty="0"/>
          </a:p>
        </p:txBody>
      </p:sp>
      <p:sp>
        <p:nvSpPr>
          <p:cNvPr id="54" name="TextBox 53"/>
          <p:cNvSpPr txBox="1"/>
          <p:nvPr/>
        </p:nvSpPr>
        <p:spPr>
          <a:xfrm>
            <a:off x="4572000" y="6047922"/>
            <a:ext cx="2428892" cy="738664"/>
          </a:xfrm>
          <a:prstGeom prst="rect">
            <a:avLst/>
          </a:prstGeom>
          <a:ln w="38100">
            <a:solidFill>
              <a:srgbClr val="FFFF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b="1" dirty="0" err="1" smtClean="0"/>
              <a:t>Tidak</a:t>
            </a:r>
            <a:r>
              <a:rPr lang="en-US" sz="1400" b="1" dirty="0" smtClean="0"/>
              <a:t> </a:t>
            </a:r>
            <a:r>
              <a:rPr lang="en-US" sz="1400" b="1" dirty="0" err="1" smtClean="0"/>
              <a:t>dapat</a:t>
            </a:r>
            <a:r>
              <a:rPr lang="en-US" sz="1400" b="1" dirty="0" smtClean="0"/>
              <a:t> </a:t>
            </a:r>
            <a:r>
              <a:rPr lang="en-US" sz="1400" b="1" dirty="0" err="1" smtClean="0"/>
              <a:t>mengumpulkan</a:t>
            </a:r>
            <a:r>
              <a:rPr lang="en-US" sz="1400" b="1" dirty="0" smtClean="0"/>
              <a:t> </a:t>
            </a:r>
            <a:r>
              <a:rPr lang="en-US" sz="1400" b="1" dirty="0" err="1" smtClean="0"/>
              <a:t>Angka</a:t>
            </a:r>
            <a:r>
              <a:rPr lang="en-US" sz="1400" b="1" dirty="0" smtClean="0"/>
              <a:t> </a:t>
            </a:r>
            <a:r>
              <a:rPr lang="en-US" sz="1400" b="1" dirty="0" err="1" smtClean="0"/>
              <a:t>Kredit</a:t>
            </a:r>
            <a:r>
              <a:rPr lang="en-US" sz="1400" b="1" dirty="0" smtClean="0"/>
              <a:t> ( </a:t>
            </a:r>
            <a:r>
              <a:rPr lang="en-US" sz="1400" b="1" dirty="0" err="1" smtClean="0"/>
              <a:t>kurang</a:t>
            </a:r>
            <a:r>
              <a:rPr lang="en-US" sz="1400" b="1" dirty="0" smtClean="0"/>
              <a:t> </a:t>
            </a:r>
            <a:r>
              <a:rPr lang="en-US" sz="1400" b="1" dirty="0" err="1" smtClean="0"/>
              <a:t>dari</a:t>
            </a:r>
            <a:r>
              <a:rPr lang="en-US" sz="1400" b="1" dirty="0" smtClean="0"/>
              <a:t> 25) </a:t>
            </a:r>
            <a:r>
              <a:rPr lang="en-US" sz="1400" b="1" dirty="0" err="1" smtClean="0"/>
              <a:t>selaman</a:t>
            </a:r>
            <a:r>
              <a:rPr lang="en-US" sz="1400" b="1" dirty="0" smtClean="0"/>
              <a:t> 1 </a:t>
            </a:r>
            <a:r>
              <a:rPr lang="en-US" sz="1400" b="1" dirty="0" err="1" smtClean="0"/>
              <a:t>tahun</a:t>
            </a:r>
            <a:endParaRPr lang="en-US" sz="1400" b="1" dirty="0"/>
          </a:p>
        </p:txBody>
      </p:sp>
      <p:cxnSp>
        <p:nvCxnSpPr>
          <p:cNvPr id="56" name="Straight Arrow Connector 55"/>
          <p:cNvCxnSpPr/>
          <p:nvPr/>
        </p:nvCxnSpPr>
        <p:spPr>
          <a:xfrm>
            <a:off x="4286248" y="3357562"/>
            <a:ext cx="357190" cy="1588"/>
          </a:xfrm>
          <a:prstGeom prst="straightConnector1">
            <a:avLst/>
          </a:prstGeom>
          <a:ln>
            <a:solidFill>
              <a:srgbClr val="002060"/>
            </a:solidFill>
            <a:tailEnd type="arrow"/>
          </a:ln>
        </p:spPr>
        <p:style>
          <a:lnRef idx="3">
            <a:schemeClr val="accent1"/>
          </a:lnRef>
          <a:fillRef idx="0">
            <a:schemeClr val="accent1"/>
          </a:fillRef>
          <a:effectRef idx="2">
            <a:schemeClr val="accent1"/>
          </a:effectRef>
          <a:fontRef idx="minor">
            <a:schemeClr val="tx1"/>
          </a:fontRef>
        </p:style>
      </p:cxnSp>
      <p:cxnSp>
        <p:nvCxnSpPr>
          <p:cNvPr id="57" name="Straight Arrow Connector 56"/>
          <p:cNvCxnSpPr/>
          <p:nvPr/>
        </p:nvCxnSpPr>
        <p:spPr>
          <a:xfrm flipV="1">
            <a:off x="4286248" y="6500834"/>
            <a:ext cx="357190" cy="21566"/>
          </a:xfrm>
          <a:prstGeom prst="straightConnector1">
            <a:avLst/>
          </a:prstGeom>
          <a:ln>
            <a:solidFill>
              <a:srgbClr val="002060"/>
            </a:solidFill>
            <a:tailEnd type="arrow"/>
          </a:ln>
        </p:spPr>
        <p:style>
          <a:lnRef idx="3">
            <a:schemeClr val="accent1"/>
          </a:lnRef>
          <a:fillRef idx="0">
            <a:schemeClr val="accent1"/>
          </a:fillRef>
          <a:effectRef idx="2">
            <a:schemeClr val="accent1"/>
          </a:effectRef>
          <a:fontRef idx="minor">
            <a:schemeClr val="tx1"/>
          </a:fontRef>
        </p:style>
      </p:cxnSp>
      <p:grpSp>
        <p:nvGrpSpPr>
          <p:cNvPr id="65" name="Group 64"/>
          <p:cNvGrpSpPr/>
          <p:nvPr/>
        </p:nvGrpSpPr>
        <p:grpSpPr>
          <a:xfrm>
            <a:off x="2357422" y="1285860"/>
            <a:ext cx="2214578" cy="5429288"/>
            <a:chOff x="3071802" y="1141396"/>
            <a:chExt cx="2286016" cy="5645190"/>
          </a:xfrm>
        </p:grpSpPr>
        <p:sp>
          <p:nvSpPr>
            <p:cNvPr id="35" name="Right Brace 34"/>
            <p:cNvSpPr/>
            <p:nvPr/>
          </p:nvSpPr>
          <p:spPr>
            <a:xfrm>
              <a:off x="4714876" y="1142984"/>
              <a:ext cx="642942" cy="5643602"/>
            </a:xfrm>
            <a:prstGeom prst="rightBrace">
              <a:avLst>
                <a:gd name="adj1" fmla="val 8333"/>
                <a:gd name="adj2" fmla="val 49623"/>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0" name="Straight Connector 59"/>
            <p:cNvCxnSpPr/>
            <p:nvPr/>
          </p:nvCxnSpPr>
          <p:spPr>
            <a:xfrm>
              <a:off x="3071802" y="1141396"/>
              <a:ext cx="1643074"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071802" y="6784998"/>
              <a:ext cx="1643074" cy="158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63" name="Title 1"/>
          <p:cNvSpPr txBox="1">
            <a:spLocks/>
          </p:cNvSpPr>
          <p:nvPr/>
        </p:nvSpPr>
        <p:spPr>
          <a:xfrm>
            <a:off x="500034" y="500042"/>
            <a:ext cx="8358246" cy="64294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a:spcAft>
                <a:spcPts val="600"/>
              </a:spcAft>
              <a:defRPr/>
            </a:pPr>
            <a:r>
              <a:rPr lang="en-US" sz="2400" b="1" dirty="0" err="1" smtClean="0">
                <a:solidFill>
                  <a:schemeClr val="tx1"/>
                </a:solidFill>
                <a:effectLst>
                  <a:outerShdw blurRad="38100" dist="38100" dir="2700000" algn="tl">
                    <a:srgbClr val="000000">
                      <a:alpha val="43137"/>
                    </a:srgbClr>
                  </a:outerShdw>
                </a:effectLst>
                <a:latin typeface="ConcursoItalian BTN Wide" pitchFamily="34" charset="0"/>
              </a:rPr>
              <a:t>Alasan</a:t>
            </a:r>
            <a:r>
              <a:rPr lang="en-US" sz="2400" b="1" dirty="0" smtClean="0">
                <a:solidFill>
                  <a:schemeClr val="tx1"/>
                </a:solidFill>
                <a:effectLst>
                  <a:outerShdw blurRad="38100" dist="38100" dir="2700000" algn="tl">
                    <a:srgbClr val="000000">
                      <a:alpha val="43137"/>
                    </a:srgbClr>
                  </a:outerShdw>
                </a:effectLst>
                <a:latin typeface="ConcursoItalian BTN Wide" pitchFamily="34" charset="0"/>
              </a:rPr>
              <a:t> </a:t>
            </a:r>
            <a:r>
              <a:rPr lang="en-US" sz="2400" b="1" dirty="0" err="1" smtClean="0">
                <a:solidFill>
                  <a:schemeClr val="tx1"/>
                </a:solidFill>
                <a:effectLst>
                  <a:outerShdw blurRad="38100" dist="38100" dir="2700000" algn="tl">
                    <a:srgbClr val="000000">
                      <a:alpha val="43137"/>
                    </a:srgbClr>
                  </a:outerShdw>
                </a:effectLst>
                <a:latin typeface="ConcursoItalian BTN Wide" pitchFamily="34" charset="0"/>
              </a:rPr>
              <a:t>dibebaskan</a:t>
            </a:r>
            <a:r>
              <a:rPr lang="en-US" sz="2400" b="1" dirty="0" smtClean="0">
                <a:solidFill>
                  <a:schemeClr val="tx1"/>
                </a:solidFill>
                <a:effectLst>
                  <a:outerShdw blurRad="38100" dist="38100" dir="2700000" algn="tl">
                    <a:srgbClr val="000000">
                      <a:alpha val="43137"/>
                    </a:srgbClr>
                  </a:outerShdw>
                </a:effectLst>
                <a:latin typeface="ConcursoItalian BTN Wide" pitchFamily="34" charset="0"/>
              </a:rPr>
              <a:t> </a:t>
            </a:r>
            <a:r>
              <a:rPr lang="en-US" sz="2400" b="1" dirty="0" err="1" smtClean="0">
                <a:solidFill>
                  <a:schemeClr val="tx1"/>
                </a:solidFill>
                <a:effectLst>
                  <a:outerShdw blurRad="38100" dist="38100" dir="2700000" algn="tl">
                    <a:srgbClr val="000000">
                      <a:alpha val="43137"/>
                    </a:srgbClr>
                  </a:outerShdw>
                </a:effectLst>
                <a:latin typeface="ConcursoItalian BTN Wide" pitchFamily="34" charset="0"/>
              </a:rPr>
              <a:t>dari</a:t>
            </a:r>
            <a:r>
              <a:rPr lang="en-US" sz="2400" b="1" dirty="0" smtClean="0">
                <a:solidFill>
                  <a:schemeClr val="tx1"/>
                </a:solidFill>
                <a:effectLst>
                  <a:outerShdw blurRad="38100" dist="38100" dir="2700000" algn="tl">
                    <a:srgbClr val="000000">
                      <a:alpha val="43137"/>
                    </a:srgbClr>
                  </a:outerShdw>
                </a:effectLst>
                <a:latin typeface="ConcursoItalian BTN Wide" pitchFamily="34" charset="0"/>
              </a:rPr>
              <a:t> </a:t>
            </a:r>
            <a:r>
              <a:rPr lang="en-US" sz="2400" b="1" dirty="0" err="1" smtClean="0">
                <a:solidFill>
                  <a:schemeClr val="tx1"/>
                </a:solidFill>
                <a:effectLst>
                  <a:outerShdw blurRad="38100" dist="38100" dir="2700000" algn="tl">
                    <a:srgbClr val="000000">
                      <a:alpha val="43137"/>
                    </a:srgbClr>
                  </a:outerShdw>
                </a:effectLst>
                <a:latin typeface="ConcursoItalian BTN Wide" pitchFamily="34" charset="0"/>
              </a:rPr>
              <a:t>jabatan</a:t>
            </a:r>
            <a:r>
              <a:rPr lang="en-US" sz="2400" b="1" dirty="0" smtClean="0">
                <a:solidFill>
                  <a:schemeClr val="tx1"/>
                </a:solidFill>
                <a:effectLst>
                  <a:outerShdw blurRad="38100" dist="38100" dir="2700000" algn="tl">
                    <a:srgbClr val="000000">
                      <a:alpha val="43137"/>
                    </a:srgbClr>
                  </a:outerShdw>
                </a:effectLst>
                <a:latin typeface="ConcursoItalian BTN Wide" pitchFamily="34" charset="0"/>
              </a:rPr>
              <a:t> </a:t>
            </a:r>
            <a:r>
              <a:rPr lang="en-US" sz="2400" b="1" dirty="0" err="1" smtClean="0">
                <a:solidFill>
                  <a:schemeClr val="tx1"/>
                </a:solidFill>
                <a:effectLst>
                  <a:outerShdw blurRad="38100" dist="38100" dir="2700000" algn="tl">
                    <a:srgbClr val="000000">
                      <a:alpha val="43137"/>
                    </a:srgbClr>
                  </a:outerShdw>
                </a:effectLst>
                <a:latin typeface="ConcursoItalian BTN Wide" pitchFamily="34" charset="0"/>
              </a:rPr>
              <a:t>pengawas</a:t>
            </a:r>
            <a:r>
              <a:rPr lang="en-US" sz="2400" b="1" dirty="0" smtClean="0">
                <a:solidFill>
                  <a:schemeClr val="tx1"/>
                </a:solidFill>
                <a:effectLst>
                  <a:outerShdw blurRad="38100" dist="38100" dir="2700000" algn="tl">
                    <a:srgbClr val="000000">
                      <a:alpha val="43137"/>
                    </a:srgbClr>
                  </a:outerShdw>
                </a:effectLst>
                <a:latin typeface="ConcursoItalian BTN Wide" pitchFamily="34" charset="0"/>
              </a:rPr>
              <a:t> </a:t>
            </a:r>
            <a:r>
              <a:rPr lang="en-US" sz="2400" b="1" dirty="0" err="1" smtClean="0">
                <a:solidFill>
                  <a:schemeClr val="tx1"/>
                </a:solidFill>
                <a:effectLst>
                  <a:outerShdw blurRad="38100" dist="38100" dir="2700000" algn="tl">
                    <a:srgbClr val="000000">
                      <a:alpha val="43137"/>
                    </a:srgbClr>
                  </a:outerShdw>
                </a:effectLst>
                <a:latin typeface="ConcursoItalian BTN Wide" pitchFamily="34" charset="0"/>
              </a:rPr>
              <a:t>perikanan</a:t>
            </a:r>
            <a:endParaRPr lang="id-ID" sz="2400" b="1" dirty="0">
              <a:solidFill>
                <a:schemeClr val="tx1"/>
              </a:solidFill>
              <a:effectLst>
                <a:outerShdw blurRad="38100" dist="38100" dir="2700000" algn="tl">
                  <a:srgbClr val="000000">
                    <a:alpha val="43137"/>
                  </a:srgbClr>
                </a:outerShdw>
              </a:effectLst>
              <a:latin typeface="ConcursoItalian BTN Wide" pitchFamily="34" charset="0"/>
            </a:endParaRPr>
          </a:p>
        </p:txBody>
      </p:sp>
      <p:sp>
        <p:nvSpPr>
          <p:cNvPr id="71" name="TextBox 70"/>
          <p:cNvSpPr txBox="1"/>
          <p:nvPr/>
        </p:nvSpPr>
        <p:spPr>
          <a:xfrm>
            <a:off x="7358114" y="1571612"/>
            <a:ext cx="1357290" cy="1815882"/>
          </a:xfrm>
          <a:prstGeom prst="rect">
            <a:avLst/>
          </a:prstGeom>
          <a:noFill/>
          <a:ln w="38100">
            <a:solidFill>
              <a:srgbClr val="FF00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err="1" smtClean="0"/>
              <a:t>Dalam</a:t>
            </a:r>
            <a:r>
              <a:rPr lang="en-US" sz="1400" dirty="0" smtClean="0"/>
              <a:t> </a:t>
            </a:r>
            <a:r>
              <a:rPr lang="en-US" sz="1400" dirty="0" err="1" smtClean="0"/>
              <a:t>jangka</a:t>
            </a:r>
            <a:r>
              <a:rPr lang="en-US" sz="1400" dirty="0" smtClean="0"/>
              <a:t> </a:t>
            </a:r>
            <a:r>
              <a:rPr lang="en-US" sz="1400" dirty="0" err="1" smtClean="0"/>
              <a:t>waktu</a:t>
            </a:r>
            <a:r>
              <a:rPr lang="en-US" sz="1400" dirty="0" smtClean="0"/>
              <a:t> 1 </a:t>
            </a:r>
            <a:r>
              <a:rPr lang="en-US" sz="1400" dirty="0" err="1" smtClean="0"/>
              <a:t>tahun</a:t>
            </a:r>
            <a:r>
              <a:rPr lang="en-US" sz="1400" dirty="0" smtClean="0"/>
              <a:t> </a:t>
            </a:r>
            <a:r>
              <a:rPr lang="en-US" sz="1400" dirty="0" err="1" smtClean="0"/>
              <a:t>sejak</a:t>
            </a:r>
            <a:r>
              <a:rPr lang="en-US" sz="1400" dirty="0" smtClean="0"/>
              <a:t> </a:t>
            </a:r>
            <a:r>
              <a:rPr lang="en-US" sz="1400" dirty="0" err="1" smtClean="0"/>
              <a:t>dibebaskan</a:t>
            </a:r>
            <a:r>
              <a:rPr lang="en-US" sz="1400" dirty="0" smtClean="0"/>
              <a:t> </a:t>
            </a:r>
            <a:r>
              <a:rPr lang="en-US" sz="1400" dirty="0" err="1" smtClean="0"/>
              <a:t>sementara</a:t>
            </a:r>
            <a:r>
              <a:rPr lang="en-US" sz="1400" dirty="0" smtClean="0"/>
              <a:t> </a:t>
            </a:r>
            <a:r>
              <a:rPr lang="en-US" sz="1400" dirty="0" err="1" smtClean="0"/>
              <a:t>tidak</a:t>
            </a:r>
            <a:r>
              <a:rPr lang="en-US" sz="1400" dirty="0" smtClean="0"/>
              <a:t> </a:t>
            </a:r>
            <a:r>
              <a:rPr lang="en-US" sz="1400" dirty="0" err="1" smtClean="0"/>
              <a:t>dapat</a:t>
            </a:r>
            <a:r>
              <a:rPr lang="en-US" sz="1400" dirty="0" smtClean="0"/>
              <a:t> </a:t>
            </a:r>
            <a:r>
              <a:rPr lang="en-US" sz="1400" dirty="0" err="1" smtClean="0"/>
              <a:t>mengumpulkan</a:t>
            </a:r>
            <a:r>
              <a:rPr lang="en-US" sz="1400" dirty="0" smtClean="0"/>
              <a:t> </a:t>
            </a:r>
            <a:r>
              <a:rPr lang="en-US" sz="1400" dirty="0" err="1" smtClean="0"/>
              <a:t>angka</a:t>
            </a:r>
            <a:r>
              <a:rPr lang="en-US" sz="1400" dirty="0" smtClean="0"/>
              <a:t> </a:t>
            </a:r>
            <a:r>
              <a:rPr lang="en-US" sz="1400" dirty="0" err="1" smtClean="0"/>
              <a:t>kredit</a:t>
            </a:r>
            <a:endParaRPr lang="en-US" sz="1400" dirty="0"/>
          </a:p>
        </p:txBody>
      </p:sp>
      <p:sp>
        <p:nvSpPr>
          <p:cNvPr id="74" name="TextBox 73"/>
          <p:cNvSpPr txBox="1"/>
          <p:nvPr/>
        </p:nvSpPr>
        <p:spPr>
          <a:xfrm>
            <a:off x="7358114" y="3500438"/>
            <a:ext cx="1357290" cy="1815882"/>
          </a:xfrm>
          <a:prstGeom prst="rect">
            <a:avLst/>
          </a:prstGeom>
          <a:noFill/>
          <a:ln w="38100">
            <a:solidFill>
              <a:srgbClr val="FF00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err="1" smtClean="0"/>
              <a:t>Dijatuhi</a:t>
            </a:r>
            <a:r>
              <a:rPr lang="en-US" sz="1400" dirty="0" smtClean="0"/>
              <a:t> </a:t>
            </a:r>
            <a:r>
              <a:rPr lang="en-US" sz="1400" dirty="0" err="1" smtClean="0"/>
              <a:t>hukuman</a:t>
            </a:r>
            <a:r>
              <a:rPr lang="en-US" sz="1400" dirty="0" smtClean="0"/>
              <a:t> </a:t>
            </a:r>
            <a:r>
              <a:rPr lang="en-US" sz="1400" dirty="0" err="1" smtClean="0"/>
              <a:t>disiplin</a:t>
            </a:r>
            <a:r>
              <a:rPr lang="en-US" sz="1400" dirty="0" smtClean="0"/>
              <a:t> </a:t>
            </a:r>
            <a:r>
              <a:rPr lang="en-US" sz="1400" dirty="0" err="1" smtClean="0"/>
              <a:t>tingkat</a:t>
            </a:r>
            <a:r>
              <a:rPr lang="en-US" sz="1400" dirty="0" smtClean="0"/>
              <a:t> </a:t>
            </a:r>
            <a:r>
              <a:rPr lang="en-US" sz="1400" dirty="0" err="1" smtClean="0"/>
              <a:t>berat</a:t>
            </a:r>
            <a:r>
              <a:rPr lang="en-US" sz="1400" dirty="0" smtClean="0"/>
              <a:t> </a:t>
            </a:r>
            <a:r>
              <a:rPr lang="en-US" sz="1400" dirty="0" err="1" smtClean="0"/>
              <a:t>dan</a:t>
            </a:r>
            <a:r>
              <a:rPr lang="en-US" sz="1400" dirty="0" smtClean="0"/>
              <a:t> </a:t>
            </a:r>
            <a:r>
              <a:rPr lang="en-US" sz="1400" dirty="0" err="1" smtClean="0"/>
              <a:t>telah</a:t>
            </a:r>
            <a:r>
              <a:rPr lang="en-US" sz="1400" dirty="0" smtClean="0"/>
              <a:t> </a:t>
            </a:r>
            <a:r>
              <a:rPr lang="en-US" sz="1400" dirty="0" err="1" smtClean="0"/>
              <a:t>mempunyai</a:t>
            </a:r>
            <a:r>
              <a:rPr lang="en-US" sz="1400" dirty="0" smtClean="0"/>
              <a:t> </a:t>
            </a:r>
            <a:r>
              <a:rPr lang="en-US" sz="1400" dirty="0" err="1" smtClean="0"/>
              <a:t>kekuatan</a:t>
            </a:r>
            <a:r>
              <a:rPr lang="en-US" sz="1400" dirty="0" smtClean="0"/>
              <a:t> </a:t>
            </a:r>
            <a:r>
              <a:rPr lang="en-US" sz="1400" dirty="0" err="1" smtClean="0"/>
              <a:t>hukum</a:t>
            </a:r>
            <a:r>
              <a:rPr lang="en-US" sz="1400" dirty="0" smtClean="0"/>
              <a:t> yang </a:t>
            </a:r>
            <a:r>
              <a:rPr lang="en-US" sz="1400" dirty="0" err="1" smtClean="0"/>
              <a:t>tetap</a:t>
            </a:r>
            <a:endParaRPr lang="en-US" sz="1400" dirty="0"/>
          </a:p>
        </p:txBody>
      </p:sp>
      <p:sp>
        <p:nvSpPr>
          <p:cNvPr id="75" name="TextBox 74"/>
          <p:cNvSpPr txBox="1"/>
          <p:nvPr/>
        </p:nvSpPr>
        <p:spPr>
          <a:xfrm>
            <a:off x="7286644" y="1071546"/>
            <a:ext cx="1500198" cy="307777"/>
          </a:xfrm>
          <a:prstGeom prst="rect">
            <a:avLst/>
          </a:prstGeom>
          <a:noFill/>
          <a:ln w="38100">
            <a:solidFill>
              <a:srgbClr val="FF00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smtClean="0"/>
              <a:t>PEMBERHENTIAN</a:t>
            </a:r>
            <a:endParaRPr lang="en-US" sz="1400" dirty="0"/>
          </a:p>
        </p:txBody>
      </p:sp>
      <p:sp>
        <p:nvSpPr>
          <p:cNvPr id="76" name="TextBox 75"/>
          <p:cNvSpPr txBox="1"/>
          <p:nvPr/>
        </p:nvSpPr>
        <p:spPr>
          <a:xfrm>
            <a:off x="4572000" y="1071546"/>
            <a:ext cx="2428892" cy="307777"/>
          </a:xfrm>
          <a:prstGeom prst="rect">
            <a:avLst/>
          </a:prstGeom>
          <a:ln w="38100">
            <a:solidFill>
              <a:srgbClr val="FFFF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400" dirty="0" smtClean="0"/>
              <a:t>PEMBEBASAN</a:t>
            </a:r>
            <a:endParaRPr lang="en-US" sz="1400" dirty="0"/>
          </a:p>
        </p:txBody>
      </p:sp>
      <p:cxnSp>
        <p:nvCxnSpPr>
          <p:cNvPr id="78" name="Straight Connector 77"/>
          <p:cNvCxnSpPr/>
          <p:nvPr/>
        </p:nvCxnSpPr>
        <p:spPr>
          <a:xfrm rot="5400000">
            <a:off x="4321967" y="3821909"/>
            <a:ext cx="5643602" cy="1588"/>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357686" y="1498586"/>
            <a:ext cx="4572032"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5984" y="4000504"/>
            <a:ext cx="6443313" cy="107157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a:spcAft>
                <a:spcPts val="600"/>
              </a:spcAft>
              <a:defRPr/>
            </a:pPr>
            <a:r>
              <a:rPr lang="en-US" sz="6600" b="1" dirty="0" err="1" smtClean="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Penutup</a:t>
            </a:r>
            <a:endParaRPr lang="id-ID" sz="6600" b="1" dirty="0">
              <a:solidFill>
                <a:schemeClr val="tx1"/>
              </a:solidFill>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endParaRPr>
          </a:p>
        </p:txBody>
      </p:sp>
      <p:cxnSp>
        <p:nvCxnSpPr>
          <p:cNvPr id="3" name="Straight Connector 2"/>
          <p:cNvCxnSpPr/>
          <p:nvPr/>
        </p:nvCxnSpPr>
        <p:spPr>
          <a:xfrm>
            <a:off x="928614" y="6000768"/>
            <a:ext cx="6715172" cy="1588"/>
          </a:xfrm>
          <a:prstGeom prst="line">
            <a:avLst/>
          </a:prstGeom>
          <a:effectLst>
            <a:glow rad="101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4" name="TextBox 3"/>
          <p:cNvSpPr txBox="1"/>
          <p:nvPr/>
        </p:nvSpPr>
        <p:spPr>
          <a:xfrm>
            <a:off x="285720" y="3782518"/>
            <a:ext cx="2071702" cy="1569660"/>
          </a:xfrm>
          <a:prstGeom prst="rect">
            <a:avLst/>
          </a:prstGeom>
          <a:noFill/>
        </p:spPr>
        <p:txBody>
          <a:bodyPr wrap="square" rtlCol="0">
            <a:spAutoFit/>
          </a:bodyPr>
          <a:lstStyle/>
          <a:p>
            <a:r>
              <a:rPr lang="en-US" sz="9600" b="1" dirty="0" smtClean="0">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1</a:t>
            </a:r>
            <a:r>
              <a:rPr lang="id-ID" sz="9600" b="1" dirty="0" smtClean="0">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0</a:t>
            </a:r>
            <a:r>
              <a:rPr lang="en-US" sz="9600" b="1" dirty="0" smtClean="0">
                <a:effectLst>
                  <a:glow rad="101600">
                    <a:schemeClr val="accent1">
                      <a:satMod val="175000"/>
                      <a:alpha val="40000"/>
                    </a:schemeClr>
                  </a:glow>
                  <a:outerShdw blurRad="38100" dist="38100" dir="2700000" algn="tl">
                    <a:srgbClr val="000000">
                      <a:alpha val="43137"/>
                    </a:srgbClr>
                  </a:outerShdw>
                </a:effectLst>
                <a:latin typeface="ConcursoItalian BTN Wide" pitchFamily="34" charset="0"/>
              </a:rPr>
              <a: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JPT KEPEGAWAIAN\Documents\persentase\Fungsional\fungsional_0001.jpg"/>
          <p:cNvPicPr>
            <a:picLocks noChangeAspect="1" noChangeArrowheads="1"/>
          </p:cNvPicPr>
          <p:nvPr/>
        </p:nvPicPr>
        <p:blipFill>
          <a:blip r:embed="rId2"/>
          <a:srcRect/>
          <a:stretch>
            <a:fillRect/>
          </a:stretch>
        </p:blipFill>
        <p:spPr bwMode="auto">
          <a:xfrm>
            <a:off x="785786" y="785794"/>
            <a:ext cx="3784618" cy="5802322"/>
          </a:xfrm>
          <a:prstGeom prst="rect">
            <a:avLst/>
          </a:prstGeom>
          <a:noFill/>
        </p:spPr>
      </p:pic>
      <p:pic>
        <p:nvPicPr>
          <p:cNvPr id="5" name="Picture 3" descr="C:\Users\DJPT KEPEGAWAIAN\Documents\persentase\Fungsional\fungsional_0002.jpg"/>
          <p:cNvPicPr>
            <a:picLocks noChangeAspect="1" noChangeArrowheads="1"/>
          </p:cNvPicPr>
          <p:nvPr/>
        </p:nvPicPr>
        <p:blipFill>
          <a:blip r:embed="rId3"/>
          <a:srcRect/>
          <a:stretch>
            <a:fillRect/>
          </a:stretch>
        </p:blipFill>
        <p:spPr bwMode="auto">
          <a:xfrm>
            <a:off x="4857752" y="785794"/>
            <a:ext cx="3674769" cy="5683146"/>
          </a:xfrm>
          <a:prstGeom prst="rect">
            <a:avLst/>
          </a:prstGeom>
          <a:noFill/>
        </p:spPr>
      </p:pic>
      <p:sp>
        <p:nvSpPr>
          <p:cNvPr id="6" name="TextBox 5"/>
          <p:cNvSpPr txBox="1"/>
          <p:nvPr/>
        </p:nvSpPr>
        <p:spPr>
          <a:xfrm>
            <a:off x="714348" y="357166"/>
            <a:ext cx="7715304" cy="548640"/>
          </a:xfrm>
          <a:prstGeom prst="rect">
            <a:avLst/>
          </a:prstGeom>
          <a:solidFill>
            <a:schemeClr val="accent2"/>
          </a:solidFill>
          <a:scene3d>
            <a:camera prst="orthographicFront"/>
            <a:lightRig rig="threePt" dir="t"/>
          </a:scene3d>
          <a:sp3d>
            <a:bevelT/>
          </a:sp3d>
        </p:spPr>
        <p:txBody>
          <a:bodyPr wrap="square" rtlCol="0">
            <a:spAutoFit/>
          </a:bodyPr>
          <a:lstStyle/>
          <a:p>
            <a:pPr algn="ctr"/>
            <a:r>
              <a:rPr lang="en-US" dirty="0" err="1" smtClean="0">
                <a:solidFill>
                  <a:schemeClr val="bg1"/>
                </a:solidFill>
                <a:latin typeface="Aharoni" pitchFamily="2" charset="-79"/>
                <a:cs typeface="Aharoni" pitchFamily="2" charset="-79"/>
              </a:rPr>
              <a:t>Contoh</a:t>
            </a:r>
            <a:r>
              <a:rPr lang="en-US" dirty="0" smtClean="0">
                <a:solidFill>
                  <a:schemeClr val="bg1"/>
                </a:solidFill>
                <a:latin typeface="Aharoni" pitchFamily="2" charset="-79"/>
                <a:cs typeface="Aharoni" pitchFamily="2" charset="-79"/>
              </a:rPr>
              <a:t> </a:t>
            </a:r>
            <a:r>
              <a:rPr lang="en-US" dirty="0" err="1" smtClean="0">
                <a:solidFill>
                  <a:schemeClr val="bg1"/>
                </a:solidFill>
                <a:latin typeface="Aharoni" pitchFamily="2" charset="-79"/>
                <a:cs typeface="Aharoni" pitchFamily="2" charset="-79"/>
              </a:rPr>
              <a:t>Daftar</a:t>
            </a:r>
            <a:r>
              <a:rPr lang="en-US" dirty="0" smtClean="0">
                <a:solidFill>
                  <a:schemeClr val="bg1"/>
                </a:solidFill>
                <a:latin typeface="Aharoni" pitchFamily="2" charset="-79"/>
                <a:cs typeface="Aharoni" pitchFamily="2" charset="-79"/>
              </a:rPr>
              <a:t> </a:t>
            </a:r>
            <a:r>
              <a:rPr lang="en-US" dirty="0" err="1" smtClean="0">
                <a:solidFill>
                  <a:schemeClr val="bg1"/>
                </a:solidFill>
                <a:latin typeface="Aharoni" pitchFamily="2" charset="-79"/>
                <a:cs typeface="Aharoni" pitchFamily="2" charset="-79"/>
              </a:rPr>
              <a:t>Usulan</a:t>
            </a:r>
            <a:r>
              <a:rPr lang="en-US" dirty="0" smtClean="0">
                <a:solidFill>
                  <a:schemeClr val="bg1"/>
                </a:solidFill>
                <a:latin typeface="Aharoni" pitchFamily="2" charset="-79"/>
                <a:cs typeface="Aharoni" pitchFamily="2" charset="-79"/>
              </a:rPr>
              <a:t> </a:t>
            </a:r>
            <a:r>
              <a:rPr lang="en-US" dirty="0" err="1" smtClean="0">
                <a:solidFill>
                  <a:schemeClr val="bg1"/>
                </a:solidFill>
                <a:latin typeface="Aharoni" pitchFamily="2" charset="-79"/>
                <a:cs typeface="Aharoni" pitchFamily="2" charset="-79"/>
              </a:rPr>
              <a:t>Penilaian</a:t>
            </a:r>
            <a:r>
              <a:rPr lang="en-US" dirty="0" smtClean="0">
                <a:solidFill>
                  <a:schemeClr val="bg1"/>
                </a:solidFill>
                <a:latin typeface="Aharoni" pitchFamily="2" charset="-79"/>
                <a:cs typeface="Aharoni" pitchFamily="2" charset="-79"/>
              </a:rPr>
              <a:t> </a:t>
            </a:r>
            <a:r>
              <a:rPr lang="en-US" dirty="0" err="1" smtClean="0">
                <a:solidFill>
                  <a:schemeClr val="bg1"/>
                </a:solidFill>
                <a:latin typeface="Aharoni" pitchFamily="2" charset="-79"/>
                <a:cs typeface="Aharoni" pitchFamily="2" charset="-79"/>
              </a:rPr>
              <a:t>Angka</a:t>
            </a:r>
            <a:r>
              <a:rPr lang="en-US" dirty="0" smtClean="0">
                <a:solidFill>
                  <a:schemeClr val="bg1"/>
                </a:solidFill>
                <a:latin typeface="Aharoni" pitchFamily="2" charset="-79"/>
                <a:cs typeface="Aharoni" pitchFamily="2" charset="-79"/>
              </a:rPr>
              <a:t> </a:t>
            </a:r>
            <a:r>
              <a:rPr lang="en-US" dirty="0" err="1" smtClean="0">
                <a:solidFill>
                  <a:schemeClr val="bg1"/>
                </a:solidFill>
                <a:latin typeface="Aharoni" pitchFamily="2" charset="-79"/>
                <a:cs typeface="Aharoni" pitchFamily="2" charset="-79"/>
              </a:rPr>
              <a:t>Kredit</a:t>
            </a:r>
            <a:endParaRPr lang="en-US" dirty="0">
              <a:solidFill>
                <a:schemeClr val="bg1"/>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214282" y="0"/>
          <a:ext cx="4800600" cy="6629400"/>
        </p:xfrm>
        <a:graphic>
          <a:graphicData uri="http://schemas.openxmlformats.org/presentationml/2006/ole">
            <p:oleObj spid="_x0000_s1026" name="Acrobat Document" r:id="rId3" imgW="4000383" imgH="5524119" progId="AcroExch.Document.7">
              <p:embed/>
            </p:oleObj>
          </a:graphicData>
        </a:graphic>
      </p:graphicFrame>
      <p:graphicFrame>
        <p:nvGraphicFramePr>
          <p:cNvPr id="1027" name="Object 3"/>
          <p:cNvGraphicFramePr>
            <a:graphicFrameLocks noChangeAspect="1"/>
          </p:cNvGraphicFramePr>
          <p:nvPr/>
        </p:nvGraphicFramePr>
        <p:xfrm>
          <a:off x="4857752" y="357166"/>
          <a:ext cx="3917950" cy="6057900"/>
        </p:xfrm>
        <a:graphic>
          <a:graphicData uri="http://schemas.openxmlformats.org/presentationml/2006/ole">
            <p:oleObj spid="_x0000_s1027" name="Acrobat Document" r:id="rId4" imgW="3917852" imgH="6057573" progId="AcroExch.Document.7">
              <p:embed/>
            </p:oleObj>
          </a:graphicData>
        </a:graphic>
      </p:graphicFrame>
      <p:sp>
        <p:nvSpPr>
          <p:cNvPr id="6" name="TextBox 5"/>
          <p:cNvSpPr txBox="1"/>
          <p:nvPr/>
        </p:nvSpPr>
        <p:spPr>
          <a:xfrm>
            <a:off x="500034" y="357166"/>
            <a:ext cx="4143404" cy="369332"/>
          </a:xfrm>
          <a:prstGeom prst="rect">
            <a:avLst/>
          </a:prstGeom>
          <a:solidFill>
            <a:schemeClr val="accent2"/>
          </a:solidFill>
          <a:scene3d>
            <a:camera prst="orthographicFront"/>
            <a:lightRig rig="threePt" dir="t"/>
          </a:scene3d>
          <a:sp3d>
            <a:bevelT/>
          </a:sp3d>
        </p:spPr>
        <p:txBody>
          <a:bodyPr wrap="square" rtlCol="0">
            <a:spAutoFit/>
          </a:bodyPr>
          <a:lstStyle/>
          <a:p>
            <a:pPr algn="ctr"/>
            <a:r>
              <a:rPr lang="en-US" dirty="0" err="1" smtClean="0">
                <a:solidFill>
                  <a:schemeClr val="bg1"/>
                </a:solidFill>
                <a:latin typeface="Aharoni" pitchFamily="2" charset="-79"/>
                <a:cs typeface="Aharoni" pitchFamily="2" charset="-79"/>
              </a:rPr>
              <a:t>Penetapan</a:t>
            </a:r>
            <a:r>
              <a:rPr lang="en-US" dirty="0" smtClean="0">
                <a:solidFill>
                  <a:schemeClr val="bg1"/>
                </a:solidFill>
                <a:latin typeface="Aharoni" pitchFamily="2" charset="-79"/>
                <a:cs typeface="Aharoni" pitchFamily="2" charset="-79"/>
              </a:rPr>
              <a:t> </a:t>
            </a:r>
            <a:r>
              <a:rPr lang="en-US" dirty="0" err="1" smtClean="0">
                <a:solidFill>
                  <a:schemeClr val="bg1"/>
                </a:solidFill>
                <a:latin typeface="Aharoni" pitchFamily="2" charset="-79"/>
                <a:cs typeface="Aharoni" pitchFamily="2" charset="-79"/>
              </a:rPr>
              <a:t>angka</a:t>
            </a:r>
            <a:r>
              <a:rPr lang="en-US" dirty="0" smtClean="0">
                <a:solidFill>
                  <a:schemeClr val="bg1"/>
                </a:solidFill>
                <a:latin typeface="Aharoni" pitchFamily="2" charset="-79"/>
                <a:cs typeface="Aharoni" pitchFamily="2" charset="-79"/>
              </a:rPr>
              <a:t> </a:t>
            </a:r>
            <a:r>
              <a:rPr lang="en-US" dirty="0" err="1" smtClean="0">
                <a:solidFill>
                  <a:schemeClr val="bg1"/>
                </a:solidFill>
                <a:latin typeface="Aharoni" pitchFamily="2" charset="-79"/>
                <a:cs typeface="Aharoni" pitchFamily="2" charset="-79"/>
              </a:rPr>
              <a:t>kredit</a:t>
            </a:r>
            <a:endParaRPr lang="en-US" dirty="0">
              <a:solidFill>
                <a:schemeClr val="bg1"/>
              </a:solidFill>
              <a:latin typeface="Aharoni" pitchFamily="2" charset="-79"/>
              <a:cs typeface="Aharoni" pitchFamily="2" charset="-79"/>
            </a:endParaRPr>
          </a:p>
        </p:txBody>
      </p:sp>
      <p:sp>
        <p:nvSpPr>
          <p:cNvPr id="7" name="TextBox 6"/>
          <p:cNvSpPr txBox="1"/>
          <p:nvPr/>
        </p:nvSpPr>
        <p:spPr>
          <a:xfrm>
            <a:off x="4857752" y="357166"/>
            <a:ext cx="4143404" cy="369332"/>
          </a:xfrm>
          <a:prstGeom prst="rect">
            <a:avLst/>
          </a:prstGeom>
          <a:solidFill>
            <a:schemeClr val="accent2"/>
          </a:solidFill>
          <a:scene3d>
            <a:camera prst="orthographicFront"/>
            <a:lightRig rig="threePt" dir="t"/>
          </a:scene3d>
          <a:sp3d>
            <a:bevelT/>
          </a:sp3d>
        </p:spPr>
        <p:txBody>
          <a:bodyPr wrap="square" rtlCol="0">
            <a:spAutoFit/>
          </a:bodyPr>
          <a:lstStyle/>
          <a:p>
            <a:pPr algn="ctr"/>
            <a:r>
              <a:rPr lang="en-US" dirty="0" smtClean="0">
                <a:solidFill>
                  <a:schemeClr val="bg1"/>
                </a:solidFill>
                <a:latin typeface="Aharoni" pitchFamily="2" charset="-79"/>
                <a:cs typeface="Aharoni" pitchFamily="2" charset="-79"/>
              </a:rPr>
              <a:t>SK JABATAN </a:t>
            </a:r>
            <a:endParaRPr lang="en-US" dirty="0">
              <a:solidFill>
                <a:schemeClr val="bg1"/>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879205" y="274638"/>
            <a:ext cx="7807595" cy="1143000"/>
          </a:xfrm>
          <a:noFill/>
        </p:spPr>
        <p:txBody>
          <a:bodyPr/>
          <a:lstStyle/>
          <a:p>
            <a:pPr algn="ctr"/>
            <a:r>
              <a:rPr lang="en-US" sz="2400" dirty="0" err="1" smtClean="0">
                <a:latin typeface="Showcard Gothic" pitchFamily="82" charset="0"/>
                <a:ea typeface="Tahoma" pitchFamily="34" charset="0"/>
                <a:cs typeface="Tahoma" pitchFamily="34" charset="0"/>
              </a:rPr>
              <a:t>Pemberdayaan</a:t>
            </a:r>
            <a:r>
              <a:rPr lang="en-US" sz="2400" dirty="0" smtClean="0">
                <a:latin typeface="Showcard Gothic" pitchFamily="82" charset="0"/>
                <a:ea typeface="Tahoma" pitchFamily="34" charset="0"/>
                <a:cs typeface="Tahoma" pitchFamily="34" charset="0"/>
              </a:rPr>
              <a:t> </a:t>
            </a:r>
            <a:r>
              <a:rPr lang="en-US" sz="2400" dirty="0" err="1" smtClean="0">
                <a:latin typeface="Showcard Gothic" pitchFamily="82" charset="0"/>
                <a:ea typeface="Tahoma" pitchFamily="34" charset="0"/>
                <a:cs typeface="Tahoma" pitchFamily="34" charset="0"/>
              </a:rPr>
              <a:t>jabatan</a:t>
            </a:r>
            <a:r>
              <a:rPr lang="en-US" sz="2400" dirty="0" smtClean="0">
                <a:latin typeface="Showcard Gothic" pitchFamily="82" charset="0"/>
                <a:ea typeface="Tahoma" pitchFamily="34" charset="0"/>
                <a:cs typeface="Tahoma" pitchFamily="34" charset="0"/>
              </a:rPr>
              <a:t> </a:t>
            </a:r>
            <a:r>
              <a:rPr lang="en-US" sz="2400" dirty="0" err="1" smtClean="0">
                <a:latin typeface="Showcard Gothic" pitchFamily="82" charset="0"/>
                <a:ea typeface="Tahoma" pitchFamily="34" charset="0"/>
                <a:cs typeface="Tahoma" pitchFamily="34" charset="0"/>
              </a:rPr>
              <a:t>fungsional</a:t>
            </a:r>
            <a:r>
              <a:rPr lang="en-US" sz="2400" dirty="0" smtClean="0">
                <a:latin typeface="Showcard Gothic" pitchFamily="82" charset="0"/>
                <a:ea typeface="Tahoma" pitchFamily="34" charset="0"/>
                <a:cs typeface="Tahoma" pitchFamily="34" charset="0"/>
              </a:rPr>
              <a:t> </a:t>
            </a:r>
            <a:r>
              <a:rPr lang="en-US" sz="2400" dirty="0" err="1" smtClean="0">
                <a:latin typeface="Showcard Gothic" pitchFamily="82" charset="0"/>
                <a:ea typeface="Tahoma" pitchFamily="34" charset="0"/>
                <a:cs typeface="Tahoma" pitchFamily="34" charset="0"/>
              </a:rPr>
              <a:t>tertentu</a:t>
            </a:r>
            <a:r>
              <a:rPr lang="en-US" sz="2400" dirty="0" smtClean="0">
                <a:latin typeface="Showcard Gothic" pitchFamily="82" charset="0"/>
                <a:ea typeface="Tahoma" pitchFamily="34" charset="0"/>
                <a:cs typeface="Tahoma" pitchFamily="34" charset="0"/>
              </a:rPr>
              <a:t> </a:t>
            </a:r>
            <a:r>
              <a:rPr lang="id-ID" sz="2400" dirty="0" smtClean="0">
                <a:latin typeface="Showcard Gothic" pitchFamily="82" charset="0"/>
                <a:ea typeface="Tahoma" pitchFamily="34" charset="0"/>
                <a:cs typeface="Tahoma" pitchFamily="34" charset="0"/>
              </a:rPr>
              <a:t/>
            </a:r>
            <a:br>
              <a:rPr lang="id-ID" sz="2400" dirty="0" smtClean="0">
                <a:latin typeface="Showcard Gothic" pitchFamily="82" charset="0"/>
                <a:ea typeface="Tahoma" pitchFamily="34" charset="0"/>
                <a:cs typeface="Tahoma" pitchFamily="34" charset="0"/>
              </a:rPr>
            </a:br>
            <a:r>
              <a:rPr lang="en-US" sz="2400" dirty="0" err="1" smtClean="0">
                <a:latin typeface="Showcard Gothic" pitchFamily="82" charset="0"/>
                <a:ea typeface="Tahoma" pitchFamily="34" charset="0"/>
                <a:cs typeface="Tahoma" pitchFamily="34" charset="0"/>
              </a:rPr>
              <a:t>mengandung</a:t>
            </a:r>
            <a:r>
              <a:rPr lang="en-US" sz="2400" dirty="0" smtClean="0">
                <a:latin typeface="Showcard Gothic" pitchFamily="82" charset="0"/>
                <a:ea typeface="Tahoma" pitchFamily="34" charset="0"/>
                <a:cs typeface="Tahoma" pitchFamily="34" charset="0"/>
              </a:rPr>
              <a:t> </a:t>
            </a:r>
            <a:r>
              <a:rPr lang="en-US" sz="2400" dirty="0" err="1" smtClean="0">
                <a:latin typeface="Showcard Gothic" pitchFamily="82" charset="0"/>
                <a:ea typeface="Tahoma" pitchFamily="34" charset="0"/>
                <a:cs typeface="Tahoma" pitchFamily="34" charset="0"/>
              </a:rPr>
              <a:t>dua</a:t>
            </a:r>
            <a:r>
              <a:rPr lang="en-US" sz="2400" dirty="0" smtClean="0">
                <a:latin typeface="Showcard Gothic" pitchFamily="82" charset="0"/>
                <a:ea typeface="Tahoma" pitchFamily="34" charset="0"/>
                <a:cs typeface="Tahoma" pitchFamily="34" charset="0"/>
              </a:rPr>
              <a:t> </a:t>
            </a:r>
            <a:r>
              <a:rPr lang="en-US" sz="2400" dirty="0" err="1" smtClean="0">
                <a:latin typeface="Showcard Gothic" pitchFamily="82" charset="0"/>
                <a:ea typeface="Tahoma" pitchFamily="34" charset="0"/>
                <a:cs typeface="Tahoma" pitchFamily="34" charset="0"/>
              </a:rPr>
              <a:t>proses</a:t>
            </a:r>
            <a:r>
              <a:rPr lang="en-US" sz="2400" dirty="0" smtClean="0">
                <a:latin typeface="Showcard Gothic" pitchFamily="82" charset="0"/>
                <a:ea typeface="Tahoma" pitchFamily="34" charset="0"/>
                <a:cs typeface="Tahoma" pitchFamily="34" charset="0"/>
              </a:rPr>
              <a:t>.</a:t>
            </a:r>
            <a:endParaRPr lang="en-GB" sz="2400" dirty="0" smtClean="0">
              <a:effectLst/>
              <a:latin typeface="Showcard Gothic" pitchFamily="82" charset="0"/>
              <a:ea typeface="Tahoma" pitchFamily="34" charset="0"/>
              <a:cs typeface="Tahoma" pitchFamily="34" charset="0"/>
            </a:endParaRPr>
          </a:p>
        </p:txBody>
      </p:sp>
      <p:sp>
        <p:nvSpPr>
          <p:cNvPr id="10243" name="Rectangle 3"/>
          <p:cNvSpPr>
            <a:spLocks noGrp="1" noChangeArrowheads="1"/>
          </p:cNvSpPr>
          <p:nvPr>
            <p:ph idx="1"/>
          </p:nvPr>
        </p:nvSpPr>
        <p:spPr>
          <a:noFill/>
        </p:spPr>
        <p:txBody>
          <a:bodyPr/>
          <a:lstStyle/>
          <a:p>
            <a:pPr marL="533400" indent="-533400" algn="just">
              <a:buNone/>
            </a:pPr>
            <a:r>
              <a:rPr lang="id-ID" sz="2400" i="1" dirty="0" smtClean="0"/>
              <a:t>	</a:t>
            </a:r>
            <a:r>
              <a:rPr lang="en-US" sz="2400" i="1" dirty="0" err="1" smtClean="0">
                <a:latin typeface="Impact" pitchFamily="34" charset="0"/>
                <a:ea typeface="Tahoma" pitchFamily="34" charset="0"/>
                <a:cs typeface="Tahoma" pitchFamily="34" charset="0"/>
              </a:rPr>
              <a:t>Pertama</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ada</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dukungan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bagi</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pengembangan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jabatan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fungsional</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tertentu</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dari</a:t>
            </a:r>
            <a:r>
              <a:rPr lang="en-US" sz="2400" dirty="0" smtClean="0">
                <a:latin typeface="Tahoma" pitchFamily="34" charset="0"/>
                <a:ea typeface="Tahoma" pitchFamily="34" charset="0"/>
                <a:cs typeface="Tahoma" pitchFamily="34" charset="0"/>
              </a:rPr>
              <a:t> </a:t>
            </a:r>
            <a:r>
              <a:rPr lang="id-ID" sz="2400" dirty="0" smtClean="0">
                <a:latin typeface="Tahoma" pitchFamily="34" charset="0"/>
                <a:ea typeface="Tahoma" pitchFamily="34" charset="0"/>
                <a:cs typeface="Tahoma" pitchFamily="34" charset="0"/>
              </a:rPr>
              <a:t>Pimpinan Unit Kerja Eselon I</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Dukungan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dimaksud</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berupa</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formasi</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jabatan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dan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ketersediaan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dana</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untuk</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pengembangan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profesi</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baik</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melalui</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diklat</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penelitian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dan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observasi</a:t>
            </a:r>
            <a:r>
              <a:rPr lang="en-US" sz="2400" dirty="0" smtClean="0">
                <a:latin typeface="Tahoma" pitchFamily="34" charset="0"/>
                <a:ea typeface="Tahoma" pitchFamily="34" charset="0"/>
                <a:cs typeface="Tahoma" pitchFamily="34" charset="0"/>
              </a:rPr>
              <a:t> </a:t>
            </a:r>
            <a:r>
              <a:rPr lang="id-ID" sz="2400" dirty="0" smtClean="0">
                <a:latin typeface="Tahoma" pitchFamily="34" charset="0"/>
                <a:ea typeface="Tahoma" pitchFamily="34" charset="0"/>
                <a:cs typeface="Tahoma" pitchFamily="34" charset="0"/>
              </a:rPr>
              <a:t>d</a:t>
            </a:r>
            <a:r>
              <a:rPr lang="en-US" sz="2400" dirty="0" smtClean="0">
                <a:latin typeface="Tahoma" pitchFamily="34" charset="0"/>
                <a:ea typeface="Tahoma" pitchFamily="34" charset="0"/>
                <a:cs typeface="Tahoma" pitchFamily="34" charset="0"/>
              </a:rPr>
              <a:t>an </a:t>
            </a:r>
            <a:endParaRPr lang="id-ID" sz="2400" dirty="0" smtClean="0">
              <a:latin typeface="Tahoma" pitchFamily="34" charset="0"/>
              <a:ea typeface="Tahoma" pitchFamily="34" charset="0"/>
              <a:cs typeface="Tahoma" pitchFamily="34" charset="0"/>
            </a:endParaRPr>
          </a:p>
          <a:p>
            <a:pPr marL="533400" indent="-533400" algn="just">
              <a:buNone/>
            </a:pPr>
            <a:r>
              <a:rPr lang="id-ID" sz="2400" i="1" dirty="0" smtClean="0">
                <a:latin typeface="Tahoma" pitchFamily="34" charset="0"/>
                <a:ea typeface="Tahoma" pitchFamily="34" charset="0"/>
                <a:cs typeface="Tahoma" pitchFamily="34" charset="0"/>
              </a:rPr>
              <a:t>	</a:t>
            </a:r>
          </a:p>
          <a:p>
            <a:pPr marL="533400" indent="-533400" algn="just">
              <a:buNone/>
            </a:pPr>
            <a:r>
              <a:rPr lang="id-ID" sz="2400" i="1" dirty="0" smtClean="0">
                <a:latin typeface="Tahoma" pitchFamily="34" charset="0"/>
                <a:ea typeface="Tahoma" pitchFamily="34" charset="0"/>
                <a:cs typeface="Tahoma" pitchFamily="34" charset="0"/>
              </a:rPr>
              <a:t>	</a:t>
            </a:r>
            <a:r>
              <a:rPr lang="en-US" sz="2400" i="1" dirty="0" err="1" smtClean="0">
                <a:latin typeface="Impact" pitchFamily="34" charset="0"/>
                <a:ea typeface="Tahoma" pitchFamily="34" charset="0"/>
                <a:cs typeface="Tahoma" pitchFamily="34" charset="0"/>
              </a:rPr>
              <a:t>kedua</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pejabat</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fungsional</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tingkat</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ahli</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dilibatkan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secara</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langsung</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dalam</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proses</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pengambilan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kebijakan</a:t>
            </a:r>
            <a:r>
              <a:rPr lang="id-ID" sz="2400" dirty="0" smtClean="0">
                <a:latin typeface="Tahoma" pitchFamily="34" charset="0"/>
                <a:ea typeface="Tahoma" pitchFamily="34" charset="0"/>
                <a:cs typeface="Tahoma" pitchFamily="34" charset="0"/>
              </a:rPr>
              <a:t> di lingkungan Unit Kerja Eselon I</a:t>
            </a:r>
            <a:endParaRPr lang="en-GB" sz="2400" dirty="0" smtClean="0">
              <a:effectLst/>
              <a:latin typeface="Tahoma" pitchFamily="34" charset="0"/>
              <a:ea typeface="Tahoma" pitchFamily="34" charset="0"/>
              <a:cs typeface="Tahoma" pitchFamily="34" charset="0"/>
            </a:endParaRPr>
          </a:p>
        </p:txBody>
      </p:sp>
      <p:cxnSp>
        <p:nvCxnSpPr>
          <p:cNvPr id="4" name="Straight Connector 3"/>
          <p:cNvCxnSpPr/>
          <p:nvPr/>
        </p:nvCxnSpPr>
        <p:spPr>
          <a:xfrm>
            <a:off x="304800" y="1293812"/>
            <a:ext cx="8458200" cy="1588"/>
          </a:xfrm>
          <a:prstGeom prst="line">
            <a:avLst/>
          </a:prstGeom>
        </p:spPr>
        <p:style>
          <a:lnRef idx="3">
            <a:schemeClr val="accent6"/>
          </a:lnRef>
          <a:fillRef idx="0">
            <a:schemeClr val="accent6"/>
          </a:fillRef>
          <a:effectRef idx="2">
            <a:schemeClr val="accent6"/>
          </a:effectRef>
          <a:fontRef idx="minor">
            <a:schemeClr val="tx1"/>
          </a:fontRef>
        </p:style>
      </p:cxn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33400" y="1447800"/>
            <a:ext cx="80772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68275" marR="0" lvl="0" indent="-168275" algn="just" defTabSz="914400" rtl="0" eaLnBrk="1" fontAlgn="base" latinLnBrk="0" hangingPunct="1">
              <a:lnSpc>
                <a:spcPct val="100000"/>
              </a:lnSpc>
              <a:spcBef>
                <a:spcPct val="0"/>
              </a:spcBef>
              <a:spcAft>
                <a:spcPts val="1200"/>
              </a:spcAft>
              <a:buClrTx/>
              <a:buSzTx/>
              <a:buFontTx/>
              <a:buChar char="•"/>
              <a:tabLst/>
            </a:pP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Urgensi</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Jabatan</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Fungsional</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pada</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sebuah</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Unit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kerja</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di</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era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sekarang</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ini</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berfungsi</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untuk</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menciptakan</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citra</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lembaga</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1"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corporate image</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yang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merupakan</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tujuan</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dari</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aktivitas</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program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kerja</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organisasi</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168275" marR="0" lvl="0" indent="-168275" algn="just" defTabSz="914400" rtl="0" eaLnBrk="0" fontAlgn="base" latinLnBrk="0" hangingPunct="0">
              <a:lnSpc>
                <a:spcPct val="100000"/>
              </a:lnSpc>
              <a:spcBef>
                <a:spcPct val="0"/>
              </a:spcBef>
              <a:spcAft>
                <a:spcPts val="1200"/>
              </a:spcAft>
              <a:buClrTx/>
              <a:buSzTx/>
              <a:buFontTx/>
              <a:buChar char="•"/>
              <a:tabLst/>
            </a:pP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Peran</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Jabatan</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Fungsional</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membina</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hubungan</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baik</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antara</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Unit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Kerja</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dengan</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masyarakat</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sebagai</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obyek</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pelayanan</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dan</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1"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stakeholders</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pihak-pihak</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terkait</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sebagai</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1"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support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pelayanan</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melalui</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proses</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komunikasi</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168275" marR="0" lvl="0" indent="-168275" algn="just" defTabSz="914400" rtl="0" eaLnBrk="0" fontAlgn="base" latinLnBrk="0" hangingPunct="0">
              <a:lnSpc>
                <a:spcPct val="100000"/>
              </a:lnSpc>
              <a:spcBef>
                <a:spcPct val="0"/>
              </a:spcBef>
              <a:spcAft>
                <a:spcPts val="1200"/>
              </a:spcAft>
              <a:buClrTx/>
              <a:buSzTx/>
              <a:buFontTx/>
              <a:buChar char="•"/>
              <a:tabLst/>
            </a:pPr>
            <a:r>
              <a:rPr lang="id-ID" dirty="0" smtClean="0">
                <a:latin typeface="Tahoma" pitchFamily="34" charset="0"/>
                <a:ea typeface="Times New Roman" pitchFamily="18" charset="0"/>
                <a:cs typeface="Tahoma" pitchFamily="34" charset="0"/>
              </a:rPr>
              <a:t>Mekanisme kerja jabatan fungsional mem</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perbarui</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paradigma</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kinerja</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yaitu</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bekerja</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secara</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dinamis</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dan</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proaktif</a:t>
            </a:r>
            <a:r>
              <a:rPr kumimoji="0" lang="id-ID"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melakukan</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sinergi</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dengan</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unit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dan</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lembaga</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lain,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baik</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1"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internal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maupun</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1"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eksternal</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guna</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memenuhi</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tuntunan</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dinamika</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lang="id-ID" dirty="0" smtClean="0">
                <a:latin typeface="Tahoma" pitchFamily="34" charset="0"/>
                <a:ea typeface="Times New Roman" pitchFamily="18" charset="0"/>
                <a:cs typeface="Tahoma" pitchFamily="34" charset="0"/>
              </a:rPr>
              <a:t>masa kini serta b</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ekerja</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dengan</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semangat</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profesional</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dalam</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memberikan</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layanan</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kepada</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masyarakat</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168275" marR="0" lvl="0" indent="-168275" algn="just" defTabSz="914400" rtl="0" eaLnBrk="0" fontAlgn="base" latinLnBrk="0" hangingPunct="0">
              <a:lnSpc>
                <a:spcPct val="100000"/>
              </a:lnSpc>
              <a:spcBef>
                <a:spcPct val="0"/>
              </a:spcBef>
              <a:spcAft>
                <a:spcPts val="1200"/>
              </a:spcAft>
              <a:buClrTx/>
              <a:buSzTx/>
              <a:buFontTx/>
              <a:buChar char="•"/>
              <a:tabLst/>
            </a:pPr>
            <a:r>
              <a:rPr kumimoji="0" lang="id-ID"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Pimpinan unit kerja diharapkan</a:t>
            </a:r>
            <a:r>
              <a:rPr kumimoji="0" lang="id-ID" b="0" i="0" u="none" strike="noStrike" cap="none" normalizeH="0" dirty="0" smtClean="0">
                <a:ln>
                  <a:noFill/>
                </a:ln>
                <a:solidFill>
                  <a:schemeClr val="tx1"/>
                </a:solidFill>
                <a:effectLst/>
                <a:latin typeface="Tahoma" pitchFamily="34" charset="0"/>
                <a:ea typeface="Times New Roman" pitchFamily="18" charset="0"/>
                <a:cs typeface="Tahoma" pitchFamily="34" charset="0"/>
              </a:rPr>
              <a:t> m</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emberikan</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dukungan</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secara</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penuh</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kepada</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para</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pejabat</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fungsional</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baik</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id-ID"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penempatan yang sesuai maupun penyediaan fasilitas yang memadai dalam ra</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ngka</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menunjang</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tugas</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dan</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fungsinya</a:t>
            </a:r>
            <a:r>
              <a:rPr kumimoji="0" lang="en-US"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609600" y="609600"/>
            <a:ext cx="7772400" cy="646331"/>
          </a:xfrm>
          <a:prstGeom prst="rect">
            <a:avLst/>
          </a:prstGeom>
          <a:noFill/>
        </p:spPr>
        <p:txBody>
          <a:bodyPr wrap="square" rtlCol="0">
            <a:spAutoFit/>
          </a:bodyPr>
          <a:lstStyle/>
          <a:p>
            <a:r>
              <a:rPr lang="en-US" sz="3600" b="1" dirty="0" smtClean="0">
                <a:effectLst>
                  <a:outerShdw blurRad="50800" dist="38100" dir="16200000" rotWithShape="0">
                    <a:prstClr val="black">
                      <a:alpha val="40000"/>
                    </a:prstClr>
                  </a:outerShdw>
                </a:effectLst>
              </a:rPr>
              <a:t>KESIMPULAN</a:t>
            </a:r>
            <a:endParaRPr lang="en-US" sz="3600" b="1" dirty="0">
              <a:effectLst>
                <a:outerShdw blurRad="50800" dist="38100" dir="16200000" rotWithShape="0">
                  <a:prstClr val="black">
                    <a:alpha val="40000"/>
                  </a:prstClr>
                </a:outerShdw>
              </a:effectLst>
            </a:endParaRPr>
          </a:p>
        </p:txBody>
      </p:sp>
      <p:cxnSp>
        <p:nvCxnSpPr>
          <p:cNvPr id="10" name="Straight Connector 9"/>
          <p:cNvCxnSpPr/>
          <p:nvPr/>
        </p:nvCxnSpPr>
        <p:spPr>
          <a:xfrm>
            <a:off x="381000" y="1219200"/>
            <a:ext cx="8229600" cy="1588"/>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29026" y="6286520"/>
            <a:ext cx="4357750" cy="215444"/>
          </a:xfrm>
          <a:prstGeom prst="rect">
            <a:avLst/>
          </a:prstGeom>
          <a:noFill/>
        </p:spPr>
        <p:txBody>
          <a:bodyPr wrap="square" rtlCol="0">
            <a:spAutoFit/>
          </a:bodyPr>
          <a:lstStyle/>
          <a:p>
            <a:r>
              <a:rPr lang="id-ID" sz="800" b="1" dirty="0" smtClean="0">
                <a:effectLst>
                  <a:outerShdw blurRad="38100" dist="38100" dir="2700000" algn="tl">
                    <a:srgbClr val="000000">
                      <a:alpha val="43137"/>
                    </a:srgbClr>
                  </a:outerShdw>
                </a:effectLst>
                <a:latin typeface="Cambria Math" pitchFamily="18" charset="0"/>
                <a:ea typeface="Cambria Math" pitchFamily="18" charset="0"/>
              </a:rPr>
              <a:t>Copy201</a:t>
            </a:r>
            <a:r>
              <a:rPr lang="en-US" sz="800" b="1" dirty="0" smtClean="0">
                <a:effectLst>
                  <a:outerShdw blurRad="38100" dist="38100" dir="2700000" algn="tl">
                    <a:srgbClr val="000000">
                      <a:alpha val="43137"/>
                    </a:srgbClr>
                  </a:outerShdw>
                </a:effectLst>
                <a:latin typeface="Cambria Math" pitchFamily="18" charset="0"/>
                <a:ea typeface="Cambria Math" pitchFamily="18" charset="0"/>
              </a:rPr>
              <a:t>4</a:t>
            </a:r>
            <a:r>
              <a:rPr lang="id-ID" sz="800" b="1" dirty="0" smtClean="0">
                <a:effectLst>
                  <a:outerShdw blurRad="38100" dist="38100" dir="2700000" algn="tl">
                    <a:srgbClr val="000000">
                      <a:alpha val="43137"/>
                    </a:srgbClr>
                  </a:outerShdw>
                </a:effectLst>
                <a:latin typeface="Cambria Math" pitchFamily="18" charset="0"/>
                <a:ea typeface="Cambria Math" pitchFamily="18" charset="0"/>
              </a:rPr>
              <a:t>.--Kepegawaiandjpt@gmail.com</a:t>
            </a:r>
            <a:endParaRPr lang="id-ID" sz="800" b="1" dirty="0">
              <a:effectLst>
                <a:outerShdw blurRad="38100" dist="38100" dir="2700000" algn="tl">
                  <a:srgbClr val="000000">
                    <a:alpha val="43137"/>
                  </a:srgbClr>
                </a:outerShdw>
              </a:effectLst>
              <a:latin typeface="Cambria Math" pitchFamily="18" charset="0"/>
              <a:ea typeface="Cambria Math" pitchFamily="18" charset="0"/>
            </a:endParaRPr>
          </a:p>
        </p:txBody>
      </p:sp>
      <p:sp>
        <p:nvSpPr>
          <p:cNvPr id="4" name="Content Placeholder 2"/>
          <p:cNvSpPr txBox="1">
            <a:spLocks/>
          </p:cNvSpPr>
          <p:nvPr/>
        </p:nvSpPr>
        <p:spPr>
          <a:xfrm>
            <a:off x="500034" y="4905394"/>
            <a:ext cx="8229600" cy="1166812"/>
          </a:xfrm>
          <a:prstGeom prst="rect">
            <a:avLst/>
          </a:prstGeom>
        </p:spPr>
        <p:txBody>
          <a:bodyPr vert="horz" lIns="91440" tIns="45720" rIns="91440" bIns="45720" rtlCol="0">
            <a:noAutofit/>
            <a:scene3d>
              <a:camera prst="orthographicFront"/>
              <a:lightRig rig="threePt" dir="t"/>
            </a:scene3d>
            <a:sp3d extrusionH="57150">
              <a:bevelT w="38100" h="38100" prst="angle"/>
            </a:sp3d>
          </a:bodyPr>
          <a:lstStyle/>
          <a:p>
            <a:pPr marL="0" marR="0" lvl="0" indent="0" algn="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8800" b="1" i="0" u="none" strike="noStrike" kern="1200" cap="none" spc="0" normalizeH="0" baseline="0" noProof="0" dirty="0" err="1" smtClean="0">
                <a:ln>
                  <a:noFill/>
                </a:ln>
                <a:solidFill>
                  <a:schemeClr val="accent1">
                    <a:lumMod val="40000"/>
                    <a:lumOff val="60000"/>
                  </a:schemeClr>
                </a:solidFill>
                <a:effectLst>
                  <a:outerShdw blurRad="38100" dist="38100" dir="2700000" algn="tl">
                    <a:srgbClr val="000000">
                      <a:alpha val="43137"/>
                    </a:srgbClr>
                  </a:outerShdw>
                </a:effectLst>
                <a:uLnTx/>
                <a:uFillTx/>
                <a:latin typeface="Cambria Math" pitchFamily="18" charset="0"/>
                <a:ea typeface="Cambria Math" pitchFamily="18" charset="0"/>
              </a:rPr>
              <a:t>Terimakasih</a:t>
            </a:r>
            <a:r>
              <a:rPr kumimoji="0" lang="en-US" sz="8800" b="1" i="0" u="none" strike="noStrike" kern="1200" cap="none" spc="0" normalizeH="0" baseline="0" noProof="0" dirty="0" smtClean="0">
                <a:ln>
                  <a:noFill/>
                </a:ln>
                <a:solidFill>
                  <a:schemeClr val="accent1">
                    <a:lumMod val="40000"/>
                    <a:lumOff val="60000"/>
                  </a:schemeClr>
                </a:solidFill>
                <a:effectLst>
                  <a:outerShdw blurRad="38100" dist="38100" dir="2700000" algn="tl">
                    <a:srgbClr val="000000">
                      <a:alpha val="43137"/>
                    </a:srgbClr>
                  </a:outerShdw>
                </a:effectLst>
                <a:uLnTx/>
                <a:uFillTx/>
                <a:latin typeface="Cambria Math" pitchFamily="18" charset="0"/>
                <a:ea typeface="Cambria Math" pitchFamily="18" charset="0"/>
              </a:rPr>
              <a:t> </a:t>
            </a:r>
            <a:endParaRPr kumimoji="0" lang="id-ID" sz="8800" b="1" i="0" u="none" strike="noStrike" kern="1200" cap="none" spc="0" normalizeH="0" baseline="0" noProof="0" dirty="0">
              <a:ln>
                <a:noFill/>
              </a:ln>
              <a:solidFill>
                <a:schemeClr val="accent1">
                  <a:lumMod val="40000"/>
                  <a:lumOff val="60000"/>
                </a:schemeClr>
              </a:solidFill>
              <a:effectLst>
                <a:outerShdw blurRad="38100" dist="38100" dir="2700000" algn="tl">
                  <a:srgbClr val="000000">
                    <a:alpha val="43137"/>
                  </a:srgbClr>
                </a:outerShdw>
              </a:effectLst>
              <a:uLnTx/>
              <a:uFillTx/>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747319" y="1000125"/>
            <a:ext cx="7899916" cy="4929188"/>
          </a:xfrm>
        </p:spPr>
        <p:txBody>
          <a:bodyPr/>
          <a:lstStyle/>
          <a:p>
            <a:pPr algn="just">
              <a:defRPr/>
            </a:pPr>
            <a:r>
              <a:rPr lang="id-ID" sz="1600" dirty="0" smtClean="0">
                <a:latin typeface="Arial" pitchFamily="34" charset="0"/>
              </a:rPr>
              <a:t/>
            </a:r>
            <a:br>
              <a:rPr lang="id-ID" sz="1600" dirty="0" smtClean="0">
                <a:latin typeface="Arial" pitchFamily="34" charset="0"/>
              </a:rPr>
            </a:br>
            <a:r>
              <a:rPr lang="id-ID" sz="1600" dirty="0" smtClean="0">
                <a:latin typeface="Arial" pitchFamily="34" charset="0"/>
              </a:rPr>
              <a:t/>
            </a:r>
            <a:br>
              <a:rPr lang="id-ID" sz="1600" dirty="0" smtClean="0">
                <a:latin typeface="Arial" pitchFamily="34" charset="0"/>
              </a:rPr>
            </a:br>
            <a:r>
              <a:rPr lang="id-ID" sz="2800" b="0" dirty="0" smtClean="0">
                <a:latin typeface="Impact" pitchFamily="34" charset="0"/>
                <a:ea typeface="Tahoma" pitchFamily="34" charset="0"/>
                <a:cs typeface="Tahoma" pitchFamily="34" charset="0"/>
              </a:rPr>
              <a:t>Jabatan Struktural </a:t>
            </a:r>
            <a:r>
              <a:rPr lang="id-ID" sz="2800" b="0" dirty="0" smtClean="0">
                <a:latin typeface="Tahoma" pitchFamily="34" charset="0"/>
                <a:ea typeface="Tahoma" pitchFamily="34" charset="0"/>
                <a:cs typeface="Tahoma" pitchFamily="34" charset="0"/>
              </a:rPr>
              <a:t>akan lebih banyak pada fungsi-fungsi administratif, manajerial dan kepemimpinan yang diperlukan dalam proses pengambilan keputusan sedangkan </a:t>
            </a:r>
            <a:r>
              <a:rPr lang="id-ID" sz="2800" b="0" dirty="0" smtClean="0">
                <a:latin typeface="Impact" pitchFamily="34" charset="0"/>
                <a:ea typeface="Tahoma" pitchFamily="34" charset="0"/>
                <a:cs typeface="Tahoma" pitchFamily="34" charset="0"/>
              </a:rPr>
              <a:t>Pejabat Fungsional </a:t>
            </a:r>
            <a:r>
              <a:rPr lang="id-ID" sz="2800" b="0" dirty="0" smtClean="0">
                <a:latin typeface="Tahoma" pitchFamily="34" charset="0"/>
                <a:ea typeface="Tahoma" pitchFamily="34" charset="0"/>
                <a:cs typeface="Tahoma" pitchFamily="34" charset="0"/>
              </a:rPr>
              <a:t>akan lebih berperan pada proses penyusunan rencana pelaksanaan, pemberian saran, masukan dan rekomendasi dalam rangka pengambilan keputusan oleh pimpinan organisasi atau para pejabat struktural</a:t>
            </a:r>
            <a:endParaRPr lang="en-GB" sz="2800" b="0" dirty="0" smtClean="0">
              <a:effectLst/>
              <a:latin typeface="Tahoma" pitchFamily="34" charset="0"/>
              <a:ea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noFill/>
        </p:spPr>
        <p:txBody>
          <a:bodyPr/>
          <a:lstStyle/>
          <a:p>
            <a:r>
              <a:rPr lang="id-ID" sz="2400" b="0" dirty="0" smtClean="0">
                <a:effectLst/>
                <a:latin typeface="Impact" pitchFamily="34" charset="0"/>
              </a:rPr>
              <a:t>EMPAT ARAH</a:t>
            </a:r>
            <a:r>
              <a:rPr lang="id-ID" sz="2400" b="0" dirty="0" smtClean="0">
                <a:effectLst/>
                <a:latin typeface="Tahoma" pitchFamily="34" charset="0"/>
              </a:rPr>
              <a:t> </a:t>
            </a:r>
            <a:br>
              <a:rPr lang="id-ID" sz="2400" b="0" dirty="0" smtClean="0">
                <a:effectLst/>
                <a:latin typeface="Tahoma" pitchFamily="34" charset="0"/>
              </a:rPr>
            </a:br>
            <a:r>
              <a:rPr lang="id-ID" sz="2400" b="0" dirty="0" smtClean="0">
                <a:effectLst/>
                <a:latin typeface="Tahoma" pitchFamily="34" charset="0"/>
              </a:rPr>
              <a:t>PENGEMBANGAN JABATAN FUNGSIONAL</a:t>
            </a:r>
            <a:endParaRPr lang="en-GB" sz="2400" b="0" dirty="0" smtClean="0">
              <a:effectLst/>
              <a:latin typeface="Tahoma" pitchFamily="34" charset="0"/>
            </a:endParaRPr>
          </a:p>
        </p:txBody>
      </p:sp>
      <p:sp>
        <p:nvSpPr>
          <p:cNvPr id="7171" name="Rectangle 3"/>
          <p:cNvSpPr>
            <a:spLocks noGrp="1" noChangeArrowheads="1"/>
          </p:cNvSpPr>
          <p:nvPr>
            <p:ph idx="1"/>
          </p:nvPr>
        </p:nvSpPr>
        <p:spPr>
          <a:noFill/>
        </p:spPr>
        <p:txBody>
          <a:bodyPr/>
          <a:lstStyle/>
          <a:p>
            <a:pPr marL="609600" indent="-609600" algn="just">
              <a:lnSpc>
                <a:spcPct val="90000"/>
              </a:lnSpc>
            </a:pPr>
            <a:r>
              <a:rPr lang="id-ID" sz="2400" i="1" dirty="0" smtClean="0">
                <a:latin typeface="Impact" pitchFamily="34" charset="0"/>
                <a:ea typeface="Tahoma" pitchFamily="34" charset="0"/>
                <a:cs typeface="Tahoma" pitchFamily="34" charset="0"/>
              </a:rPr>
              <a:t>Kesatu</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mendukung</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pembentukan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profesionalisme</a:t>
            </a:r>
            <a:r>
              <a:rPr lang="en-US" sz="2400" dirty="0" smtClean="0">
                <a:latin typeface="Tahoma" pitchFamily="34" charset="0"/>
                <a:ea typeface="Tahoma" pitchFamily="34" charset="0"/>
                <a:cs typeface="Tahoma" pitchFamily="34" charset="0"/>
              </a:rPr>
              <a:t> PNS.</a:t>
            </a:r>
            <a:endParaRPr lang="id-ID" sz="2400" dirty="0" smtClean="0">
              <a:latin typeface="Tahoma" pitchFamily="34" charset="0"/>
              <a:ea typeface="Tahoma" pitchFamily="34" charset="0"/>
              <a:cs typeface="Tahoma" pitchFamily="34" charset="0"/>
            </a:endParaRPr>
          </a:p>
          <a:p>
            <a:pPr marL="609600" indent="-609600" algn="just">
              <a:lnSpc>
                <a:spcPct val="90000"/>
              </a:lnSpc>
            </a:pPr>
            <a:endParaRPr lang="id-ID" sz="2400" dirty="0" smtClean="0">
              <a:latin typeface="Tahoma" pitchFamily="34" charset="0"/>
              <a:ea typeface="Tahoma" pitchFamily="34" charset="0"/>
              <a:cs typeface="Tahoma" pitchFamily="34" charset="0"/>
            </a:endParaRPr>
          </a:p>
          <a:p>
            <a:pPr marL="609600" indent="-609600" algn="just">
              <a:lnSpc>
                <a:spcPct val="90000"/>
              </a:lnSpc>
            </a:pPr>
            <a:r>
              <a:rPr lang="en-US" sz="2400" i="1" dirty="0" err="1" smtClean="0">
                <a:latin typeface="Impact" pitchFamily="34" charset="0"/>
                <a:ea typeface="Tahoma" pitchFamily="34" charset="0"/>
                <a:cs typeface="Tahoma" pitchFamily="34" charset="0"/>
              </a:rPr>
              <a:t>Kedua</a:t>
            </a:r>
            <a:r>
              <a:rPr lang="en-US" sz="2400" dirty="0" smtClean="0">
                <a:latin typeface="Impact" pitchFamily="34" charset="0"/>
                <a:ea typeface="Tahoma" pitchFamily="34" charset="0"/>
                <a:cs typeface="Tahoma" pitchFamily="34" charset="0"/>
              </a:rPr>
              <a:t>,</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memberikan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kejelasan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peran</a:t>
            </a:r>
            <a:r>
              <a:rPr lang="en-US" sz="2400" dirty="0" smtClean="0">
                <a:latin typeface="Tahoma" pitchFamily="34" charset="0"/>
                <a:ea typeface="Tahoma" pitchFamily="34" charset="0"/>
                <a:cs typeface="Tahoma" pitchFamily="34" charset="0"/>
              </a:rPr>
              <a:t> yang </a:t>
            </a:r>
            <a:r>
              <a:rPr lang="en-US" sz="2400" dirty="0" err="1" smtClean="0">
                <a:latin typeface="Tahoma" pitchFamily="34" charset="0"/>
                <a:ea typeface="Tahoma" pitchFamily="34" charset="0"/>
                <a:cs typeface="Tahoma" pitchFamily="34" charset="0"/>
              </a:rPr>
              <a:t>harus</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dijalankan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dan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produk</a:t>
            </a:r>
            <a:r>
              <a:rPr lang="en-US" sz="2400" dirty="0" smtClean="0">
                <a:latin typeface="Tahoma" pitchFamily="34" charset="0"/>
                <a:ea typeface="Tahoma" pitchFamily="34" charset="0"/>
                <a:cs typeface="Tahoma" pitchFamily="34" charset="0"/>
              </a:rPr>
              <a:t> yang </a:t>
            </a:r>
            <a:r>
              <a:rPr lang="en-US" sz="2400" dirty="0" err="1" smtClean="0">
                <a:latin typeface="Tahoma" pitchFamily="34" charset="0"/>
                <a:ea typeface="Tahoma" pitchFamily="34" charset="0"/>
                <a:cs typeface="Tahoma" pitchFamily="34" charset="0"/>
              </a:rPr>
              <a:t>harus</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dicapai</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oleh</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setiap</a:t>
            </a:r>
            <a:r>
              <a:rPr lang="en-US" sz="2400" dirty="0" smtClean="0">
                <a:latin typeface="Tahoma" pitchFamily="34" charset="0"/>
                <a:ea typeface="Tahoma" pitchFamily="34" charset="0"/>
                <a:cs typeface="Tahoma" pitchFamily="34" charset="0"/>
              </a:rPr>
              <a:t> PNS yang </a:t>
            </a:r>
            <a:r>
              <a:rPr lang="en-US" sz="2400" dirty="0" err="1" smtClean="0">
                <a:latin typeface="Tahoma" pitchFamily="34" charset="0"/>
                <a:ea typeface="Tahoma" pitchFamily="34" charset="0"/>
                <a:cs typeface="Tahoma" pitchFamily="34" charset="0"/>
              </a:rPr>
              <a:t>mendudukinya</a:t>
            </a:r>
            <a:r>
              <a:rPr lang="en-US" sz="2400" dirty="0" smtClean="0">
                <a:latin typeface="Tahoma" pitchFamily="34" charset="0"/>
                <a:ea typeface="Tahoma" pitchFamily="34" charset="0"/>
                <a:cs typeface="Tahoma" pitchFamily="34" charset="0"/>
              </a:rPr>
              <a:t>. </a:t>
            </a:r>
            <a:endParaRPr lang="id-ID" sz="2400" dirty="0" smtClean="0">
              <a:latin typeface="Tahoma" pitchFamily="34" charset="0"/>
              <a:ea typeface="Tahoma" pitchFamily="34" charset="0"/>
              <a:cs typeface="Tahoma" pitchFamily="34" charset="0"/>
            </a:endParaRPr>
          </a:p>
          <a:p>
            <a:pPr marL="609600" indent="-609600" algn="just">
              <a:lnSpc>
                <a:spcPct val="90000"/>
              </a:lnSpc>
            </a:pPr>
            <a:endParaRPr lang="id-ID" sz="2400" dirty="0" smtClean="0">
              <a:latin typeface="Tahoma" pitchFamily="34" charset="0"/>
              <a:ea typeface="Tahoma" pitchFamily="34" charset="0"/>
              <a:cs typeface="Tahoma" pitchFamily="34" charset="0"/>
            </a:endParaRPr>
          </a:p>
          <a:p>
            <a:pPr marL="609600" indent="-609600" algn="just">
              <a:lnSpc>
                <a:spcPct val="90000"/>
              </a:lnSpc>
            </a:pPr>
            <a:r>
              <a:rPr lang="en-US" sz="2400" i="1" dirty="0" err="1" smtClean="0">
                <a:latin typeface="Impact" pitchFamily="34" charset="0"/>
                <a:ea typeface="Tahoma" pitchFamily="34" charset="0"/>
                <a:cs typeface="Tahoma" pitchFamily="34" charset="0"/>
              </a:rPr>
              <a:t>Ketiga</a:t>
            </a:r>
            <a:r>
              <a:rPr lang="en-US" sz="2400" dirty="0" smtClean="0">
                <a:latin typeface="Impact"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memberikan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kejelasan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dan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kepastian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karier</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melalui</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jenjang</a:t>
            </a:r>
            <a:r>
              <a:rPr lang="en-US" sz="2400" dirty="0" smtClean="0">
                <a:latin typeface="Tahoma" pitchFamily="34" charset="0"/>
                <a:ea typeface="Tahoma" pitchFamily="34" charset="0"/>
                <a:cs typeface="Tahoma" pitchFamily="34" charset="0"/>
              </a:rPr>
              <a:t> yang </a:t>
            </a:r>
            <a:r>
              <a:rPr lang="en-US" sz="2400" dirty="0" err="1" smtClean="0">
                <a:latin typeface="Tahoma" pitchFamily="34" charset="0"/>
                <a:ea typeface="Tahoma" pitchFamily="34" charset="0"/>
                <a:cs typeface="Tahoma" pitchFamily="34" charset="0"/>
              </a:rPr>
              <a:t>ada</a:t>
            </a:r>
            <a:r>
              <a:rPr lang="en-US" sz="2400" dirty="0" smtClean="0">
                <a:latin typeface="Tahoma" pitchFamily="34" charset="0"/>
                <a:ea typeface="Tahoma" pitchFamily="34" charset="0"/>
                <a:cs typeface="Tahoma" pitchFamily="34" charset="0"/>
              </a:rPr>
              <a:t>. </a:t>
            </a:r>
            <a:endParaRPr lang="id-ID" sz="2400" dirty="0" smtClean="0">
              <a:latin typeface="Tahoma" pitchFamily="34" charset="0"/>
              <a:ea typeface="Tahoma" pitchFamily="34" charset="0"/>
              <a:cs typeface="Tahoma" pitchFamily="34" charset="0"/>
            </a:endParaRPr>
          </a:p>
          <a:p>
            <a:pPr marL="609600" indent="-609600" algn="just">
              <a:lnSpc>
                <a:spcPct val="90000"/>
              </a:lnSpc>
            </a:pPr>
            <a:endParaRPr lang="id-ID" sz="2400" dirty="0" smtClean="0">
              <a:latin typeface="Tahoma" pitchFamily="34" charset="0"/>
              <a:ea typeface="Tahoma" pitchFamily="34" charset="0"/>
              <a:cs typeface="Tahoma" pitchFamily="34" charset="0"/>
            </a:endParaRPr>
          </a:p>
          <a:p>
            <a:pPr marL="609600" indent="-609600" algn="just">
              <a:lnSpc>
                <a:spcPct val="90000"/>
              </a:lnSpc>
            </a:pPr>
            <a:r>
              <a:rPr lang="en-US" sz="2400" i="1" dirty="0" err="1" smtClean="0">
                <a:latin typeface="Impact" pitchFamily="34" charset="0"/>
                <a:ea typeface="Tahoma" pitchFamily="34" charset="0"/>
                <a:cs typeface="Tahoma" pitchFamily="34" charset="0"/>
              </a:rPr>
              <a:t>Keempat</a:t>
            </a:r>
            <a:r>
              <a:rPr lang="en-US" sz="2400" dirty="0" smtClean="0">
                <a:latin typeface="Impact" pitchFamily="34" charset="0"/>
                <a:ea typeface="Tahoma" pitchFamily="34" charset="0"/>
                <a:cs typeface="Tahoma" pitchFamily="34" charset="0"/>
              </a:rPr>
              <a:t>,</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memberikan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ukuran</a:t>
            </a:r>
            <a:r>
              <a:rPr lang="en-US" sz="2400" dirty="0" smtClean="0">
                <a:latin typeface="Tahoma" pitchFamily="34" charset="0"/>
                <a:ea typeface="Tahoma" pitchFamily="34" charset="0"/>
                <a:cs typeface="Tahoma" pitchFamily="34" charset="0"/>
              </a:rPr>
              <a:t> yang </a:t>
            </a:r>
            <a:r>
              <a:rPr lang="en-US" sz="2400" dirty="0" err="1" smtClean="0">
                <a:latin typeface="Tahoma" pitchFamily="34" charset="0"/>
                <a:ea typeface="Tahoma" pitchFamily="34" charset="0"/>
                <a:cs typeface="Tahoma" pitchFamily="34" charset="0"/>
              </a:rPr>
              <a:t>jelas</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terhadap</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kinerja</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dengan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penetapan</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bobot</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angka</a:t>
            </a:r>
            <a:r>
              <a:rPr lang="en-US" sz="2400" dirty="0" smtClean="0">
                <a:latin typeface="Tahoma" pitchFamily="34" charset="0"/>
                <a:ea typeface="Tahoma" pitchFamily="34" charset="0"/>
                <a:cs typeface="Tahoma" pitchFamily="34" charset="0"/>
              </a:rPr>
              <a:t> </a:t>
            </a:r>
            <a:r>
              <a:rPr lang="en-US" sz="2400" dirty="0" err="1" smtClean="0">
                <a:latin typeface="Tahoma" pitchFamily="34" charset="0"/>
                <a:ea typeface="Tahoma" pitchFamily="34" charset="0"/>
                <a:cs typeface="Tahoma" pitchFamily="34" charset="0"/>
              </a:rPr>
              <a:t>kreditnya</a:t>
            </a:r>
            <a:endParaRPr lang="en-GB" sz="2400" dirty="0" smtClean="0">
              <a:effectLst/>
              <a:latin typeface="Tahoma" pitchFamily="34" charset="0"/>
              <a:ea typeface="Tahoma" pitchFamily="34" charset="0"/>
              <a:cs typeface="Tahoma" pitchFamily="34" charset="0"/>
            </a:endParaRPr>
          </a:p>
        </p:txBody>
      </p:sp>
      <p:cxnSp>
        <p:nvCxnSpPr>
          <p:cNvPr id="4" name="Straight Connector 3"/>
          <p:cNvCxnSpPr/>
          <p:nvPr/>
        </p:nvCxnSpPr>
        <p:spPr>
          <a:xfrm>
            <a:off x="304800" y="1295400"/>
            <a:ext cx="8458200" cy="1588"/>
          </a:xfrm>
          <a:prstGeom prst="line">
            <a:avLst/>
          </a:prstGeom>
        </p:spPr>
        <p:style>
          <a:lnRef idx="3">
            <a:schemeClr val="accent6"/>
          </a:lnRef>
          <a:fillRef idx="0">
            <a:schemeClr val="accent6"/>
          </a:fillRef>
          <a:effectRef idx="2">
            <a:schemeClr val="accent6"/>
          </a:effectRef>
          <a:fontRef idx="minor">
            <a:schemeClr val="tx1"/>
          </a:fontRef>
        </p:style>
      </p:cxn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457200" y="0"/>
            <a:ext cx="8229600" cy="1000108"/>
          </a:xfrm>
          <a:noFill/>
        </p:spPr>
        <p:txBody>
          <a:bodyPr>
            <a:normAutofit fontScale="90000"/>
          </a:bodyPr>
          <a:lstStyle/>
          <a:p>
            <a:r>
              <a:rPr lang="id-ID" sz="3200" b="1" dirty="0" smtClean="0">
                <a:effectLst>
                  <a:outerShdw blurRad="38100" dist="38100" dir="2700000" algn="tl">
                    <a:srgbClr val="000000">
                      <a:alpha val="43137"/>
                    </a:srgbClr>
                  </a:outerShdw>
                </a:effectLst>
                <a:latin typeface="Stencil Std" pitchFamily="82" charset="0"/>
              </a:rPr>
              <a:t>PEMBERDAYAAN PEJABAT FUNGSIONAL</a:t>
            </a:r>
            <a:endParaRPr lang="en-GB" sz="3200" b="1" dirty="0" smtClean="0">
              <a:effectLst>
                <a:outerShdw blurRad="38100" dist="38100" dir="2700000" algn="tl">
                  <a:srgbClr val="000000">
                    <a:alpha val="43137"/>
                  </a:srgbClr>
                </a:outerShdw>
              </a:effectLst>
              <a:latin typeface="Stencil Std" pitchFamily="82" charset="0"/>
            </a:endParaRPr>
          </a:p>
        </p:txBody>
      </p:sp>
      <p:sp>
        <p:nvSpPr>
          <p:cNvPr id="8195" name="Rectangle 3"/>
          <p:cNvSpPr>
            <a:spLocks noGrp="1" noChangeArrowheads="1"/>
          </p:cNvSpPr>
          <p:nvPr>
            <p:ph idx="1"/>
          </p:nvPr>
        </p:nvSpPr>
        <p:spPr>
          <a:xfrm>
            <a:off x="457200" y="928670"/>
            <a:ext cx="8229600" cy="5715040"/>
          </a:xfrm>
          <a:noFill/>
        </p:spPr>
        <p:txBody>
          <a:bodyPr>
            <a:normAutofit/>
          </a:bodyPr>
          <a:lstStyle/>
          <a:p>
            <a:pPr algn="just">
              <a:lnSpc>
                <a:spcPct val="80000"/>
              </a:lnSpc>
              <a:buNone/>
            </a:pPr>
            <a:r>
              <a:rPr lang="id-ID" sz="900" dirty="0" smtClean="0">
                <a:effectLst/>
              </a:rPr>
              <a:t>	</a:t>
            </a:r>
            <a:r>
              <a:rPr lang="en-US" sz="2000" dirty="0" err="1" smtClean="0">
                <a:latin typeface="Impact" pitchFamily="34" charset="0"/>
                <a:ea typeface="Tahoma" pitchFamily="34" charset="0"/>
                <a:cs typeface="Tahoma" pitchFamily="34" charset="0"/>
              </a:rPr>
              <a:t>Ada</a:t>
            </a:r>
            <a:r>
              <a:rPr lang="en-US" sz="2000" dirty="0" smtClean="0">
                <a:latin typeface="Impact" pitchFamily="34" charset="0"/>
                <a:ea typeface="Tahoma" pitchFamily="34" charset="0"/>
                <a:cs typeface="Tahoma" pitchFamily="34" charset="0"/>
              </a:rPr>
              <a:t> </a:t>
            </a:r>
            <a:r>
              <a:rPr lang="en-US" sz="2000" dirty="0" err="1" smtClean="0">
                <a:latin typeface="Impact" pitchFamily="34" charset="0"/>
                <a:ea typeface="Tahoma" pitchFamily="34" charset="0"/>
                <a:cs typeface="Tahoma" pitchFamily="34" charset="0"/>
              </a:rPr>
              <a:t>enam</a:t>
            </a:r>
            <a:r>
              <a:rPr lang="en-US" sz="2000" dirty="0" smtClean="0">
                <a:latin typeface="Impact" pitchFamily="34" charset="0"/>
                <a:ea typeface="Tahoma" pitchFamily="34" charset="0"/>
                <a:cs typeface="Tahoma" pitchFamily="34" charset="0"/>
              </a:rPr>
              <a:t> </a:t>
            </a:r>
            <a:r>
              <a:rPr lang="en-US" sz="2000" dirty="0" err="1" smtClean="0">
                <a:latin typeface="Impact" pitchFamily="34" charset="0"/>
                <a:ea typeface="Tahoma" pitchFamily="34" charset="0"/>
                <a:cs typeface="Tahoma" pitchFamily="34" charset="0"/>
              </a:rPr>
              <a:t>keuntungan</a:t>
            </a:r>
            <a:r>
              <a:rPr lang="en-US" sz="2000" dirty="0" smtClean="0">
                <a:latin typeface="Impact" pitchFamily="34" charset="0"/>
                <a:ea typeface="Tahoma" pitchFamily="34" charset="0"/>
                <a:cs typeface="Tahoma" pitchFamily="34" charset="0"/>
              </a:rPr>
              <a:t> </a:t>
            </a:r>
            <a:r>
              <a:rPr lang="en-US" sz="2000" dirty="0" smtClean="0">
                <a:latin typeface="Tahoma" pitchFamily="34" charset="0"/>
                <a:ea typeface="Tahoma" pitchFamily="34" charset="0"/>
                <a:cs typeface="Tahoma" pitchFamily="34" charset="0"/>
              </a:rPr>
              <a:t>yang </a:t>
            </a:r>
            <a:r>
              <a:rPr lang="en-US" sz="2000" dirty="0" err="1" smtClean="0">
                <a:latin typeface="Tahoma" pitchFamily="34" charset="0"/>
                <a:ea typeface="Tahoma" pitchFamily="34" charset="0"/>
                <a:cs typeface="Tahoma" pitchFamily="34" charset="0"/>
              </a:rPr>
              <a:t>dapat</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diperoleh</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apabila</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menduduki</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jabatan</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fungsional</a:t>
            </a:r>
            <a:r>
              <a:rPr lang="en-US" sz="2000" dirty="0" smtClean="0">
                <a:latin typeface="Tahoma" pitchFamily="34" charset="0"/>
                <a:ea typeface="Tahoma" pitchFamily="34" charset="0"/>
                <a:cs typeface="Tahoma" pitchFamily="34" charset="0"/>
              </a:rPr>
              <a:t>. </a:t>
            </a:r>
            <a:endParaRPr lang="id-ID" sz="2000" dirty="0" smtClean="0">
              <a:latin typeface="Tahoma" pitchFamily="34" charset="0"/>
              <a:ea typeface="Tahoma" pitchFamily="34" charset="0"/>
              <a:cs typeface="Tahoma" pitchFamily="34" charset="0"/>
            </a:endParaRPr>
          </a:p>
          <a:p>
            <a:pPr algn="just">
              <a:lnSpc>
                <a:spcPct val="80000"/>
              </a:lnSpc>
              <a:buNone/>
            </a:pPr>
            <a:endParaRPr lang="id-ID" sz="2000" dirty="0" smtClean="0">
              <a:latin typeface="Tahoma" pitchFamily="34" charset="0"/>
              <a:ea typeface="Tahoma" pitchFamily="34" charset="0"/>
              <a:cs typeface="Tahoma" pitchFamily="34" charset="0"/>
            </a:endParaRPr>
          </a:p>
          <a:p>
            <a:pPr algn="just">
              <a:lnSpc>
                <a:spcPct val="80000"/>
              </a:lnSpc>
              <a:buNone/>
            </a:pPr>
            <a:r>
              <a:rPr lang="id-ID" sz="2000" i="1" dirty="0" smtClean="0">
                <a:latin typeface="Tahoma" pitchFamily="34" charset="0"/>
                <a:ea typeface="Tahoma" pitchFamily="34" charset="0"/>
                <a:cs typeface="Tahoma" pitchFamily="34" charset="0"/>
              </a:rPr>
              <a:t>	</a:t>
            </a:r>
            <a:r>
              <a:rPr lang="id-ID" sz="2000" i="1" dirty="0" smtClean="0">
                <a:latin typeface="Impact" pitchFamily="34" charset="0"/>
                <a:ea typeface="Tahoma" pitchFamily="34" charset="0"/>
                <a:cs typeface="Tahoma" pitchFamily="34" charset="0"/>
              </a:rPr>
              <a:t>Kesatu</a:t>
            </a:r>
            <a:r>
              <a:rPr lang="en-US" sz="2000" dirty="0" smtClean="0">
                <a:latin typeface="Impact" pitchFamily="34" charset="0"/>
                <a:ea typeface="Tahoma" pitchFamily="34" charset="0"/>
                <a:cs typeface="Tahoma" pitchFamily="34" charset="0"/>
              </a:rPr>
              <a:t>,</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peluang</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memperoleh</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kepangkatan</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lebih</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tinggi</a:t>
            </a:r>
            <a:r>
              <a:rPr lang="en-US" sz="2000" dirty="0" smtClean="0">
                <a:latin typeface="Tahoma" pitchFamily="34" charset="0"/>
                <a:ea typeface="Tahoma" pitchFamily="34" charset="0"/>
                <a:cs typeface="Tahoma" pitchFamily="34" charset="0"/>
              </a:rPr>
              <a:t>. </a:t>
            </a:r>
            <a:endParaRPr lang="id-ID" sz="2000" dirty="0" smtClean="0">
              <a:latin typeface="Tahoma" pitchFamily="34" charset="0"/>
              <a:ea typeface="Tahoma" pitchFamily="34" charset="0"/>
              <a:cs typeface="Tahoma" pitchFamily="34" charset="0"/>
            </a:endParaRPr>
          </a:p>
          <a:p>
            <a:pPr algn="just">
              <a:lnSpc>
                <a:spcPct val="80000"/>
              </a:lnSpc>
              <a:buNone/>
            </a:pPr>
            <a:endParaRPr lang="id-ID" sz="2000" dirty="0" smtClean="0">
              <a:latin typeface="Tahoma" pitchFamily="34" charset="0"/>
              <a:ea typeface="Tahoma" pitchFamily="34" charset="0"/>
              <a:cs typeface="Tahoma" pitchFamily="34" charset="0"/>
            </a:endParaRPr>
          </a:p>
          <a:p>
            <a:pPr algn="just">
              <a:lnSpc>
                <a:spcPct val="80000"/>
              </a:lnSpc>
              <a:buNone/>
            </a:pPr>
            <a:r>
              <a:rPr lang="id-ID" sz="2000" i="1" dirty="0" smtClean="0">
                <a:latin typeface="Tahoma" pitchFamily="34" charset="0"/>
                <a:ea typeface="Tahoma" pitchFamily="34" charset="0"/>
                <a:cs typeface="Tahoma" pitchFamily="34" charset="0"/>
              </a:rPr>
              <a:t>	</a:t>
            </a:r>
            <a:r>
              <a:rPr lang="en-US" sz="2000" i="1" dirty="0" err="1" smtClean="0">
                <a:latin typeface="Impact" pitchFamily="34" charset="0"/>
                <a:ea typeface="Tahoma" pitchFamily="34" charset="0"/>
                <a:cs typeface="Tahoma" pitchFamily="34" charset="0"/>
              </a:rPr>
              <a:t>Kedua</a:t>
            </a:r>
            <a:r>
              <a:rPr lang="en-US" sz="2000" dirty="0" smtClean="0">
                <a:latin typeface="Impact" pitchFamily="34" charset="0"/>
                <a:ea typeface="Tahoma" pitchFamily="34" charset="0"/>
                <a:cs typeface="Tahoma" pitchFamily="34" charset="0"/>
              </a:rPr>
              <a:t>,</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peluang</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memperoleh</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kenaikan</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jabatan</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lebih</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cepat</a:t>
            </a:r>
            <a:r>
              <a:rPr lang="en-US" sz="2000" dirty="0" smtClean="0">
                <a:latin typeface="Tahoma" pitchFamily="34" charset="0"/>
                <a:ea typeface="Tahoma" pitchFamily="34" charset="0"/>
                <a:cs typeface="Tahoma" pitchFamily="34" charset="0"/>
              </a:rPr>
              <a:t>.</a:t>
            </a:r>
            <a:endParaRPr lang="id-ID" sz="2000" dirty="0" smtClean="0">
              <a:latin typeface="Tahoma" pitchFamily="34" charset="0"/>
              <a:ea typeface="Tahoma" pitchFamily="34" charset="0"/>
              <a:cs typeface="Tahoma" pitchFamily="34" charset="0"/>
            </a:endParaRPr>
          </a:p>
          <a:p>
            <a:pPr algn="just">
              <a:lnSpc>
                <a:spcPct val="80000"/>
              </a:lnSpc>
              <a:buNone/>
            </a:pPr>
            <a:endParaRPr lang="id-ID" sz="2000" dirty="0" smtClean="0">
              <a:latin typeface="Tahoma" pitchFamily="34" charset="0"/>
              <a:ea typeface="Tahoma" pitchFamily="34" charset="0"/>
              <a:cs typeface="Tahoma" pitchFamily="34" charset="0"/>
            </a:endParaRPr>
          </a:p>
          <a:p>
            <a:pPr algn="just">
              <a:lnSpc>
                <a:spcPct val="80000"/>
              </a:lnSpc>
              <a:buNone/>
            </a:pPr>
            <a:r>
              <a:rPr lang="id-ID" sz="2000" i="1" dirty="0" smtClean="0">
                <a:latin typeface="Tahoma" pitchFamily="34" charset="0"/>
                <a:ea typeface="Tahoma" pitchFamily="34" charset="0"/>
                <a:cs typeface="Tahoma" pitchFamily="34" charset="0"/>
              </a:rPr>
              <a:t>	</a:t>
            </a:r>
            <a:r>
              <a:rPr lang="en-US" sz="2000" i="1" dirty="0" err="1" smtClean="0">
                <a:latin typeface="Impact" pitchFamily="34" charset="0"/>
                <a:ea typeface="Tahoma" pitchFamily="34" charset="0"/>
                <a:cs typeface="Tahoma" pitchFamily="34" charset="0"/>
              </a:rPr>
              <a:t>Ketiga</a:t>
            </a:r>
            <a:r>
              <a:rPr lang="en-US" sz="2000" dirty="0" smtClean="0">
                <a:latin typeface="Impact"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peluang</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untuk</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meningkatkan</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profesional</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lebih</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luas</a:t>
            </a:r>
            <a:r>
              <a:rPr lang="en-US" sz="2000" dirty="0" smtClean="0">
                <a:latin typeface="Tahoma" pitchFamily="34" charset="0"/>
                <a:ea typeface="Tahoma" pitchFamily="34" charset="0"/>
                <a:cs typeface="Tahoma" pitchFamily="34" charset="0"/>
              </a:rPr>
              <a:t>.</a:t>
            </a:r>
            <a:endParaRPr lang="id-ID" sz="2000" dirty="0" smtClean="0">
              <a:latin typeface="Tahoma" pitchFamily="34" charset="0"/>
              <a:ea typeface="Tahoma" pitchFamily="34" charset="0"/>
              <a:cs typeface="Tahoma" pitchFamily="34" charset="0"/>
            </a:endParaRPr>
          </a:p>
          <a:p>
            <a:pPr algn="just">
              <a:lnSpc>
                <a:spcPct val="80000"/>
              </a:lnSpc>
              <a:buNone/>
            </a:pPr>
            <a:r>
              <a:rPr lang="en-US" sz="2000" dirty="0" smtClean="0">
                <a:latin typeface="Tahoma" pitchFamily="34" charset="0"/>
                <a:ea typeface="Tahoma" pitchFamily="34" charset="0"/>
                <a:cs typeface="Tahoma" pitchFamily="34" charset="0"/>
              </a:rPr>
              <a:t> </a:t>
            </a:r>
            <a:endParaRPr lang="id-ID" sz="2000" dirty="0" smtClean="0">
              <a:latin typeface="Tahoma" pitchFamily="34" charset="0"/>
              <a:ea typeface="Tahoma" pitchFamily="34" charset="0"/>
              <a:cs typeface="Tahoma" pitchFamily="34" charset="0"/>
            </a:endParaRPr>
          </a:p>
          <a:p>
            <a:pPr algn="just">
              <a:lnSpc>
                <a:spcPct val="80000"/>
              </a:lnSpc>
              <a:buNone/>
            </a:pPr>
            <a:r>
              <a:rPr lang="id-ID" sz="2000" i="1" dirty="0" smtClean="0">
                <a:latin typeface="Tahoma" pitchFamily="34" charset="0"/>
                <a:ea typeface="Tahoma" pitchFamily="34" charset="0"/>
                <a:cs typeface="Tahoma" pitchFamily="34" charset="0"/>
              </a:rPr>
              <a:t>	</a:t>
            </a:r>
            <a:r>
              <a:rPr lang="en-US" sz="2000" i="1" dirty="0" err="1" smtClean="0">
                <a:latin typeface="Impact" pitchFamily="34" charset="0"/>
                <a:ea typeface="Tahoma" pitchFamily="34" charset="0"/>
                <a:cs typeface="Tahoma" pitchFamily="34" charset="0"/>
              </a:rPr>
              <a:t>Keempat</a:t>
            </a:r>
            <a:r>
              <a:rPr lang="en-US" sz="2000" dirty="0" smtClean="0">
                <a:latin typeface="Impact" pitchFamily="34" charset="0"/>
                <a:ea typeface="Tahoma" pitchFamily="34" charset="0"/>
                <a:cs typeface="Tahoma" pitchFamily="34" charset="0"/>
              </a:rPr>
              <a:t>,</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peluang</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untuk</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mengembangkan</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gagasan</a:t>
            </a:r>
            <a:r>
              <a:rPr lang="en-US" sz="2000" dirty="0" smtClean="0">
                <a:latin typeface="Tahoma" pitchFamily="34" charset="0"/>
                <a:ea typeface="Tahoma" pitchFamily="34" charset="0"/>
                <a:cs typeface="Tahoma" pitchFamily="34" charset="0"/>
              </a:rPr>
              <a:t>/</a:t>
            </a:r>
            <a:r>
              <a:rPr lang="en-US" sz="2000" dirty="0" err="1" smtClean="0">
                <a:latin typeface="Tahoma" pitchFamily="34" charset="0"/>
                <a:ea typeface="Tahoma" pitchFamily="34" charset="0"/>
                <a:cs typeface="Tahoma" pitchFamily="34" charset="0"/>
              </a:rPr>
              <a:t>ide</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kreatif</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lebih</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luas</a:t>
            </a:r>
            <a:r>
              <a:rPr lang="en-US" sz="2000" dirty="0" smtClean="0">
                <a:latin typeface="Tahoma" pitchFamily="34" charset="0"/>
                <a:ea typeface="Tahoma" pitchFamily="34" charset="0"/>
                <a:cs typeface="Tahoma" pitchFamily="34" charset="0"/>
              </a:rPr>
              <a:t>. </a:t>
            </a:r>
            <a:endParaRPr lang="id-ID" sz="2000" dirty="0" smtClean="0">
              <a:latin typeface="Tahoma" pitchFamily="34" charset="0"/>
              <a:ea typeface="Tahoma" pitchFamily="34" charset="0"/>
              <a:cs typeface="Tahoma" pitchFamily="34" charset="0"/>
            </a:endParaRPr>
          </a:p>
          <a:p>
            <a:pPr algn="just">
              <a:lnSpc>
                <a:spcPct val="80000"/>
              </a:lnSpc>
              <a:buNone/>
            </a:pPr>
            <a:endParaRPr lang="id-ID" sz="2000" dirty="0" smtClean="0">
              <a:latin typeface="Tahoma" pitchFamily="34" charset="0"/>
              <a:ea typeface="Tahoma" pitchFamily="34" charset="0"/>
              <a:cs typeface="Tahoma" pitchFamily="34" charset="0"/>
            </a:endParaRPr>
          </a:p>
          <a:p>
            <a:pPr algn="just">
              <a:lnSpc>
                <a:spcPct val="80000"/>
              </a:lnSpc>
              <a:buNone/>
            </a:pPr>
            <a:r>
              <a:rPr lang="id-ID" sz="2000" i="1" dirty="0" smtClean="0">
                <a:latin typeface="Tahoma" pitchFamily="34" charset="0"/>
                <a:ea typeface="Tahoma" pitchFamily="34" charset="0"/>
                <a:cs typeface="Tahoma" pitchFamily="34" charset="0"/>
              </a:rPr>
              <a:t>	</a:t>
            </a:r>
            <a:r>
              <a:rPr lang="en-US" sz="2000" i="1" dirty="0" err="1" smtClean="0">
                <a:latin typeface="Impact" pitchFamily="34" charset="0"/>
                <a:ea typeface="Tahoma" pitchFamily="34" charset="0"/>
                <a:cs typeface="Tahoma" pitchFamily="34" charset="0"/>
              </a:rPr>
              <a:t>Kelima</a:t>
            </a:r>
            <a:r>
              <a:rPr lang="en-US" sz="2000" dirty="0" smtClean="0">
                <a:latin typeface="Impact" pitchFamily="34" charset="0"/>
                <a:ea typeface="Tahoma" pitchFamily="34" charset="0"/>
                <a:cs typeface="Tahoma" pitchFamily="34" charset="0"/>
              </a:rPr>
              <a:t>,</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peluang</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dapat</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bekerja</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lebih</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mandiri</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dan</a:t>
            </a:r>
            <a:endParaRPr lang="id-ID" sz="2000" dirty="0" smtClean="0">
              <a:latin typeface="Tahoma" pitchFamily="34" charset="0"/>
              <a:ea typeface="Tahoma" pitchFamily="34" charset="0"/>
              <a:cs typeface="Tahoma" pitchFamily="34" charset="0"/>
            </a:endParaRPr>
          </a:p>
          <a:p>
            <a:pPr algn="just">
              <a:lnSpc>
                <a:spcPct val="80000"/>
              </a:lnSpc>
              <a:buNone/>
            </a:pPr>
            <a:endParaRPr lang="id-ID" sz="2000" dirty="0" smtClean="0">
              <a:latin typeface="Tahoma" pitchFamily="34" charset="0"/>
              <a:ea typeface="Tahoma" pitchFamily="34" charset="0"/>
              <a:cs typeface="Tahoma" pitchFamily="34" charset="0"/>
            </a:endParaRPr>
          </a:p>
          <a:p>
            <a:pPr algn="just">
              <a:lnSpc>
                <a:spcPct val="80000"/>
              </a:lnSpc>
              <a:buNone/>
            </a:pPr>
            <a:r>
              <a:rPr lang="id-ID" sz="2000" i="1" dirty="0" smtClean="0">
                <a:latin typeface="Tahoma" pitchFamily="34" charset="0"/>
                <a:ea typeface="Tahoma" pitchFamily="34" charset="0"/>
                <a:cs typeface="Tahoma" pitchFamily="34" charset="0"/>
              </a:rPr>
              <a:t>	</a:t>
            </a:r>
            <a:r>
              <a:rPr lang="id-ID" sz="2000" i="1" dirty="0" smtClean="0">
                <a:latin typeface="Impact" pitchFamily="34" charset="0"/>
                <a:ea typeface="Tahoma" pitchFamily="34" charset="0"/>
                <a:cs typeface="Tahoma" pitchFamily="34" charset="0"/>
              </a:rPr>
              <a:t>K</a:t>
            </a:r>
            <a:r>
              <a:rPr lang="en-US" sz="2000" i="1" dirty="0" err="1" smtClean="0">
                <a:latin typeface="Impact" pitchFamily="34" charset="0"/>
                <a:ea typeface="Tahoma" pitchFamily="34" charset="0"/>
                <a:cs typeface="Tahoma" pitchFamily="34" charset="0"/>
              </a:rPr>
              <a:t>eenam</a:t>
            </a:r>
            <a:r>
              <a:rPr lang="en-US" sz="2000" dirty="0" smtClean="0">
                <a:latin typeface="Impact" pitchFamily="34" charset="0"/>
                <a:ea typeface="Tahoma" pitchFamily="34" charset="0"/>
                <a:cs typeface="Tahoma" pitchFamily="34" charset="0"/>
              </a:rPr>
              <a:t>,</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terbuka</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untuk</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beralih</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ke</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dalam</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jabatan</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struktural</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apabila</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memungkinkan</a:t>
            </a:r>
            <a:r>
              <a:rPr lang="en-US" sz="2000" dirty="0" smtClean="0">
                <a:latin typeface="Tahoma" pitchFamily="34" charset="0"/>
                <a:ea typeface="Tahoma" pitchFamily="34" charset="0"/>
                <a:cs typeface="Tahoma" pitchFamily="34" charset="0"/>
              </a:rPr>
              <a:t>).</a:t>
            </a:r>
            <a:endParaRPr lang="id-ID" sz="2000" dirty="0" smtClean="0">
              <a:latin typeface="Tahoma" pitchFamily="34" charset="0"/>
              <a:ea typeface="Tahoma" pitchFamily="34" charset="0"/>
              <a:cs typeface="Tahoma" pitchFamily="34" charset="0"/>
            </a:endParaRPr>
          </a:p>
          <a:p>
            <a:pPr algn="just">
              <a:lnSpc>
                <a:spcPct val="80000"/>
              </a:lnSpc>
              <a:buFont typeface="Wingdings" pitchFamily="2" charset="2"/>
              <a:buNone/>
            </a:pPr>
            <a:endParaRPr lang="en-GB" sz="2400" dirty="0" smtClean="0">
              <a:effectLst/>
              <a:latin typeface="Tahoma" pitchFamily="34" charset="0"/>
              <a:ea typeface="Tahoma" pitchFamily="34" charset="0"/>
              <a:cs typeface="Tahoma" pitchFamily="34" charset="0"/>
            </a:endParaRPr>
          </a:p>
        </p:txBody>
      </p:sp>
      <p:cxnSp>
        <p:nvCxnSpPr>
          <p:cNvPr id="5" name="Straight Connector 4"/>
          <p:cNvCxnSpPr/>
          <p:nvPr/>
        </p:nvCxnSpPr>
        <p:spPr>
          <a:xfrm>
            <a:off x="304800" y="762000"/>
            <a:ext cx="8458200" cy="1588"/>
          </a:xfrm>
          <a:prstGeom prst="line">
            <a:avLst/>
          </a:prstGeom>
        </p:spPr>
        <p:style>
          <a:lnRef idx="3">
            <a:schemeClr val="accent6"/>
          </a:lnRef>
          <a:fillRef idx="0">
            <a:schemeClr val="accent6"/>
          </a:fillRef>
          <a:effectRef idx="2">
            <a:schemeClr val="accent6"/>
          </a:effectRef>
          <a:fontRef idx="minor">
            <a:schemeClr val="tx1"/>
          </a:fontRef>
        </p:style>
      </p:cxn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457200" y="714357"/>
            <a:ext cx="8229600" cy="5411807"/>
          </a:xfrm>
          <a:noFill/>
        </p:spPr>
        <p:txBody>
          <a:bodyPr/>
          <a:lstStyle/>
          <a:p>
            <a:pPr marL="533400" indent="-533400" algn="just">
              <a:lnSpc>
                <a:spcPct val="90000"/>
              </a:lnSpc>
              <a:buNone/>
            </a:pPr>
            <a:r>
              <a:rPr lang="id-ID" sz="2000" dirty="0" smtClean="0">
                <a:latin typeface="Tahoma" pitchFamily="34" charset="0"/>
                <a:ea typeface="Tahoma" pitchFamily="34" charset="0"/>
                <a:cs typeface="Tahoma" pitchFamily="34" charset="0"/>
              </a:rPr>
              <a:t>	</a:t>
            </a:r>
          </a:p>
          <a:p>
            <a:pPr marL="533400" indent="-533400" algn="just">
              <a:lnSpc>
                <a:spcPct val="90000"/>
              </a:lnSpc>
              <a:buNone/>
            </a:pPr>
            <a:endParaRPr lang="id-ID" sz="2000" dirty="0" smtClean="0">
              <a:latin typeface="Tahoma" pitchFamily="34" charset="0"/>
              <a:ea typeface="Tahoma" pitchFamily="34" charset="0"/>
              <a:cs typeface="Tahoma" pitchFamily="34" charset="0"/>
            </a:endParaRPr>
          </a:p>
          <a:p>
            <a:pPr marL="533400" indent="-533400" algn="just">
              <a:lnSpc>
                <a:spcPct val="90000"/>
              </a:lnSpc>
              <a:buNone/>
            </a:pPr>
            <a:endParaRPr lang="id-ID" sz="2000" dirty="0" smtClean="0">
              <a:latin typeface="Tahoma" pitchFamily="34" charset="0"/>
              <a:ea typeface="Tahoma" pitchFamily="34" charset="0"/>
              <a:cs typeface="Tahoma" pitchFamily="34" charset="0"/>
            </a:endParaRPr>
          </a:p>
          <a:p>
            <a:pPr marL="533400" indent="-533400" algn="just">
              <a:lnSpc>
                <a:spcPct val="90000"/>
              </a:lnSpc>
              <a:buNone/>
            </a:pPr>
            <a:endParaRPr lang="id-ID" sz="2000" dirty="0" smtClean="0">
              <a:latin typeface="Tahoma" pitchFamily="34" charset="0"/>
              <a:ea typeface="Tahoma" pitchFamily="34" charset="0"/>
              <a:cs typeface="Tahoma" pitchFamily="34" charset="0"/>
            </a:endParaRPr>
          </a:p>
          <a:p>
            <a:pPr marL="533400" indent="-533400" algn="just">
              <a:lnSpc>
                <a:spcPct val="90000"/>
              </a:lnSpc>
              <a:buNone/>
            </a:pPr>
            <a:r>
              <a:rPr lang="id-ID" sz="2000" dirty="0" smtClean="0">
                <a:latin typeface="Tahoma" pitchFamily="34" charset="0"/>
                <a:ea typeface="Tahoma" pitchFamily="34" charset="0"/>
                <a:cs typeface="Tahoma" pitchFamily="34" charset="0"/>
              </a:rPr>
              <a:t>	</a:t>
            </a:r>
            <a:r>
              <a:rPr lang="en-US" sz="3600" dirty="0" err="1" smtClean="0">
                <a:latin typeface="Tahoma" pitchFamily="34" charset="0"/>
                <a:ea typeface="Tahoma" pitchFamily="34" charset="0"/>
                <a:cs typeface="Tahoma" pitchFamily="34" charset="0"/>
              </a:rPr>
              <a:t>Oleh</a:t>
            </a:r>
            <a:r>
              <a:rPr lang="en-US" sz="3600" dirty="0" smtClean="0">
                <a:latin typeface="Tahoma" pitchFamily="34" charset="0"/>
                <a:ea typeface="Tahoma" pitchFamily="34" charset="0"/>
                <a:cs typeface="Tahoma" pitchFamily="34" charset="0"/>
              </a:rPr>
              <a:t> </a:t>
            </a:r>
            <a:r>
              <a:rPr lang="en-US" sz="3600" dirty="0" err="1" smtClean="0">
                <a:latin typeface="Tahoma" pitchFamily="34" charset="0"/>
                <a:ea typeface="Tahoma" pitchFamily="34" charset="0"/>
                <a:cs typeface="Tahoma" pitchFamily="34" charset="0"/>
              </a:rPr>
              <a:t>karena</a:t>
            </a:r>
            <a:r>
              <a:rPr lang="en-US" sz="3600" dirty="0" smtClean="0">
                <a:latin typeface="Tahoma" pitchFamily="34" charset="0"/>
                <a:ea typeface="Tahoma" pitchFamily="34" charset="0"/>
                <a:cs typeface="Tahoma" pitchFamily="34" charset="0"/>
              </a:rPr>
              <a:t> </a:t>
            </a:r>
            <a:r>
              <a:rPr lang="en-US" sz="3600" dirty="0" err="1" smtClean="0">
                <a:latin typeface="Tahoma" pitchFamily="34" charset="0"/>
                <a:ea typeface="Tahoma" pitchFamily="34" charset="0"/>
                <a:cs typeface="Tahoma" pitchFamily="34" charset="0"/>
              </a:rPr>
              <a:t>itu</a:t>
            </a:r>
            <a:r>
              <a:rPr lang="en-US" sz="3600" dirty="0" smtClean="0">
                <a:latin typeface="Tahoma" pitchFamily="34" charset="0"/>
                <a:ea typeface="Tahoma" pitchFamily="34" charset="0"/>
                <a:cs typeface="Tahoma" pitchFamily="34" charset="0"/>
              </a:rPr>
              <a:t>,</a:t>
            </a:r>
            <a:r>
              <a:rPr lang="id-ID" sz="3600" dirty="0" smtClean="0">
                <a:latin typeface="Tahoma" pitchFamily="34" charset="0"/>
                <a:ea typeface="Tahoma" pitchFamily="34" charset="0"/>
                <a:cs typeface="Tahoma" pitchFamily="34" charset="0"/>
              </a:rPr>
              <a:t> </a:t>
            </a:r>
            <a:r>
              <a:rPr lang="id-ID" sz="3600" dirty="0" smtClean="0">
                <a:latin typeface="Impact" pitchFamily="34" charset="0"/>
                <a:ea typeface="Tahoma" pitchFamily="34" charset="0"/>
                <a:cs typeface="Tahoma" pitchFamily="34" charset="0"/>
              </a:rPr>
              <a:t>m</a:t>
            </a:r>
            <a:r>
              <a:rPr lang="en-US" sz="3600" dirty="0" err="1" smtClean="0">
                <a:latin typeface="Impact" pitchFamily="34" charset="0"/>
                <a:ea typeface="Tahoma" pitchFamily="34" charset="0"/>
                <a:cs typeface="Tahoma" pitchFamily="34" charset="0"/>
              </a:rPr>
              <a:t>emberdayakan</a:t>
            </a:r>
            <a:r>
              <a:rPr lang="en-US" sz="3600" dirty="0" smtClean="0">
                <a:latin typeface="Impact" pitchFamily="34" charset="0"/>
                <a:ea typeface="Tahoma" pitchFamily="34" charset="0"/>
                <a:cs typeface="Tahoma" pitchFamily="34" charset="0"/>
              </a:rPr>
              <a:t> </a:t>
            </a:r>
            <a:r>
              <a:rPr lang="en-US" sz="3600" dirty="0" err="1" smtClean="0">
                <a:latin typeface="Impact" pitchFamily="34" charset="0"/>
                <a:ea typeface="Tahoma" pitchFamily="34" charset="0"/>
                <a:cs typeface="Tahoma" pitchFamily="34" charset="0"/>
              </a:rPr>
              <a:t>jabatan</a:t>
            </a:r>
            <a:r>
              <a:rPr lang="en-US" sz="3600" dirty="0" smtClean="0">
                <a:latin typeface="Impact" pitchFamily="34" charset="0"/>
                <a:ea typeface="Tahoma" pitchFamily="34" charset="0"/>
                <a:cs typeface="Tahoma" pitchFamily="34" charset="0"/>
              </a:rPr>
              <a:t> </a:t>
            </a:r>
            <a:r>
              <a:rPr lang="en-US" sz="3600" dirty="0" err="1" smtClean="0">
                <a:latin typeface="Impact" pitchFamily="34" charset="0"/>
                <a:ea typeface="Tahoma" pitchFamily="34" charset="0"/>
                <a:cs typeface="Tahoma" pitchFamily="34" charset="0"/>
              </a:rPr>
              <a:t>fungsional</a:t>
            </a:r>
            <a:r>
              <a:rPr lang="en-US" sz="3600" dirty="0" smtClean="0">
                <a:latin typeface="Impact" pitchFamily="34" charset="0"/>
                <a:ea typeface="Tahoma" pitchFamily="34" charset="0"/>
                <a:cs typeface="Tahoma" pitchFamily="34" charset="0"/>
              </a:rPr>
              <a:t> </a:t>
            </a:r>
            <a:r>
              <a:rPr lang="en-US" sz="3600" dirty="0" err="1" smtClean="0">
                <a:latin typeface="Impact" pitchFamily="34" charset="0"/>
                <a:ea typeface="Tahoma" pitchFamily="34" charset="0"/>
                <a:cs typeface="Tahoma" pitchFamily="34" charset="0"/>
              </a:rPr>
              <a:t>tertentu</a:t>
            </a:r>
            <a:r>
              <a:rPr lang="en-US" sz="3600" dirty="0" smtClean="0">
                <a:latin typeface="Impact" pitchFamily="34" charset="0"/>
                <a:ea typeface="Tahoma" pitchFamily="34" charset="0"/>
                <a:cs typeface="Tahoma" pitchFamily="34" charset="0"/>
              </a:rPr>
              <a:t> </a:t>
            </a:r>
            <a:r>
              <a:rPr lang="en-US" sz="3600" dirty="0" err="1" smtClean="0">
                <a:latin typeface="Tahoma" pitchFamily="34" charset="0"/>
                <a:ea typeface="Tahoma" pitchFamily="34" charset="0"/>
                <a:cs typeface="Tahoma" pitchFamily="34" charset="0"/>
              </a:rPr>
              <a:t>merupakan</a:t>
            </a:r>
            <a:r>
              <a:rPr lang="en-US" sz="3600" dirty="0" smtClean="0">
                <a:latin typeface="Tahoma" pitchFamily="34" charset="0"/>
                <a:ea typeface="Tahoma" pitchFamily="34" charset="0"/>
                <a:cs typeface="Tahoma" pitchFamily="34" charset="0"/>
              </a:rPr>
              <a:t> </a:t>
            </a:r>
            <a:r>
              <a:rPr lang="en-US" sz="3600" dirty="0" err="1" smtClean="0">
                <a:latin typeface="Tahoma" pitchFamily="34" charset="0"/>
                <a:ea typeface="Tahoma" pitchFamily="34" charset="0"/>
                <a:cs typeface="Tahoma" pitchFamily="34" charset="0"/>
              </a:rPr>
              <a:t>upaya</a:t>
            </a:r>
            <a:r>
              <a:rPr lang="en-US" sz="3600" dirty="0" smtClean="0">
                <a:latin typeface="Tahoma" pitchFamily="34" charset="0"/>
                <a:ea typeface="Tahoma" pitchFamily="34" charset="0"/>
                <a:cs typeface="Tahoma" pitchFamily="34" charset="0"/>
              </a:rPr>
              <a:t> yang </a:t>
            </a:r>
            <a:r>
              <a:rPr lang="en-US" sz="3600" dirty="0" err="1" smtClean="0">
                <a:latin typeface="Tahoma" pitchFamily="34" charset="0"/>
                <a:ea typeface="Tahoma" pitchFamily="34" charset="0"/>
                <a:cs typeface="Tahoma" pitchFamily="34" charset="0"/>
              </a:rPr>
              <a:t>sistematis</a:t>
            </a:r>
            <a:r>
              <a:rPr lang="en-US" sz="3600" dirty="0" smtClean="0">
                <a:latin typeface="Tahoma" pitchFamily="34" charset="0"/>
                <a:ea typeface="Tahoma" pitchFamily="34" charset="0"/>
                <a:cs typeface="Tahoma" pitchFamily="34" charset="0"/>
              </a:rPr>
              <a:t> </a:t>
            </a:r>
            <a:r>
              <a:rPr lang="en-US" sz="3600" dirty="0" err="1" smtClean="0">
                <a:latin typeface="Tahoma" pitchFamily="34" charset="0"/>
                <a:ea typeface="Tahoma" pitchFamily="34" charset="0"/>
                <a:cs typeface="Tahoma" pitchFamily="34" charset="0"/>
              </a:rPr>
              <a:t>untuk</a:t>
            </a:r>
            <a:r>
              <a:rPr lang="en-US" sz="3600" dirty="0" smtClean="0">
                <a:latin typeface="Tahoma" pitchFamily="34" charset="0"/>
                <a:ea typeface="Tahoma" pitchFamily="34" charset="0"/>
                <a:cs typeface="Tahoma" pitchFamily="34" charset="0"/>
              </a:rPr>
              <a:t> </a:t>
            </a:r>
            <a:r>
              <a:rPr lang="en-US" sz="3600" dirty="0" err="1" smtClean="0">
                <a:latin typeface="Tahoma" pitchFamily="34" charset="0"/>
                <a:ea typeface="Tahoma" pitchFamily="34" charset="0"/>
                <a:cs typeface="Tahoma" pitchFamily="34" charset="0"/>
              </a:rPr>
              <a:t>menciptakan</a:t>
            </a:r>
            <a:r>
              <a:rPr lang="en-US" sz="3600" dirty="0" smtClean="0">
                <a:latin typeface="Tahoma" pitchFamily="34" charset="0"/>
                <a:ea typeface="Tahoma" pitchFamily="34" charset="0"/>
                <a:cs typeface="Tahoma" pitchFamily="34" charset="0"/>
              </a:rPr>
              <a:t> PNS </a:t>
            </a:r>
            <a:r>
              <a:rPr lang="en-US" sz="3600" dirty="0" err="1" smtClean="0">
                <a:latin typeface="Tahoma" pitchFamily="34" charset="0"/>
                <a:ea typeface="Tahoma" pitchFamily="34" charset="0"/>
                <a:cs typeface="Tahoma" pitchFamily="34" charset="0"/>
              </a:rPr>
              <a:t>profesional</a:t>
            </a:r>
            <a:r>
              <a:rPr lang="en-US" sz="3600" dirty="0" smtClean="0">
                <a:latin typeface="Tahoma" pitchFamily="34" charset="0"/>
                <a:ea typeface="Tahoma" pitchFamily="34" charset="0"/>
                <a:cs typeface="Tahoma" pitchFamily="34" charset="0"/>
              </a:rPr>
              <a:t>, </a:t>
            </a:r>
            <a:r>
              <a:rPr lang="en-US" sz="3600" dirty="0" err="1" smtClean="0">
                <a:latin typeface="Tahoma" pitchFamily="34" charset="0"/>
                <a:ea typeface="Tahoma" pitchFamily="34" charset="0"/>
                <a:cs typeface="Tahoma" pitchFamily="34" charset="0"/>
              </a:rPr>
              <a:t>kompeten</a:t>
            </a:r>
            <a:r>
              <a:rPr lang="en-US" sz="3600" dirty="0" smtClean="0">
                <a:latin typeface="Tahoma" pitchFamily="34" charset="0"/>
                <a:ea typeface="Tahoma" pitchFamily="34" charset="0"/>
                <a:cs typeface="Tahoma" pitchFamily="34" charset="0"/>
              </a:rPr>
              <a:t> </a:t>
            </a:r>
            <a:r>
              <a:rPr lang="en-US" sz="3600" dirty="0" err="1" smtClean="0">
                <a:latin typeface="Tahoma" pitchFamily="34" charset="0"/>
                <a:ea typeface="Tahoma" pitchFamily="34" charset="0"/>
                <a:cs typeface="Tahoma" pitchFamily="34" charset="0"/>
              </a:rPr>
              <a:t>dan</a:t>
            </a:r>
            <a:r>
              <a:rPr lang="en-US" sz="3600" dirty="0" smtClean="0">
                <a:latin typeface="Tahoma" pitchFamily="34" charset="0"/>
                <a:ea typeface="Tahoma" pitchFamily="34" charset="0"/>
                <a:cs typeface="Tahoma" pitchFamily="34" charset="0"/>
              </a:rPr>
              <a:t> </a:t>
            </a:r>
            <a:r>
              <a:rPr lang="en-US" sz="3600" dirty="0" err="1" smtClean="0">
                <a:latin typeface="Tahoma" pitchFamily="34" charset="0"/>
                <a:ea typeface="Tahoma" pitchFamily="34" charset="0"/>
                <a:cs typeface="Tahoma" pitchFamily="34" charset="0"/>
              </a:rPr>
              <a:t>berkinerja</a:t>
            </a:r>
            <a:r>
              <a:rPr lang="en-US" sz="3600" dirty="0" smtClean="0">
                <a:latin typeface="Tahoma" pitchFamily="34" charset="0"/>
                <a:ea typeface="Tahoma" pitchFamily="34" charset="0"/>
                <a:cs typeface="Tahoma" pitchFamily="34" charset="0"/>
              </a:rPr>
              <a:t> </a:t>
            </a:r>
            <a:r>
              <a:rPr lang="en-US" sz="3600" dirty="0" err="1" smtClean="0">
                <a:latin typeface="Tahoma" pitchFamily="34" charset="0"/>
                <a:ea typeface="Tahoma" pitchFamily="34" charset="0"/>
                <a:cs typeface="Tahoma" pitchFamily="34" charset="0"/>
              </a:rPr>
              <a:t>baik</a:t>
            </a:r>
            <a:r>
              <a:rPr lang="en-US" sz="3600" dirty="0" smtClean="0">
                <a:latin typeface="Tahoma" pitchFamily="34" charset="0"/>
                <a:ea typeface="Tahoma" pitchFamily="34" charset="0"/>
                <a:cs typeface="Tahoma" pitchFamily="34" charset="0"/>
              </a:rPr>
              <a:t>.</a:t>
            </a:r>
            <a:endParaRPr lang="en-GB" sz="3600" dirty="0" smtClean="0">
              <a:effectLst/>
              <a:latin typeface="Tahoma" pitchFamily="34" charset="0"/>
              <a:ea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24319&quot;&gt;&lt;object type=&quot;3&quot; unique_id=&quot;24320&quot;&gt;&lt;property id=&quot;20148&quot; value=&quot;5&quot;/&gt;&lt;property id=&quot;20300&quot; value=&quot;Slide 1&quot;/&gt;&lt;property id=&quot;20307&quot; value=&quot;276&quot;/&gt;&lt;/object&gt;&lt;object type=&quot;3&quot; unique_id=&quot;24321&quot;&gt;&lt;property id=&quot;20148&quot; value=&quot;5&quot;/&gt;&lt;property id=&quot;20300&quot; value=&quot;Slide 2&quot;/&gt;&lt;property id=&quot;20307&quot; value=&quot;280&quot;/&gt;&lt;/object&gt;&lt;object type=&quot;3&quot; unique_id=&quot;24342&quot;&gt;&lt;property id=&quot;20148&quot; value=&quot;5&quot;/&gt;&lt;property id=&quot;20300&quot; value=&quot;Slide 48&quot;/&gt;&lt;property id=&quot;20307&quot; value=&quot;274&quot;/&gt;&lt;/object&gt;&lt;object type=&quot;3&quot; unique_id=&quot;25344&quot;&gt;&lt;property id=&quot;20148&quot; value=&quot;5&quot;/&gt;&lt;property id=&quot;20300&quot; value=&quot;Slide 8&quot;/&gt;&lt;property id=&quot;20307&quot; value=&quot;293&quot;/&gt;&lt;/object&gt;&lt;object type=&quot;3&quot; unique_id=&quot;25345&quot;&gt;&lt;property id=&quot;20148&quot; value=&quot;5&quot;/&gt;&lt;property id=&quot;20300&quot; value=&quot;Slide 9&quot;/&gt;&lt;property id=&quot;20307&quot; value=&quot;294&quot;/&gt;&lt;/object&gt;&lt;object type=&quot;3&quot; unique_id=&quot;25346&quot;&gt;&lt;property id=&quot;20148&quot; value=&quot;5&quot;/&gt;&lt;property id=&quot;20300&quot; value=&quot;Slide 10&quot;/&gt;&lt;property id=&quot;20307&quot; value=&quot;297&quot;/&gt;&lt;/object&gt;&lt;object type=&quot;3&quot; unique_id=&quot;25347&quot;&gt;&lt;property id=&quot;20148&quot; value=&quot;5&quot;/&gt;&lt;property id=&quot;20300&quot; value=&quot;Slide 11&quot;/&gt;&lt;property id=&quot;20307&quot; value=&quot;298&quot;/&gt;&lt;/object&gt;&lt;object type=&quot;3&quot; unique_id=&quot;25348&quot;&gt;&lt;property id=&quot;20148&quot; value=&quot;5&quot;/&gt;&lt;property id=&quot;20300&quot; value=&quot;Slide 12&quot;/&gt;&lt;property id=&quot;20307&quot; value=&quot;299&quot;/&gt;&lt;/object&gt;&lt;object type=&quot;3&quot; unique_id=&quot;25349&quot;&gt;&lt;property id=&quot;20148&quot; value=&quot;5&quot;/&gt;&lt;property id=&quot;20300&quot; value=&quot;Slide 13&quot;/&gt;&lt;property id=&quot;20307&quot; value=&quot;300&quot;/&gt;&lt;/object&gt;&lt;object type=&quot;3&quot; unique_id=&quot;25350&quot;&gt;&lt;property id=&quot;20148&quot; value=&quot;5&quot;/&gt;&lt;property id=&quot;20300&quot; value=&quot;Slide 16&quot;/&gt;&lt;property id=&quot;20307&quot; value=&quot;301&quot;/&gt;&lt;/object&gt;&lt;object type=&quot;3&quot; unique_id=&quot;25351&quot;&gt;&lt;property id=&quot;20148&quot; value=&quot;5&quot;/&gt;&lt;property id=&quot;20300&quot; value=&quot;Slide 17&quot;/&gt;&lt;property id=&quot;20307&quot; value=&quot;310&quot;/&gt;&lt;/object&gt;&lt;object type=&quot;3&quot; unique_id=&quot;25352&quot;&gt;&lt;property id=&quot;20148&quot; value=&quot;5&quot;/&gt;&lt;property id=&quot;20300&quot; value=&quot;Slide 20&quot;/&gt;&lt;property id=&quot;20307&quot; value=&quot;318&quot;/&gt;&lt;/object&gt;&lt;object type=&quot;3&quot; unique_id=&quot;25353&quot;&gt;&lt;property id=&quot;20148&quot; value=&quot;5&quot;/&gt;&lt;property id=&quot;20300&quot; value=&quot;Slide 21&quot;/&gt;&lt;property id=&quot;20307&quot; value=&quot;319&quot;/&gt;&lt;/object&gt;&lt;object type=&quot;3&quot; unique_id=&quot;25354&quot;&gt;&lt;property id=&quot;20148&quot; value=&quot;5&quot;/&gt;&lt;property id=&quot;20300&quot; value=&quot;Slide 22&quot;/&gt;&lt;property id=&quot;20307&quot; value=&quot;321&quot;/&gt;&lt;/object&gt;&lt;object type=&quot;3&quot; unique_id=&quot;25355&quot;&gt;&lt;property id=&quot;20148&quot; value=&quot;5&quot;/&gt;&lt;property id=&quot;20300&quot; value=&quot;Slide 23&quot;/&gt;&lt;property id=&quot;20307&quot; value=&quot;320&quot;/&gt;&lt;/object&gt;&lt;object type=&quot;3&quot; unique_id=&quot;25356&quot;&gt;&lt;property id=&quot;20148&quot; value=&quot;5&quot;/&gt;&lt;property id=&quot;20300&quot; value=&quot;Slide 14&quot;/&gt;&lt;property id=&quot;20307&quot; value=&quot;322&quot;/&gt;&lt;/object&gt;&lt;object type=&quot;3&quot; unique_id=&quot;25357&quot;&gt;&lt;property id=&quot;20148&quot; value=&quot;5&quot;/&gt;&lt;property id=&quot;20300&quot; value=&quot;Slide 15&quot;/&gt;&lt;property id=&quot;20307&quot; value=&quot;311&quot;/&gt;&lt;/object&gt;&lt;object type=&quot;3&quot; unique_id=&quot;25358&quot;&gt;&lt;property id=&quot;20148&quot; value=&quot;5&quot;/&gt;&lt;property id=&quot;20300&quot; value=&quot;Slide 25&quot;/&gt;&lt;property id=&quot;20307&quot; value=&quot;312&quot;/&gt;&lt;/object&gt;&lt;object type=&quot;3&quot; unique_id=&quot;25360&quot;&gt;&lt;property id=&quot;20148&quot; value=&quot;5&quot;/&gt;&lt;property id=&quot;20300&quot; value=&quot;Slide 19&quot;/&gt;&lt;property id=&quot;20307&quot; value=&quot;314&quot;/&gt;&lt;/object&gt;&lt;object type=&quot;3&quot; unique_id=&quot;25361&quot;&gt;&lt;property id=&quot;20148&quot; value=&quot;5&quot;/&gt;&lt;property id=&quot;20300&quot; value=&quot;Slide 18&quot;/&gt;&lt;property id=&quot;20307&quot; value=&quot;315&quot;/&gt;&lt;/object&gt;&lt;object type=&quot;3&quot; unique_id=&quot;25363&quot;&gt;&lt;property id=&quot;20148&quot; value=&quot;5&quot;/&gt;&lt;property id=&quot;20300&quot; value=&quot;Slide 36&quot;/&gt;&lt;property id=&quot;20307&quot; value=&quot;317&quot;/&gt;&lt;/object&gt;&lt;object type=&quot;3&quot; unique_id=&quot;25364&quot;&gt;&lt;property id=&quot;20148&quot; value=&quot;5&quot;/&gt;&lt;property id=&quot;20300&quot; value=&quot;Slide 37&quot;/&gt;&lt;property id=&quot;20307&quot; value=&quot;306&quot;/&gt;&lt;/object&gt;&lt;object type=&quot;3&quot; unique_id=&quot;25365&quot;&gt;&lt;property id=&quot;20148&quot; value=&quot;5&quot;/&gt;&lt;property id=&quot;20300&quot; value=&quot;Slide 38&quot;/&gt;&lt;property id=&quot;20307&quot; value=&quot;307&quot;/&gt;&lt;/object&gt;&lt;object type=&quot;3&quot; unique_id=&quot;25368&quot;&gt;&lt;property id=&quot;20148&quot; value=&quot;5&quot;/&gt;&lt;property id=&quot;20300&quot; value=&quot;Slide 41&quot;/&gt;&lt;property id=&quot;20307&quot; value=&quot;302&quot;/&gt;&lt;/object&gt;&lt;object type=&quot;3&quot; unique_id=&quot;25369&quot;&gt;&lt;property id=&quot;20148&quot; value=&quot;5&quot;/&gt;&lt;property id=&quot;20300&quot; value=&quot;Slide 42&quot;/&gt;&lt;property id=&quot;20307&quot; value=&quot;305&quot;/&gt;&lt;/object&gt;&lt;object type=&quot;3&quot; unique_id=&quot;25370&quot;&gt;&lt;property id=&quot;20148&quot; value=&quot;5&quot;/&gt;&lt;property id=&quot;20300&quot; value=&quot;Slide 43&quot;/&gt;&lt;property id=&quot;20307&quot; value=&quot;304&quot;/&gt;&lt;/object&gt;&lt;object type=&quot;3&quot; unique_id=&quot;25371&quot;&gt;&lt;property id=&quot;20148&quot; value=&quot;5&quot;/&gt;&lt;property id=&quot;20300&quot; value=&quot;Slide 44&quot;/&gt;&lt;property id=&quot;20307&quot; value=&quot;303&quot;/&gt;&lt;/object&gt;&lt;object type=&quot;3&quot; unique_id=&quot;25660&quot;&gt;&lt;property id=&quot;20148&quot; value=&quot;5&quot;/&gt;&lt;property id=&quot;20300&quot; value=&quot;Slide 24&quot;/&gt;&lt;property id=&quot;20307&quot; value=&quot;323&quot;/&gt;&lt;/object&gt;&lt;object type=&quot;3&quot; unique_id=&quot;25661&quot;&gt;&lt;property id=&quot;20148&quot; value=&quot;5&quot;/&gt;&lt;property id=&quot;20300&quot; value=&quot;Slide 26&quot;/&gt;&lt;property id=&quot;20307&quot; value=&quot;324&quot;/&gt;&lt;/object&gt;&lt;object type=&quot;3&quot; unique_id=&quot;25662&quot;&gt;&lt;property id=&quot;20148&quot; value=&quot;5&quot;/&gt;&lt;property id=&quot;20300&quot; value=&quot;Slide 27&quot;/&gt;&lt;property id=&quot;20307&quot; value=&quot;325&quot;/&gt;&lt;/object&gt;&lt;object type=&quot;3&quot; unique_id=&quot;25663&quot;&gt;&lt;property id=&quot;20148&quot; value=&quot;5&quot;/&gt;&lt;property id=&quot;20300&quot; value=&quot;Slide 28&quot;/&gt;&lt;property id=&quot;20307&quot; value=&quot;326&quot;/&gt;&lt;/object&gt;&lt;object type=&quot;3&quot; unique_id=&quot;25945&quot;&gt;&lt;property id=&quot;20148&quot; value=&quot;5&quot;/&gt;&lt;property id=&quot;20300&quot; value=&quot;Slide 29&quot;/&gt;&lt;property id=&quot;20307&quot; value=&quot;327&quot;/&gt;&lt;/object&gt;&lt;object type=&quot;3&quot; unique_id=&quot;25946&quot;&gt;&lt;property id=&quot;20148&quot; value=&quot;5&quot;/&gt;&lt;property id=&quot;20300&quot; value=&quot;Slide 30&quot;/&gt;&lt;property id=&quot;20307&quot; value=&quot;329&quot;/&gt;&lt;/object&gt;&lt;object type=&quot;3&quot; unique_id=&quot;25947&quot;&gt;&lt;property id=&quot;20148&quot; value=&quot;5&quot;/&gt;&lt;property id=&quot;20300&quot; value=&quot;Slide 31&quot;/&gt;&lt;property id=&quot;20307&quot; value=&quot;328&quot;/&gt;&lt;/object&gt;&lt;object type=&quot;3&quot; unique_id=&quot;25948&quot;&gt;&lt;property id=&quot;20148&quot; value=&quot;5&quot;/&gt;&lt;property id=&quot;20300&quot; value=&quot;Slide 32&quot;/&gt;&lt;property id=&quot;20307&quot; value=&quot;330&quot;/&gt;&lt;/object&gt;&lt;object type=&quot;3&quot; unique_id=&quot;25949&quot;&gt;&lt;property id=&quot;20148&quot; value=&quot;5&quot;/&gt;&lt;property id=&quot;20300&quot; value=&quot;Slide 33&quot;/&gt;&lt;property id=&quot;20307&quot; value=&quot;331&quot;/&gt;&lt;/object&gt;&lt;object type=&quot;3&quot; unique_id=&quot;25950&quot;&gt;&lt;property id=&quot;20148&quot; value=&quot;5&quot;/&gt;&lt;property id=&quot;20300&quot; value=&quot;Slide 34&quot;/&gt;&lt;property id=&quot;20307&quot; value=&quot;332&quot;/&gt;&lt;/object&gt;&lt;object type=&quot;3&quot; unique_id=&quot;25951&quot;&gt;&lt;property id=&quot;20148&quot; value=&quot;5&quot;/&gt;&lt;property id=&quot;20300&quot; value=&quot;Slide 35&quot;/&gt;&lt;property id=&quot;20307&quot; value=&quot;333&quot;/&gt;&lt;/object&gt;&lt;object type=&quot;3&quot; unique_id=&quot;26568&quot;&gt;&lt;property id=&quot;20148&quot; value=&quot;5&quot;/&gt;&lt;property id=&quot;20300&quot; value=&quot;Slide 39&quot;/&gt;&lt;property id=&quot;20307&quot; value=&quot;336&quot;/&gt;&lt;/object&gt;&lt;object type=&quot;3&quot; unique_id=&quot;26569&quot;&gt;&lt;property id=&quot;20148&quot; value=&quot;5&quot;/&gt;&lt;property id=&quot;20300&quot; value=&quot;Slide 40&quot;/&gt;&lt;property id=&quot;20307&quot; value=&quot;337&quot;/&gt;&lt;/object&gt;&lt;object type=&quot;3&quot; unique_id=&quot;29415&quot;&gt;&lt;property id=&quot;20148&quot; value=&quot;5&quot;/&gt;&lt;property id=&quot;20300&quot; value=&quot;Slide 4 - &amp;quot;Jabatan Fungsional&amp;quot;&quot;/&gt;&lt;property id=&quot;20307&quot; value=&quot;388&quot;/&gt;&lt;/object&gt;&lt;object type=&quot;3&quot; unique_id=&quot;29416&quot;&gt;&lt;property id=&quot;20148&quot; value=&quot;5&quot;/&gt;&lt;property id=&quot;20300&quot; value=&quot;Slide 5&quot;/&gt;&lt;property id=&quot;20307&quot; value=&quot;389&quot;/&gt;&lt;/object&gt;&lt;object type=&quot;3&quot; unique_id=&quot;30683&quot;&gt;&lt;property id=&quot;20148&quot; value=&quot;5&quot;/&gt;&lt;property id=&quot;20300&quot; value=&quot;Slide 45&quot;/&gt;&lt;property id=&quot;20307&quot; value=&quot;401&quot;/&gt;&lt;/object&gt;&lt;object type=&quot;3&quot; unique_id=&quot;30806&quot;&gt;&lt;property id=&quot;20148&quot; value=&quot;5&quot;/&gt;&lt;property id=&quot;20300&quot; value=&quot;Slide 46&quot;/&gt;&lt;property id=&quot;20307&quot; value=&quot;404&quot;/&gt;&lt;/object&gt;&lt;object type=&quot;3&quot; unique_id=&quot;30807&quot;&gt;&lt;property id=&quot;20148&quot; value=&quot;5&quot;/&gt;&lt;property id=&quot;20300&quot; value=&quot;Slide 47&quot;/&gt;&lt;property id=&quot;20307&quot; value=&quot;403&quot;/&gt;&lt;/object&gt;&lt;object type=&quot;3&quot; unique_id=&quot;31853&quot;&gt;&lt;property id=&quot;20148&quot; value=&quot;5&quot;/&gt;&lt;property id=&quot;20300&quot; value=&quot;Slide 3&quot;/&gt;&lt;property id=&quot;20307&quot; value=&quot;406&quot;/&gt;&lt;/object&gt;&lt;object type=&quot;3&quot; unique_id=&quot;31854&quot;&gt;&lt;property id=&quot;20148&quot; value=&quot;5&quot;/&gt;&lt;property id=&quot;20300&quot; value=&quot;Slide 6&quot;/&gt;&lt;property id=&quot;20307&quot; value=&quot;408&quot;/&gt;&lt;/object&gt;&lt;object type=&quot;3&quot; unique_id=&quot;31855&quot;&gt;&lt;property id=&quot;20148&quot; value=&quot;5&quot;/&gt;&lt;property id=&quot;20300&quot; value=&quot;Slide 7&quot;/&gt;&lt;property id=&quot;20307&quot; value=&quot;407&quot;/&gt;&lt;/object&gt;&lt;/object&gt;&lt;object type=&quot;8&quot; unique_id=&quot;24367&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3066</TotalTime>
  <Words>3070</Words>
  <Application>Microsoft Office PowerPoint</Application>
  <PresentationFormat>On-screen Show (4:3)</PresentationFormat>
  <Paragraphs>599</Paragraphs>
  <Slides>57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Office Theme</vt:lpstr>
      <vt:lpstr>Acrobat Document</vt:lpstr>
      <vt:lpstr>Slide 1</vt:lpstr>
      <vt:lpstr>Slide 2</vt:lpstr>
      <vt:lpstr>Slide 3</vt:lpstr>
      <vt:lpstr>Peraturan Pemerintah Nomor 16 tahun 1994 tentang Jabatan Fungsional PNS</vt:lpstr>
      <vt:lpstr>Slide 5</vt:lpstr>
      <vt:lpstr>  Jabatan Struktural akan lebih banyak pada fungsi-fungsi administratif, manajerial dan kepemimpinan yang diperlukan dalam proses pengambilan keputusan sedangkan Pejabat Fungsional akan lebih berperan pada proses penyusunan rencana pelaksanaan, pemberian saran, masukan dan rekomendasi dalam rangka pengambilan keputusan oleh pimpinan organisasi atau para pejabat struktural</vt:lpstr>
      <vt:lpstr>EMPAT ARAH  PENGEMBANGAN JABATAN FUNGSIONAL</vt:lpstr>
      <vt:lpstr>PEMBERDAYAAN PEJABAT FUNGSIONAL</vt:lpstr>
      <vt:lpstr>Slide 9</vt:lpstr>
      <vt:lpstr>JENJANG JABATAN FUNGSIONAL </vt:lpstr>
      <vt:lpstr>Slide 11</vt:lpstr>
      <vt:lpstr>Slide 12</vt:lpstr>
      <vt:lpstr>Jabatan Fungsional Pengawas Perikanan Bidang Penangkapan Ikan</vt:lpstr>
      <vt:lpstr>Slide 14</vt:lpstr>
      <vt:lpstr>PENGAWAS PERIKANAN  BIDANG PENANGKAPAN IKAN</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Pemberdayaan jabatan fungsional tertentu  mengandung dua proses.</vt:lpstr>
      <vt:lpstr>Slide 56</vt:lpstr>
      <vt:lpstr>Slide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Adi Tedjamakayasa</dc:creator>
  <cp:lastModifiedBy>DJPT KEPEGAWAIAN</cp:lastModifiedBy>
  <cp:revision>77</cp:revision>
  <dcterms:created xsi:type="dcterms:W3CDTF">2013-01-14T03:32:40Z</dcterms:created>
  <dcterms:modified xsi:type="dcterms:W3CDTF">2014-09-11T06:22:47Z</dcterms:modified>
</cp:coreProperties>
</file>